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notesSlides/notesSlide12.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diagrams/layout2.xml" ContentType="application/vnd.openxmlformats-officedocument.drawingml.diagramLayout+xml"/>
  <Override PartName="/ppt/slides/slide89.xml" ContentType="application/vnd.openxmlformats-officedocument.presentationml.slide+xml"/>
  <Override PartName="/ppt/slides/slide98.xml" ContentType="application/vnd.openxmlformats-officedocument.presentationml.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diagrams/layout4.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07"/>
  </p:notesMasterIdLst>
  <p:sldIdLst>
    <p:sldId id="256" r:id="rId2"/>
    <p:sldId id="459" r:id="rId3"/>
    <p:sldId id="460" r:id="rId4"/>
    <p:sldId id="461" r:id="rId5"/>
    <p:sldId id="463" r:id="rId6"/>
    <p:sldId id="464" r:id="rId7"/>
    <p:sldId id="466" r:id="rId8"/>
    <p:sldId id="467" r:id="rId9"/>
    <p:sldId id="468" r:id="rId10"/>
    <p:sldId id="465" r:id="rId11"/>
    <p:sldId id="469" r:id="rId12"/>
    <p:sldId id="367" r:id="rId13"/>
    <p:sldId id="413" r:id="rId14"/>
    <p:sldId id="404" r:id="rId15"/>
    <p:sldId id="406" r:id="rId16"/>
    <p:sldId id="407" r:id="rId17"/>
    <p:sldId id="395" r:id="rId18"/>
    <p:sldId id="414" r:id="rId19"/>
    <p:sldId id="415" r:id="rId20"/>
    <p:sldId id="416" r:id="rId21"/>
    <p:sldId id="418" r:id="rId22"/>
    <p:sldId id="417" r:id="rId23"/>
    <p:sldId id="419" r:id="rId24"/>
    <p:sldId id="420" r:id="rId25"/>
    <p:sldId id="422" r:id="rId26"/>
    <p:sldId id="421" r:id="rId27"/>
    <p:sldId id="423" r:id="rId28"/>
    <p:sldId id="524" r:id="rId29"/>
    <p:sldId id="525" r:id="rId30"/>
    <p:sldId id="424" r:id="rId31"/>
    <p:sldId id="428" r:id="rId32"/>
    <p:sldId id="429" r:id="rId33"/>
    <p:sldId id="427" r:id="rId34"/>
    <p:sldId id="533" r:id="rId35"/>
    <p:sldId id="534" r:id="rId36"/>
    <p:sldId id="536" r:id="rId37"/>
    <p:sldId id="537" r:id="rId38"/>
    <p:sldId id="538" r:id="rId39"/>
    <p:sldId id="539" r:id="rId40"/>
    <p:sldId id="540" r:id="rId41"/>
    <p:sldId id="430" r:id="rId42"/>
    <p:sldId id="431" r:id="rId43"/>
    <p:sldId id="432" r:id="rId44"/>
    <p:sldId id="433" r:id="rId45"/>
    <p:sldId id="526" r:id="rId46"/>
    <p:sldId id="527" r:id="rId47"/>
    <p:sldId id="434" r:id="rId48"/>
    <p:sldId id="435" r:id="rId49"/>
    <p:sldId id="436" r:id="rId50"/>
    <p:sldId id="437" r:id="rId51"/>
    <p:sldId id="528" r:id="rId52"/>
    <p:sldId id="529" r:id="rId53"/>
    <p:sldId id="530" r:id="rId54"/>
    <p:sldId id="531" r:id="rId55"/>
    <p:sldId id="541" r:id="rId56"/>
    <p:sldId id="542" r:id="rId57"/>
    <p:sldId id="438" r:id="rId58"/>
    <p:sldId id="439" r:id="rId59"/>
    <p:sldId id="440" r:id="rId60"/>
    <p:sldId id="443" r:id="rId61"/>
    <p:sldId id="444" r:id="rId62"/>
    <p:sldId id="445" r:id="rId63"/>
    <p:sldId id="447" r:id="rId64"/>
    <p:sldId id="448" r:id="rId65"/>
    <p:sldId id="446" r:id="rId66"/>
    <p:sldId id="449" r:id="rId67"/>
    <p:sldId id="450" r:id="rId68"/>
    <p:sldId id="451" r:id="rId69"/>
    <p:sldId id="543" r:id="rId70"/>
    <p:sldId id="544" r:id="rId71"/>
    <p:sldId id="452" r:id="rId72"/>
    <p:sldId id="470" r:id="rId73"/>
    <p:sldId id="471" r:id="rId74"/>
    <p:sldId id="472" r:id="rId75"/>
    <p:sldId id="473" r:id="rId76"/>
    <p:sldId id="474" r:id="rId77"/>
    <p:sldId id="475" r:id="rId78"/>
    <p:sldId id="476" r:id="rId79"/>
    <p:sldId id="549" r:id="rId80"/>
    <p:sldId id="478" r:id="rId81"/>
    <p:sldId id="479" r:id="rId82"/>
    <p:sldId id="505" r:id="rId83"/>
    <p:sldId id="506" r:id="rId84"/>
    <p:sldId id="507" r:id="rId85"/>
    <p:sldId id="545" r:id="rId86"/>
    <p:sldId id="508" r:id="rId87"/>
    <p:sldId id="509" r:id="rId88"/>
    <p:sldId id="510" r:id="rId89"/>
    <p:sldId id="511" r:id="rId90"/>
    <p:sldId id="546" r:id="rId91"/>
    <p:sldId id="512" r:id="rId92"/>
    <p:sldId id="513" r:id="rId93"/>
    <p:sldId id="514" r:id="rId94"/>
    <p:sldId id="515" r:id="rId95"/>
    <p:sldId id="516" r:id="rId96"/>
    <p:sldId id="517" r:id="rId97"/>
    <p:sldId id="532" r:id="rId98"/>
    <p:sldId id="518" r:id="rId99"/>
    <p:sldId id="519" r:id="rId100"/>
    <p:sldId id="520" r:id="rId101"/>
    <p:sldId id="521" r:id="rId102"/>
    <p:sldId id="522" r:id="rId103"/>
    <p:sldId id="548" r:id="rId104"/>
    <p:sldId id="523" r:id="rId105"/>
    <p:sldId id="334" r:id="rId10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E6F4A2"/>
    <a:srgbClr val="CCFFFF"/>
    <a:srgbClr val="FFFF00"/>
    <a:srgbClr val="006600"/>
    <a:srgbClr val="A7E0FF"/>
    <a:srgbClr val="D5F9A5"/>
    <a:srgbClr val="FFCCFF"/>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8" d="100"/>
          <a:sy n="48" d="100"/>
        </p:scale>
        <p:origin x="-432"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85A7ED-92A7-4723-B00C-E2F809BADB0C}" type="doc">
      <dgm:prSet loTypeId="urn:microsoft.com/office/officeart/2005/8/layout/vList2" loCatId="list" qsTypeId="urn:microsoft.com/office/officeart/2005/8/quickstyle/simple1" qsCatId="simple" csTypeId="urn:microsoft.com/office/officeart/2005/8/colors/accent6_3" csCatId="accent6" phldr="1"/>
      <dgm:spPr/>
      <dgm:t>
        <a:bodyPr/>
        <a:lstStyle/>
        <a:p>
          <a:endParaRPr lang="zh-CN" altLang="en-US"/>
        </a:p>
      </dgm:t>
    </dgm:pt>
    <dgm:pt modelId="{1669D712-2CFC-408B-A306-A5DD8CB9F1BD}">
      <dgm:prSet phldrT="[文本]" custT="1"/>
      <dgm:spPr>
        <a:solidFill>
          <a:schemeClr val="bg1"/>
        </a:solidFill>
      </dgm:spPr>
      <dgm:t>
        <a:bodyPr/>
        <a:lstStyle/>
        <a:p>
          <a:r>
            <a:rPr lang="zh-CN" altLang="en-US" sz="3600" b="1" dirty="0" smtClean="0">
              <a:solidFill>
                <a:srgbClr val="0000CC"/>
              </a:solidFill>
            </a:rPr>
            <a:t>（一）完善人民当家作主的政治制度</a:t>
          </a:r>
          <a:endParaRPr lang="zh-CN" altLang="en-US" sz="3600" b="1" dirty="0">
            <a:solidFill>
              <a:srgbClr val="0000CC"/>
            </a:solidFill>
          </a:endParaRPr>
        </a:p>
      </dgm:t>
    </dgm:pt>
    <dgm:pt modelId="{21BC0C0E-BE9A-46D5-A143-34550CB637A2}" type="parTrans" cxnId="{F10CCDBF-EC13-48AB-AF51-E32EDC7181E2}">
      <dgm:prSet/>
      <dgm:spPr/>
      <dgm:t>
        <a:bodyPr/>
        <a:lstStyle/>
        <a:p>
          <a:endParaRPr lang="zh-CN" altLang="en-US" b="1"/>
        </a:p>
      </dgm:t>
    </dgm:pt>
    <dgm:pt modelId="{98441A45-3F14-400A-9AFB-A8CB03B2B5A9}" type="sibTrans" cxnId="{F10CCDBF-EC13-48AB-AF51-E32EDC7181E2}">
      <dgm:prSet/>
      <dgm:spPr/>
      <dgm:t>
        <a:bodyPr/>
        <a:lstStyle/>
        <a:p>
          <a:endParaRPr lang="zh-CN" altLang="en-US" b="1"/>
        </a:p>
      </dgm:t>
    </dgm:pt>
    <dgm:pt modelId="{D25B27BD-AE63-43C9-80AC-A4EDB05785C5}" type="pres">
      <dgm:prSet presAssocID="{CC85A7ED-92A7-4723-B00C-E2F809BADB0C}" presName="linear" presStyleCnt="0">
        <dgm:presLayoutVars>
          <dgm:animLvl val="lvl"/>
          <dgm:resizeHandles val="exact"/>
        </dgm:presLayoutVars>
      </dgm:prSet>
      <dgm:spPr/>
      <dgm:t>
        <a:bodyPr/>
        <a:lstStyle/>
        <a:p>
          <a:endParaRPr lang="zh-CN" altLang="en-US"/>
        </a:p>
      </dgm:t>
    </dgm:pt>
    <dgm:pt modelId="{3B10700E-8CDA-4385-A952-D9E6CB1B7DAF}" type="pres">
      <dgm:prSet presAssocID="{1669D712-2CFC-408B-A306-A5DD8CB9F1BD}" presName="parentText" presStyleLbl="node1" presStyleIdx="0" presStyleCnt="1" custScaleY="46968" custLinFactNeighborY="-4169">
        <dgm:presLayoutVars>
          <dgm:chMax val="0"/>
          <dgm:bulletEnabled val="1"/>
        </dgm:presLayoutVars>
      </dgm:prSet>
      <dgm:spPr/>
      <dgm:t>
        <a:bodyPr/>
        <a:lstStyle/>
        <a:p>
          <a:endParaRPr lang="zh-CN" altLang="en-US"/>
        </a:p>
      </dgm:t>
    </dgm:pt>
  </dgm:ptLst>
  <dgm:cxnLst>
    <dgm:cxn modelId="{F10CCDBF-EC13-48AB-AF51-E32EDC7181E2}" srcId="{CC85A7ED-92A7-4723-B00C-E2F809BADB0C}" destId="{1669D712-2CFC-408B-A306-A5DD8CB9F1BD}" srcOrd="0" destOrd="0" parTransId="{21BC0C0E-BE9A-46D5-A143-34550CB637A2}" sibTransId="{98441A45-3F14-400A-9AFB-A8CB03B2B5A9}"/>
    <dgm:cxn modelId="{8FBEBE0F-F01C-439D-82F2-85E8F94B1529}" type="presOf" srcId="{1669D712-2CFC-408B-A306-A5DD8CB9F1BD}" destId="{3B10700E-8CDA-4385-A952-D9E6CB1B7DAF}" srcOrd="0" destOrd="0" presId="urn:microsoft.com/office/officeart/2005/8/layout/vList2"/>
    <dgm:cxn modelId="{12A494C2-A6EF-427E-91BA-7B026051B7F9}" type="presOf" srcId="{CC85A7ED-92A7-4723-B00C-E2F809BADB0C}" destId="{D25B27BD-AE63-43C9-80AC-A4EDB05785C5}" srcOrd="0" destOrd="0" presId="urn:microsoft.com/office/officeart/2005/8/layout/vList2"/>
    <dgm:cxn modelId="{60291B75-C238-41DB-80A1-838E879A7AA6}" type="presParOf" srcId="{D25B27BD-AE63-43C9-80AC-A4EDB05785C5}" destId="{3B10700E-8CDA-4385-A952-D9E6CB1B7DAF}" srcOrd="0"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85A7ED-92A7-4723-B00C-E2F809BADB0C}" type="doc">
      <dgm:prSet loTypeId="urn:microsoft.com/office/officeart/2005/8/layout/vList2" loCatId="list" qsTypeId="urn:microsoft.com/office/officeart/2005/8/quickstyle/simple1" qsCatId="simple" csTypeId="urn:microsoft.com/office/officeart/2005/8/colors/accent6_3" csCatId="accent6" phldr="1"/>
      <dgm:spPr/>
      <dgm:t>
        <a:bodyPr/>
        <a:lstStyle/>
        <a:p>
          <a:endParaRPr lang="zh-CN" altLang="en-US"/>
        </a:p>
      </dgm:t>
    </dgm:pt>
    <dgm:pt modelId="{1669D712-2CFC-408B-A306-A5DD8CB9F1BD}">
      <dgm:prSet phldrT="[文本]"/>
      <dgm:spPr>
        <a:solidFill>
          <a:schemeClr val="bg1"/>
        </a:solidFill>
      </dgm:spPr>
      <dgm:t>
        <a:bodyPr/>
        <a:lstStyle/>
        <a:p>
          <a:r>
            <a:rPr lang="zh-CN" altLang="en-US" b="1" dirty="0" smtClean="0">
              <a:solidFill>
                <a:srgbClr val="000099"/>
              </a:solidFill>
              <a:latin typeface="+mn-ea"/>
              <a:ea typeface="+mn-ea"/>
            </a:rPr>
            <a:t>（二）</a:t>
          </a:r>
          <a:r>
            <a:rPr lang="zh-CN" b="1" dirty="0" smtClean="0">
              <a:solidFill>
                <a:srgbClr val="000099"/>
              </a:solidFill>
              <a:latin typeface="+mn-ea"/>
              <a:ea typeface="+mn-ea"/>
            </a:rPr>
            <a:t>丰富民主形式</a:t>
          </a:r>
          <a:r>
            <a:rPr lang="zh-CN" altLang="en-US" b="1" dirty="0" smtClean="0">
              <a:solidFill>
                <a:srgbClr val="000099"/>
              </a:solidFill>
              <a:latin typeface="+mn-ea"/>
              <a:ea typeface="+mn-ea"/>
            </a:rPr>
            <a:t>，</a:t>
          </a:r>
          <a:r>
            <a:rPr lang="zh-CN" b="1" dirty="0" smtClean="0">
              <a:solidFill>
                <a:srgbClr val="000099"/>
              </a:solidFill>
              <a:latin typeface="+mn-ea"/>
              <a:ea typeface="+mn-ea"/>
            </a:rPr>
            <a:t>拓宽民主渠道</a:t>
          </a:r>
          <a:endParaRPr lang="zh-CN" altLang="en-US" b="1" dirty="0">
            <a:solidFill>
              <a:srgbClr val="000099"/>
            </a:solidFill>
            <a:latin typeface="+mn-ea"/>
            <a:ea typeface="+mn-ea"/>
          </a:endParaRPr>
        </a:p>
      </dgm:t>
    </dgm:pt>
    <dgm:pt modelId="{21BC0C0E-BE9A-46D5-A143-34550CB637A2}" type="parTrans" cxnId="{F10CCDBF-EC13-48AB-AF51-E32EDC7181E2}">
      <dgm:prSet/>
      <dgm:spPr/>
      <dgm:t>
        <a:bodyPr/>
        <a:lstStyle/>
        <a:p>
          <a:endParaRPr lang="zh-CN" altLang="en-US" b="1"/>
        </a:p>
      </dgm:t>
    </dgm:pt>
    <dgm:pt modelId="{98441A45-3F14-400A-9AFB-A8CB03B2B5A9}" type="sibTrans" cxnId="{F10CCDBF-EC13-48AB-AF51-E32EDC7181E2}">
      <dgm:prSet/>
      <dgm:spPr/>
      <dgm:t>
        <a:bodyPr/>
        <a:lstStyle/>
        <a:p>
          <a:endParaRPr lang="zh-CN" altLang="en-US" b="1"/>
        </a:p>
      </dgm:t>
    </dgm:pt>
    <dgm:pt modelId="{D25B27BD-AE63-43C9-80AC-A4EDB05785C5}" type="pres">
      <dgm:prSet presAssocID="{CC85A7ED-92A7-4723-B00C-E2F809BADB0C}" presName="linear" presStyleCnt="0">
        <dgm:presLayoutVars>
          <dgm:animLvl val="lvl"/>
          <dgm:resizeHandles val="exact"/>
        </dgm:presLayoutVars>
      </dgm:prSet>
      <dgm:spPr/>
      <dgm:t>
        <a:bodyPr/>
        <a:lstStyle/>
        <a:p>
          <a:endParaRPr lang="zh-CN" altLang="en-US"/>
        </a:p>
      </dgm:t>
    </dgm:pt>
    <dgm:pt modelId="{3B10700E-8CDA-4385-A952-D9E6CB1B7DAF}" type="pres">
      <dgm:prSet presAssocID="{1669D712-2CFC-408B-A306-A5DD8CB9F1BD}" presName="parentText" presStyleLbl="node1" presStyleIdx="0" presStyleCnt="1" custScaleY="46968" custLinFactNeighborY="-2447">
        <dgm:presLayoutVars>
          <dgm:chMax val="0"/>
          <dgm:bulletEnabled val="1"/>
        </dgm:presLayoutVars>
      </dgm:prSet>
      <dgm:spPr/>
      <dgm:t>
        <a:bodyPr/>
        <a:lstStyle/>
        <a:p>
          <a:endParaRPr lang="zh-CN" altLang="en-US"/>
        </a:p>
      </dgm:t>
    </dgm:pt>
  </dgm:ptLst>
  <dgm:cxnLst>
    <dgm:cxn modelId="{F10CCDBF-EC13-48AB-AF51-E32EDC7181E2}" srcId="{CC85A7ED-92A7-4723-B00C-E2F809BADB0C}" destId="{1669D712-2CFC-408B-A306-A5DD8CB9F1BD}" srcOrd="0" destOrd="0" parTransId="{21BC0C0E-BE9A-46D5-A143-34550CB637A2}" sibTransId="{98441A45-3F14-400A-9AFB-A8CB03B2B5A9}"/>
    <dgm:cxn modelId="{A1E9D1CE-DF00-4EBD-8288-A2F0A55B6119}" type="presOf" srcId="{1669D712-2CFC-408B-A306-A5DD8CB9F1BD}" destId="{3B10700E-8CDA-4385-A952-D9E6CB1B7DAF}" srcOrd="0" destOrd="0" presId="urn:microsoft.com/office/officeart/2005/8/layout/vList2"/>
    <dgm:cxn modelId="{96CB43AE-3FE3-4911-BF7B-0CE0B2293279}" type="presOf" srcId="{CC85A7ED-92A7-4723-B00C-E2F809BADB0C}" destId="{D25B27BD-AE63-43C9-80AC-A4EDB05785C5}" srcOrd="0" destOrd="0" presId="urn:microsoft.com/office/officeart/2005/8/layout/vList2"/>
    <dgm:cxn modelId="{09E4193B-D2E5-446B-AB28-419684717657}" type="presParOf" srcId="{D25B27BD-AE63-43C9-80AC-A4EDB05785C5}" destId="{3B10700E-8CDA-4385-A952-D9E6CB1B7DAF}" srcOrd="0"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85A7ED-92A7-4723-B00C-E2F809BADB0C}" type="doc">
      <dgm:prSet loTypeId="urn:microsoft.com/office/officeart/2005/8/layout/vList2" loCatId="list" qsTypeId="urn:microsoft.com/office/officeart/2005/8/quickstyle/simple1" qsCatId="simple" csTypeId="urn:microsoft.com/office/officeart/2005/8/colors/accent6_3" csCatId="accent6" phldr="1"/>
      <dgm:spPr/>
      <dgm:t>
        <a:bodyPr/>
        <a:lstStyle/>
        <a:p>
          <a:endParaRPr lang="zh-CN" altLang="en-US"/>
        </a:p>
      </dgm:t>
    </dgm:pt>
    <dgm:pt modelId="{1669D712-2CFC-408B-A306-A5DD8CB9F1BD}">
      <dgm:prSet phldrT="[文本]"/>
      <dgm:spPr>
        <a:solidFill>
          <a:schemeClr val="bg1"/>
        </a:solidFill>
      </dgm:spPr>
      <dgm:t>
        <a:bodyPr/>
        <a:lstStyle/>
        <a:p>
          <a:pPr algn="ctr"/>
          <a:r>
            <a:rPr lang="zh-CN" altLang="en-US" b="1" dirty="0" smtClean="0">
              <a:solidFill>
                <a:srgbClr val="000099"/>
              </a:solidFill>
            </a:rPr>
            <a:t>（三）让人民监督权力</a:t>
          </a:r>
          <a:endParaRPr lang="zh-CN" altLang="en-US" b="1" dirty="0">
            <a:solidFill>
              <a:srgbClr val="000099"/>
            </a:solidFill>
          </a:endParaRPr>
        </a:p>
      </dgm:t>
    </dgm:pt>
    <dgm:pt modelId="{21BC0C0E-BE9A-46D5-A143-34550CB637A2}" type="parTrans" cxnId="{F10CCDBF-EC13-48AB-AF51-E32EDC7181E2}">
      <dgm:prSet/>
      <dgm:spPr/>
      <dgm:t>
        <a:bodyPr/>
        <a:lstStyle/>
        <a:p>
          <a:pPr algn="ctr"/>
          <a:endParaRPr lang="zh-CN" altLang="en-US" b="1"/>
        </a:p>
      </dgm:t>
    </dgm:pt>
    <dgm:pt modelId="{98441A45-3F14-400A-9AFB-A8CB03B2B5A9}" type="sibTrans" cxnId="{F10CCDBF-EC13-48AB-AF51-E32EDC7181E2}">
      <dgm:prSet/>
      <dgm:spPr/>
      <dgm:t>
        <a:bodyPr/>
        <a:lstStyle/>
        <a:p>
          <a:pPr algn="ctr"/>
          <a:endParaRPr lang="zh-CN" altLang="en-US" b="1"/>
        </a:p>
      </dgm:t>
    </dgm:pt>
    <dgm:pt modelId="{D25B27BD-AE63-43C9-80AC-A4EDB05785C5}" type="pres">
      <dgm:prSet presAssocID="{CC85A7ED-92A7-4723-B00C-E2F809BADB0C}" presName="linear" presStyleCnt="0">
        <dgm:presLayoutVars>
          <dgm:animLvl val="lvl"/>
          <dgm:resizeHandles val="exact"/>
        </dgm:presLayoutVars>
      </dgm:prSet>
      <dgm:spPr/>
      <dgm:t>
        <a:bodyPr/>
        <a:lstStyle/>
        <a:p>
          <a:endParaRPr lang="zh-CN" altLang="en-US"/>
        </a:p>
      </dgm:t>
    </dgm:pt>
    <dgm:pt modelId="{3B10700E-8CDA-4385-A952-D9E6CB1B7DAF}" type="pres">
      <dgm:prSet presAssocID="{1669D712-2CFC-408B-A306-A5DD8CB9F1BD}" presName="parentText" presStyleLbl="node1" presStyleIdx="0" presStyleCnt="1" custScaleY="46968" custLinFactNeighborY="-4169">
        <dgm:presLayoutVars>
          <dgm:chMax val="0"/>
          <dgm:bulletEnabled val="1"/>
        </dgm:presLayoutVars>
      </dgm:prSet>
      <dgm:spPr/>
      <dgm:t>
        <a:bodyPr/>
        <a:lstStyle/>
        <a:p>
          <a:endParaRPr lang="zh-CN" altLang="en-US"/>
        </a:p>
      </dgm:t>
    </dgm:pt>
  </dgm:ptLst>
  <dgm:cxnLst>
    <dgm:cxn modelId="{F10CCDBF-EC13-48AB-AF51-E32EDC7181E2}" srcId="{CC85A7ED-92A7-4723-B00C-E2F809BADB0C}" destId="{1669D712-2CFC-408B-A306-A5DD8CB9F1BD}" srcOrd="0" destOrd="0" parTransId="{21BC0C0E-BE9A-46D5-A143-34550CB637A2}" sibTransId="{98441A45-3F14-400A-9AFB-A8CB03B2B5A9}"/>
    <dgm:cxn modelId="{E55DEA9F-772D-4927-A024-91FCD1EACA53}" type="presOf" srcId="{1669D712-2CFC-408B-A306-A5DD8CB9F1BD}" destId="{3B10700E-8CDA-4385-A952-D9E6CB1B7DAF}" srcOrd="0" destOrd="0" presId="urn:microsoft.com/office/officeart/2005/8/layout/vList2"/>
    <dgm:cxn modelId="{2D7F736B-F506-4147-9503-886718C3CC2E}" type="presOf" srcId="{CC85A7ED-92A7-4723-B00C-E2F809BADB0C}" destId="{D25B27BD-AE63-43C9-80AC-A4EDB05785C5}" srcOrd="0" destOrd="0" presId="urn:microsoft.com/office/officeart/2005/8/layout/vList2"/>
    <dgm:cxn modelId="{7C08CB62-51D1-4F0F-89CA-089FD6780B23}" type="presParOf" srcId="{D25B27BD-AE63-43C9-80AC-A4EDB05785C5}" destId="{3B10700E-8CDA-4385-A952-D9E6CB1B7DAF}" srcOrd="0"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C928BA-7840-407D-9D15-F1F85A5CAF13}" type="doc">
      <dgm:prSet loTypeId="urn:microsoft.com/office/officeart/2005/8/layout/cycle6" loCatId="relationship" qsTypeId="urn:microsoft.com/office/officeart/2005/8/quickstyle/simple1" qsCatId="simple" csTypeId="urn:microsoft.com/office/officeart/2005/8/colors/accent0_1" csCatId="mainScheme" phldr="1"/>
      <dgm:spPr/>
      <dgm:t>
        <a:bodyPr/>
        <a:lstStyle/>
        <a:p>
          <a:endParaRPr lang="zh-CN" altLang="en-US"/>
        </a:p>
      </dgm:t>
    </dgm:pt>
    <dgm:pt modelId="{0F3DCF2A-9016-4777-B2E2-E7D69CE623CC}">
      <dgm:prSet phldrT="[文本]" custT="1"/>
      <dgm:spPr/>
      <dgm:t>
        <a:bodyPr/>
        <a:lstStyle/>
        <a:p>
          <a:r>
            <a:rPr lang="zh-CN" altLang="en-US" sz="3600" dirty="0" smtClean="0"/>
            <a:t>政府</a:t>
          </a:r>
          <a:endParaRPr lang="zh-CN" altLang="en-US" sz="3600" dirty="0"/>
        </a:p>
      </dgm:t>
    </dgm:pt>
    <dgm:pt modelId="{05551736-73DF-4262-AFB8-D53EF080C5DB}" type="parTrans" cxnId="{2C608A3E-7EAE-4431-9202-34E8CCB87453}">
      <dgm:prSet/>
      <dgm:spPr/>
      <dgm:t>
        <a:bodyPr/>
        <a:lstStyle/>
        <a:p>
          <a:endParaRPr lang="zh-CN" altLang="en-US"/>
        </a:p>
      </dgm:t>
    </dgm:pt>
    <dgm:pt modelId="{007163C2-5ED9-4A89-84B8-52F3127A131F}" type="sibTrans" cxnId="{2C608A3E-7EAE-4431-9202-34E8CCB87453}">
      <dgm:prSet/>
      <dgm:spPr/>
      <dgm:t>
        <a:bodyPr/>
        <a:lstStyle/>
        <a:p>
          <a:endParaRPr lang="zh-CN" altLang="en-US"/>
        </a:p>
      </dgm:t>
    </dgm:pt>
    <dgm:pt modelId="{E1AF25AB-3326-4634-B5CE-74ECFC5B9B54}">
      <dgm:prSet phldrT="[文本]" custT="1"/>
      <dgm:spPr/>
      <dgm:t>
        <a:bodyPr/>
        <a:lstStyle/>
        <a:p>
          <a:r>
            <a:rPr lang="zh-CN" altLang="en-US" sz="3600" dirty="0" smtClean="0"/>
            <a:t>个人</a:t>
          </a:r>
          <a:endParaRPr lang="zh-CN" altLang="en-US" sz="3600" dirty="0"/>
        </a:p>
      </dgm:t>
    </dgm:pt>
    <dgm:pt modelId="{0B9CB988-06A3-4AD2-B18C-C6438DFFAAB6}" type="parTrans" cxnId="{E080C2B9-AF5C-409A-A3DE-EB04B02268D9}">
      <dgm:prSet/>
      <dgm:spPr/>
      <dgm:t>
        <a:bodyPr/>
        <a:lstStyle/>
        <a:p>
          <a:endParaRPr lang="zh-CN" altLang="en-US"/>
        </a:p>
      </dgm:t>
    </dgm:pt>
    <dgm:pt modelId="{8D8B1AC7-1C14-4CF9-AC40-1DA2B8029DE9}" type="sibTrans" cxnId="{E080C2B9-AF5C-409A-A3DE-EB04B02268D9}">
      <dgm:prSet/>
      <dgm:spPr/>
      <dgm:t>
        <a:bodyPr/>
        <a:lstStyle/>
        <a:p>
          <a:endParaRPr lang="zh-CN" altLang="en-US"/>
        </a:p>
      </dgm:t>
    </dgm:pt>
    <dgm:pt modelId="{00DE1500-1B0C-4225-8F0E-3537CD3FF95E}">
      <dgm:prSet phldrT="[文本]" custT="1"/>
      <dgm:spPr/>
      <dgm:t>
        <a:bodyPr/>
        <a:lstStyle/>
        <a:p>
          <a:r>
            <a:rPr lang="zh-CN" altLang="en-US" sz="3600" dirty="0" smtClean="0"/>
            <a:t>企业</a:t>
          </a:r>
          <a:endParaRPr lang="zh-CN" altLang="en-US" sz="3600" dirty="0"/>
        </a:p>
      </dgm:t>
    </dgm:pt>
    <dgm:pt modelId="{5B5B1BF3-CDD4-4754-9B21-49F94E3B68A1}" type="parTrans" cxnId="{7FB45FB1-3E30-4F32-BC0A-C6D9F6AAC384}">
      <dgm:prSet/>
      <dgm:spPr/>
      <dgm:t>
        <a:bodyPr/>
        <a:lstStyle/>
        <a:p>
          <a:endParaRPr lang="zh-CN" altLang="en-US"/>
        </a:p>
      </dgm:t>
    </dgm:pt>
    <dgm:pt modelId="{D3C13071-D0A8-4AF7-98B7-89D00A729EAF}" type="sibTrans" cxnId="{7FB45FB1-3E30-4F32-BC0A-C6D9F6AAC384}">
      <dgm:prSet/>
      <dgm:spPr/>
      <dgm:t>
        <a:bodyPr/>
        <a:lstStyle/>
        <a:p>
          <a:endParaRPr lang="zh-CN" altLang="en-US"/>
        </a:p>
      </dgm:t>
    </dgm:pt>
    <dgm:pt modelId="{DC8D8046-5A68-4489-8E17-0135E2573695}" type="pres">
      <dgm:prSet presAssocID="{5FC928BA-7840-407D-9D15-F1F85A5CAF13}" presName="cycle" presStyleCnt="0">
        <dgm:presLayoutVars>
          <dgm:dir/>
          <dgm:resizeHandles val="exact"/>
        </dgm:presLayoutVars>
      </dgm:prSet>
      <dgm:spPr/>
      <dgm:t>
        <a:bodyPr/>
        <a:lstStyle/>
        <a:p>
          <a:endParaRPr lang="zh-CN" altLang="en-US"/>
        </a:p>
      </dgm:t>
    </dgm:pt>
    <dgm:pt modelId="{AD437B04-FA9E-4EA1-8A0A-E95C6C023A75}" type="pres">
      <dgm:prSet presAssocID="{0F3DCF2A-9016-4777-B2E2-E7D69CE623CC}" presName="node" presStyleLbl="node1" presStyleIdx="0" presStyleCnt="3">
        <dgm:presLayoutVars>
          <dgm:bulletEnabled val="1"/>
        </dgm:presLayoutVars>
      </dgm:prSet>
      <dgm:spPr/>
      <dgm:t>
        <a:bodyPr/>
        <a:lstStyle/>
        <a:p>
          <a:endParaRPr lang="zh-CN" altLang="en-US"/>
        </a:p>
      </dgm:t>
    </dgm:pt>
    <dgm:pt modelId="{37925941-B1D7-4020-B6FB-A72960B9DCD7}" type="pres">
      <dgm:prSet presAssocID="{0F3DCF2A-9016-4777-B2E2-E7D69CE623CC}" presName="spNode" presStyleCnt="0"/>
      <dgm:spPr/>
    </dgm:pt>
    <dgm:pt modelId="{57BB0953-C761-4128-B5B6-07E4320E076F}" type="pres">
      <dgm:prSet presAssocID="{007163C2-5ED9-4A89-84B8-52F3127A131F}" presName="sibTrans" presStyleLbl="sibTrans1D1" presStyleIdx="0" presStyleCnt="3"/>
      <dgm:spPr/>
      <dgm:t>
        <a:bodyPr/>
        <a:lstStyle/>
        <a:p>
          <a:endParaRPr lang="zh-CN" altLang="en-US"/>
        </a:p>
      </dgm:t>
    </dgm:pt>
    <dgm:pt modelId="{D4561E76-FF21-4EBE-92D5-21F1E515CEE8}" type="pres">
      <dgm:prSet presAssocID="{E1AF25AB-3326-4634-B5CE-74ECFC5B9B54}" presName="node" presStyleLbl="node1" presStyleIdx="1" presStyleCnt="3">
        <dgm:presLayoutVars>
          <dgm:bulletEnabled val="1"/>
        </dgm:presLayoutVars>
      </dgm:prSet>
      <dgm:spPr/>
      <dgm:t>
        <a:bodyPr/>
        <a:lstStyle/>
        <a:p>
          <a:endParaRPr lang="zh-CN" altLang="en-US"/>
        </a:p>
      </dgm:t>
    </dgm:pt>
    <dgm:pt modelId="{73158CE7-81D3-4E71-BECE-9290721E2AF9}" type="pres">
      <dgm:prSet presAssocID="{E1AF25AB-3326-4634-B5CE-74ECFC5B9B54}" presName="spNode" presStyleCnt="0"/>
      <dgm:spPr/>
    </dgm:pt>
    <dgm:pt modelId="{40E0BD9F-7971-49D0-A54A-4A4559387BE5}" type="pres">
      <dgm:prSet presAssocID="{8D8B1AC7-1C14-4CF9-AC40-1DA2B8029DE9}" presName="sibTrans" presStyleLbl="sibTrans1D1" presStyleIdx="1" presStyleCnt="3"/>
      <dgm:spPr/>
      <dgm:t>
        <a:bodyPr/>
        <a:lstStyle/>
        <a:p>
          <a:endParaRPr lang="zh-CN" altLang="en-US"/>
        </a:p>
      </dgm:t>
    </dgm:pt>
    <dgm:pt modelId="{765A901C-CDA8-4634-AE3A-2918EA538ACB}" type="pres">
      <dgm:prSet presAssocID="{00DE1500-1B0C-4225-8F0E-3537CD3FF95E}" presName="node" presStyleLbl="node1" presStyleIdx="2" presStyleCnt="3">
        <dgm:presLayoutVars>
          <dgm:bulletEnabled val="1"/>
        </dgm:presLayoutVars>
      </dgm:prSet>
      <dgm:spPr/>
      <dgm:t>
        <a:bodyPr/>
        <a:lstStyle/>
        <a:p>
          <a:endParaRPr lang="zh-CN" altLang="en-US"/>
        </a:p>
      </dgm:t>
    </dgm:pt>
    <dgm:pt modelId="{339B6961-D07D-47DB-90A4-FA2BA96BC7FF}" type="pres">
      <dgm:prSet presAssocID="{00DE1500-1B0C-4225-8F0E-3537CD3FF95E}" presName="spNode" presStyleCnt="0"/>
      <dgm:spPr/>
    </dgm:pt>
    <dgm:pt modelId="{7D41A716-5AF3-40EB-9216-8936AA0D5185}" type="pres">
      <dgm:prSet presAssocID="{D3C13071-D0A8-4AF7-98B7-89D00A729EAF}" presName="sibTrans" presStyleLbl="sibTrans1D1" presStyleIdx="2" presStyleCnt="3"/>
      <dgm:spPr/>
      <dgm:t>
        <a:bodyPr/>
        <a:lstStyle/>
        <a:p>
          <a:endParaRPr lang="zh-CN" altLang="en-US"/>
        </a:p>
      </dgm:t>
    </dgm:pt>
  </dgm:ptLst>
  <dgm:cxnLst>
    <dgm:cxn modelId="{19AB2712-3F69-4F67-AFC5-2E252D30D2C8}" type="presOf" srcId="{E1AF25AB-3326-4634-B5CE-74ECFC5B9B54}" destId="{D4561E76-FF21-4EBE-92D5-21F1E515CEE8}" srcOrd="0" destOrd="0" presId="urn:microsoft.com/office/officeart/2005/8/layout/cycle6"/>
    <dgm:cxn modelId="{FB21F442-DF4A-48F8-9389-19E94BE33B36}" type="presOf" srcId="{8D8B1AC7-1C14-4CF9-AC40-1DA2B8029DE9}" destId="{40E0BD9F-7971-49D0-A54A-4A4559387BE5}" srcOrd="0" destOrd="0" presId="urn:microsoft.com/office/officeart/2005/8/layout/cycle6"/>
    <dgm:cxn modelId="{0EDFDF69-D8B5-45BC-AA47-FAD1439210A9}" type="presOf" srcId="{D3C13071-D0A8-4AF7-98B7-89D00A729EAF}" destId="{7D41A716-5AF3-40EB-9216-8936AA0D5185}" srcOrd="0" destOrd="0" presId="urn:microsoft.com/office/officeart/2005/8/layout/cycle6"/>
    <dgm:cxn modelId="{E080C2B9-AF5C-409A-A3DE-EB04B02268D9}" srcId="{5FC928BA-7840-407D-9D15-F1F85A5CAF13}" destId="{E1AF25AB-3326-4634-B5CE-74ECFC5B9B54}" srcOrd="1" destOrd="0" parTransId="{0B9CB988-06A3-4AD2-B18C-C6438DFFAAB6}" sibTransId="{8D8B1AC7-1C14-4CF9-AC40-1DA2B8029DE9}"/>
    <dgm:cxn modelId="{7FB45FB1-3E30-4F32-BC0A-C6D9F6AAC384}" srcId="{5FC928BA-7840-407D-9D15-F1F85A5CAF13}" destId="{00DE1500-1B0C-4225-8F0E-3537CD3FF95E}" srcOrd="2" destOrd="0" parTransId="{5B5B1BF3-CDD4-4754-9B21-49F94E3B68A1}" sibTransId="{D3C13071-D0A8-4AF7-98B7-89D00A729EAF}"/>
    <dgm:cxn modelId="{843D47C6-0390-4323-BDBA-DD8C8EB5F550}" type="presOf" srcId="{007163C2-5ED9-4A89-84B8-52F3127A131F}" destId="{57BB0953-C761-4128-B5B6-07E4320E076F}" srcOrd="0" destOrd="0" presId="urn:microsoft.com/office/officeart/2005/8/layout/cycle6"/>
    <dgm:cxn modelId="{FC59A340-C323-4F1B-8EE5-4556974C5FB6}" type="presOf" srcId="{00DE1500-1B0C-4225-8F0E-3537CD3FF95E}" destId="{765A901C-CDA8-4634-AE3A-2918EA538ACB}" srcOrd="0" destOrd="0" presId="urn:microsoft.com/office/officeart/2005/8/layout/cycle6"/>
    <dgm:cxn modelId="{6AB105C1-C0F2-490B-B72C-7D2EA76DC1FC}" type="presOf" srcId="{5FC928BA-7840-407D-9D15-F1F85A5CAF13}" destId="{DC8D8046-5A68-4489-8E17-0135E2573695}" srcOrd="0" destOrd="0" presId="urn:microsoft.com/office/officeart/2005/8/layout/cycle6"/>
    <dgm:cxn modelId="{6737C3FB-9363-4F41-9E87-17CDFC71C6FE}" type="presOf" srcId="{0F3DCF2A-9016-4777-B2E2-E7D69CE623CC}" destId="{AD437B04-FA9E-4EA1-8A0A-E95C6C023A75}" srcOrd="0" destOrd="0" presId="urn:microsoft.com/office/officeart/2005/8/layout/cycle6"/>
    <dgm:cxn modelId="{2C608A3E-7EAE-4431-9202-34E8CCB87453}" srcId="{5FC928BA-7840-407D-9D15-F1F85A5CAF13}" destId="{0F3DCF2A-9016-4777-B2E2-E7D69CE623CC}" srcOrd="0" destOrd="0" parTransId="{05551736-73DF-4262-AFB8-D53EF080C5DB}" sibTransId="{007163C2-5ED9-4A89-84B8-52F3127A131F}"/>
    <dgm:cxn modelId="{392705D9-D038-475E-82A7-96B16FB4E017}" type="presParOf" srcId="{DC8D8046-5A68-4489-8E17-0135E2573695}" destId="{AD437B04-FA9E-4EA1-8A0A-E95C6C023A75}" srcOrd="0" destOrd="0" presId="urn:microsoft.com/office/officeart/2005/8/layout/cycle6"/>
    <dgm:cxn modelId="{35E75892-6966-4CE9-98AA-1615E0D73453}" type="presParOf" srcId="{DC8D8046-5A68-4489-8E17-0135E2573695}" destId="{37925941-B1D7-4020-B6FB-A72960B9DCD7}" srcOrd="1" destOrd="0" presId="urn:microsoft.com/office/officeart/2005/8/layout/cycle6"/>
    <dgm:cxn modelId="{80A2829F-3A4A-44DC-B8B7-0110A3DFD273}" type="presParOf" srcId="{DC8D8046-5A68-4489-8E17-0135E2573695}" destId="{57BB0953-C761-4128-B5B6-07E4320E076F}" srcOrd="2" destOrd="0" presId="urn:microsoft.com/office/officeart/2005/8/layout/cycle6"/>
    <dgm:cxn modelId="{D9F6F9CF-D0A7-47B4-A9AD-25A35A160CBB}" type="presParOf" srcId="{DC8D8046-5A68-4489-8E17-0135E2573695}" destId="{D4561E76-FF21-4EBE-92D5-21F1E515CEE8}" srcOrd="3" destOrd="0" presId="urn:microsoft.com/office/officeart/2005/8/layout/cycle6"/>
    <dgm:cxn modelId="{72625170-769E-4A4B-9753-D5412D114334}" type="presParOf" srcId="{DC8D8046-5A68-4489-8E17-0135E2573695}" destId="{73158CE7-81D3-4E71-BECE-9290721E2AF9}" srcOrd="4" destOrd="0" presId="urn:microsoft.com/office/officeart/2005/8/layout/cycle6"/>
    <dgm:cxn modelId="{F1CAC63B-BAD2-4CCF-A72B-0FAEE79B7A8E}" type="presParOf" srcId="{DC8D8046-5A68-4489-8E17-0135E2573695}" destId="{40E0BD9F-7971-49D0-A54A-4A4559387BE5}" srcOrd="5" destOrd="0" presId="urn:microsoft.com/office/officeart/2005/8/layout/cycle6"/>
    <dgm:cxn modelId="{C624A165-EBE2-430B-94D1-2F5ED618F4E2}" type="presParOf" srcId="{DC8D8046-5A68-4489-8E17-0135E2573695}" destId="{765A901C-CDA8-4634-AE3A-2918EA538ACB}" srcOrd="6" destOrd="0" presId="urn:microsoft.com/office/officeart/2005/8/layout/cycle6"/>
    <dgm:cxn modelId="{A47E0D9B-4AEB-46AF-A522-EE6876DE268F}" type="presParOf" srcId="{DC8D8046-5A68-4489-8E17-0135E2573695}" destId="{339B6961-D07D-47DB-90A4-FA2BA96BC7FF}" srcOrd="7" destOrd="0" presId="urn:microsoft.com/office/officeart/2005/8/layout/cycle6"/>
    <dgm:cxn modelId="{FD45CF6C-4DE7-4C8D-A84B-07B5B3A4F98E}" type="presParOf" srcId="{DC8D8046-5A68-4489-8E17-0135E2573695}" destId="{7D41A716-5AF3-40EB-9216-8936AA0D5185}" srcOrd="8" destOrd="0" presId="urn:microsoft.com/office/officeart/2005/8/layout/cycle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45E21B2-6924-4EDD-93CD-4723D21E130F}"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zh-CN" altLang="en-US"/>
        </a:p>
      </dgm:t>
    </dgm:pt>
    <dgm:pt modelId="{8B22EC4C-BF40-4157-BE3E-7F04855D135F}">
      <dgm:prSet phldrT="[文本]" custT="1"/>
      <dgm:spPr/>
      <dgm:t>
        <a:bodyPr/>
        <a:lstStyle/>
        <a:p>
          <a:r>
            <a:rPr lang="zh-CN" altLang="en-US" sz="3200" b="1" dirty="0" smtClean="0"/>
            <a:t>政党</a:t>
          </a:r>
          <a:endParaRPr lang="zh-CN" altLang="en-US" sz="3200" b="1" dirty="0"/>
        </a:p>
      </dgm:t>
    </dgm:pt>
    <dgm:pt modelId="{912BF000-E559-4216-9E0B-F6C5D81BCA7C}" type="parTrans" cxnId="{13570154-4F3D-461E-83C8-E23C20991E0B}">
      <dgm:prSet/>
      <dgm:spPr/>
      <dgm:t>
        <a:bodyPr/>
        <a:lstStyle/>
        <a:p>
          <a:endParaRPr lang="zh-CN" altLang="en-US" b="1"/>
        </a:p>
      </dgm:t>
    </dgm:pt>
    <dgm:pt modelId="{8938FCF9-F054-48D1-B537-75CA4735ADC1}" type="sibTrans" cxnId="{13570154-4F3D-461E-83C8-E23C20991E0B}">
      <dgm:prSet/>
      <dgm:spPr/>
      <dgm:t>
        <a:bodyPr/>
        <a:lstStyle/>
        <a:p>
          <a:endParaRPr lang="zh-CN" altLang="en-US" b="1"/>
        </a:p>
      </dgm:t>
    </dgm:pt>
    <dgm:pt modelId="{51D25787-5B96-498A-A56C-E54C2A9BF9AF}">
      <dgm:prSet phldrT="[文本]" custT="1"/>
      <dgm:spPr/>
      <dgm:t>
        <a:bodyPr/>
        <a:lstStyle/>
        <a:p>
          <a:r>
            <a:rPr lang="zh-CN" altLang="en-US" sz="2800" b="1" dirty="0" smtClean="0"/>
            <a:t>重要组织</a:t>
          </a:r>
          <a:endParaRPr lang="zh-CN" altLang="en-US" sz="2800" b="1" dirty="0"/>
        </a:p>
      </dgm:t>
    </dgm:pt>
    <dgm:pt modelId="{0688A379-BEB0-4AF2-9FC2-3F3042F2E898}" type="parTrans" cxnId="{95733D46-B199-4EDE-A22B-1F9CB80CB6D6}">
      <dgm:prSet/>
      <dgm:spPr/>
      <dgm:t>
        <a:bodyPr/>
        <a:lstStyle/>
        <a:p>
          <a:endParaRPr lang="zh-CN" altLang="en-US" b="1"/>
        </a:p>
      </dgm:t>
    </dgm:pt>
    <dgm:pt modelId="{FCAB17E2-5E19-4DE1-B336-0140E34A6B58}" type="sibTrans" cxnId="{95733D46-B199-4EDE-A22B-1F9CB80CB6D6}">
      <dgm:prSet/>
      <dgm:spPr/>
      <dgm:t>
        <a:bodyPr/>
        <a:lstStyle/>
        <a:p>
          <a:endParaRPr lang="zh-CN" altLang="en-US" b="1"/>
        </a:p>
      </dgm:t>
    </dgm:pt>
    <dgm:pt modelId="{060FD241-1526-4D96-B51B-809AD0483138}">
      <dgm:prSet phldrT="[文本]" custT="1"/>
      <dgm:spPr/>
      <dgm:t>
        <a:bodyPr/>
        <a:lstStyle/>
        <a:p>
          <a:r>
            <a:rPr lang="zh-CN" altLang="en-US" sz="2400" b="1" dirty="0" smtClean="0"/>
            <a:t>国家与国际组织</a:t>
          </a:r>
          <a:endParaRPr lang="zh-CN" altLang="en-US" sz="2400" b="1" dirty="0"/>
        </a:p>
      </dgm:t>
    </dgm:pt>
    <dgm:pt modelId="{07F5B371-7CF6-40C9-A144-72CB88C08BB2}" type="parTrans" cxnId="{997D52D1-CE0D-4F72-953C-A6ADB3D95DD1}">
      <dgm:prSet/>
      <dgm:spPr/>
      <dgm:t>
        <a:bodyPr/>
        <a:lstStyle/>
        <a:p>
          <a:endParaRPr lang="zh-CN" altLang="en-US" b="1"/>
        </a:p>
      </dgm:t>
    </dgm:pt>
    <dgm:pt modelId="{3F80C2AD-CD98-4B5A-83F2-1A222A7DCC0E}" type="sibTrans" cxnId="{997D52D1-CE0D-4F72-953C-A6ADB3D95DD1}">
      <dgm:prSet/>
      <dgm:spPr/>
      <dgm:t>
        <a:bodyPr/>
        <a:lstStyle/>
        <a:p>
          <a:endParaRPr lang="zh-CN" altLang="en-US" b="1"/>
        </a:p>
      </dgm:t>
    </dgm:pt>
    <dgm:pt modelId="{AFEE9499-274A-4E8E-91A2-7430B1BDC893}">
      <dgm:prSet phldrT="[文本]" custT="1"/>
      <dgm:spPr/>
      <dgm:t>
        <a:bodyPr/>
        <a:lstStyle/>
        <a:p>
          <a:r>
            <a:rPr lang="zh-CN" altLang="en-US" sz="3200" b="1" dirty="0" smtClean="0"/>
            <a:t>公民</a:t>
          </a:r>
          <a:endParaRPr lang="zh-CN" altLang="en-US" sz="3200" b="1" dirty="0"/>
        </a:p>
      </dgm:t>
    </dgm:pt>
    <dgm:pt modelId="{DC687261-8D32-40E6-BB07-5C209F15CB73}" type="parTrans" cxnId="{CFAEED09-6FFF-4050-BD5D-7869D7181B0B}">
      <dgm:prSet/>
      <dgm:spPr/>
      <dgm:t>
        <a:bodyPr/>
        <a:lstStyle/>
        <a:p>
          <a:endParaRPr lang="zh-CN" altLang="en-US" b="1"/>
        </a:p>
      </dgm:t>
    </dgm:pt>
    <dgm:pt modelId="{1EBA8702-B179-40B7-907F-27A0F8AFA39D}" type="sibTrans" cxnId="{CFAEED09-6FFF-4050-BD5D-7869D7181B0B}">
      <dgm:prSet/>
      <dgm:spPr/>
      <dgm:t>
        <a:bodyPr/>
        <a:lstStyle/>
        <a:p>
          <a:endParaRPr lang="zh-CN" altLang="en-US" b="1"/>
        </a:p>
      </dgm:t>
    </dgm:pt>
    <dgm:pt modelId="{FDFB910F-218C-456A-A76C-EE9B4DE3778B}">
      <dgm:prSet phldrT="[文本]" custT="1"/>
      <dgm:spPr/>
      <dgm:t>
        <a:bodyPr/>
        <a:lstStyle/>
        <a:p>
          <a:r>
            <a:rPr lang="zh-CN" altLang="en-US" sz="2800" b="1" dirty="0" smtClean="0"/>
            <a:t>国家机关</a:t>
          </a:r>
          <a:endParaRPr lang="zh-CN" altLang="en-US" sz="2800" b="1" dirty="0"/>
        </a:p>
      </dgm:t>
    </dgm:pt>
    <dgm:pt modelId="{D38A9F76-FB38-4028-B0F5-BC784D76DCAD}" type="parTrans" cxnId="{0AB4B9AA-0EA7-4E1B-9B2D-78AC1962050D}">
      <dgm:prSet/>
      <dgm:spPr/>
      <dgm:t>
        <a:bodyPr/>
        <a:lstStyle/>
        <a:p>
          <a:endParaRPr lang="zh-CN" altLang="en-US" b="1"/>
        </a:p>
      </dgm:t>
    </dgm:pt>
    <dgm:pt modelId="{FB88521C-B93A-43D6-9B2D-C5524EB352CB}" type="sibTrans" cxnId="{0AB4B9AA-0EA7-4E1B-9B2D-78AC1962050D}">
      <dgm:prSet/>
      <dgm:spPr/>
      <dgm:t>
        <a:bodyPr/>
        <a:lstStyle/>
        <a:p>
          <a:endParaRPr lang="zh-CN" altLang="en-US" b="1"/>
        </a:p>
      </dgm:t>
    </dgm:pt>
    <dgm:pt modelId="{44FB10B9-4CFC-4F3F-BCC9-02D4A17B8561}" type="pres">
      <dgm:prSet presAssocID="{D45E21B2-6924-4EDD-93CD-4723D21E130F}" presName="cycle" presStyleCnt="0">
        <dgm:presLayoutVars>
          <dgm:dir/>
          <dgm:resizeHandles val="exact"/>
        </dgm:presLayoutVars>
      </dgm:prSet>
      <dgm:spPr/>
      <dgm:t>
        <a:bodyPr/>
        <a:lstStyle/>
        <a:p>
          <a:endParaRPr lang="zh-CN" altLang="en-US"/>
        </a:p>
      </dgm:t>
    </dgm:pt>
    <dgm:pt modelId="{9270AC3C-35EB-4957-AB27-915CCCE77B1E}" type="pres">
      <dgm:prSet presAssocID="{8B22EC4C-BF40-4157-BE3E-7F04855D135F}" presName="node" presStyleLbl="node1" presStyleIdx="0" presStyleCnt="5">
        <dgm:presLayoutVars>
          <dgm:bulletEnabled val="1"/>
        </dgm:presLayoutVars>
      </dgm:prSet>
      <dgm:spPr/>
      <dgm:t>
        <a:bodyPr/>
        <a:lstStyle/>
        <a:p>
          <a:endParaRPr lang="zh-CN" altLang="en-US"/>
        </a:p>
      </dgm:t>
    </dgm:pt>
    <dgm:pt modelId="{B3ED42D4-D4EC-4185-B40C-ABC402BFC4F8}" type="pres">
      <dgm:prSet presAssocID="{8B22EC4C-BF40-4157-BE3E-7F04855D135F}" presName="spNode" presStyleCnt="0"/>
      <dgm:spPr/>
    </dgm:pt>
    <dgm:pt modelId="{A1831DA3-8851-4C90-B922-7A5CCCDB0839}" type="pres">
      <dgm:prSet presAssocID="{8938FCF9-F054-48D1-B537-75CA4735ADC1}" presName="sibTrans" presStyleLbl="sibTrans1D1" presStyleIdx="0" presStyleCnt="5"/>
      <dgm:spPr/>
      <dgm:t>
        <a:bodyPr/>
        <a:lstStyle/>
        <a:p>
          <a:endParaRPr lang="zh-CN" altLang="en-US"/>
        </a:p>
      </dgm:t>
    </dgm:pt>
    <dgm:pt modelId="{840B61A8-C969-448A-93A9-080FEB0501F3}" type="pres">
      <dgm:prSet presAssocID="{51D25787-5B96-498A-A56C-E54C2A9BF9AF}" presName="node" presStyleLbl="node1" presStyleIdx="1" presStyleCnt="5" custScaleX="143157">
        <dgm:presLayoutVars>
          <dgm:bulletEnabled val="1"/>
        </dgm:presLayoutVars>
      </dgm:prSet>
      <dgm:spPr/>
      <dgm:t>
        <a:bodyPr/>
        <a:lstStyle/>
        <a:p>
          <a:endParaRPr lang="zh-CN" altLang="en-US"/>
        </a:p>
      </dgm:t>
    </dgm:pt>
    <dgm:pt modelId="{400DE785-70E3-4798-8AFF-8129B317C371}" type="pres">
      <dgm:prSet presAssocID="{51D25787-5B96-498A-A56C-E54C2A9BF9AF}" presName="spNode" presStyleCnt="0"/>
      <dgm:spPr/>
    </dgm:pt>
    <dgm:pt modelId="{3D474531-1614-4A13-A812-6D3BA19DEEA0}" type="pres">
      <dgm:prSet presAssocID="{FCAB17E2-5E19-4DE1-B336-0140E34A6B58}" presName="sibTrans" presStyleLbl="sibTrans1D1" presStyleIdx="1" presStyleCnt="5"/>
      <dgm:spPr/>
      <dgm:t>
        <a:bodyPr/>
        <a:lstStyle/>
        <a:p>
          <a:endParaRPr lang="zh-CN" altLang="en-US"/>
        </a:p>
      </dgm:t>
    </dgm:pt>
    <dgm:pt modelId="{9AFA6633-444B-4879-B983-550135319710}" type="pres">
      <dgm:prSet presAssocID="{060FD241-1526-4D96-B51B-809AD0483138}" presName="node" presStyleLbl="node1" presStyleIdx="2" presStyleCnt="5" custScaleX="123823">
        <dgm:presLayoutVars>
          <dgm:bulletEnabled val="1"/>
        </dgm:presLayoutVars>
      </dgm:prSet>
      <dgm:spPr/>
      <dgm:t>
        <a:bodyPr/>
        <a:lstStyle/>
        <a:p>
          <a:endParaRPr lang="zh-CN" altLang="en-US"/>
        </a:p>
      </dgm:t>
    </dgm:pt>
    <dgm:pt modelId="{BCCE3FCC-30E3-40FE-9B21-1CE18CDDB241}" type="pres">
      <dgm:prSet presAssocID="{060FD241-1526-4D96-B51B-809AD0483138}" presName="spNode" presStyleCnt="0"/>
      <dgm:spPr/>
    </dgm:pt>
    <dgm:pt modelId="{5ED3A6B8-F94E-47CA-9270-63D843C909A1}" type="pres">
      <dgm:prSet presAssocID="{3F80C2AD-CD98-4B5A-83F2-1A222A7DCC0E}" presName="sibTrans" presStyleLbl="sibTrans1D1" presStyleIdx="2" presStyleCnt="5"/>
      <dgm:spPr/>
      <dgm:t>
        <a:bodyPr/>
        <a:lstStyle/>
        <a:p>
          <a:endParaRPr lang="zh-CN" altLang="en-US"/>
        </a:p>
      </dgm:t>
    </dgm:pt>
    <dgm:pt modelId="{3611C669-59B6-4D37-A71C-E976B34C3EFA}" type="pres">
      <dgm:prSet presAssocID="{AFEE9499-274A-4E8E-91A2-7430B1BDC893}" presName="node" presStyleLbl="node1" presStyleIdx="3" presStyleCnt="5">
        <dgm:presLayoutVars>
          <dgm:bulletEnabled val="1"/>
        </dgm:presLayoutVars>
      </dgm:prSet>
      <dgm:spPr/>
      <dgm:t>
        <a:bodyPr/>
        <a:lstStyle/>
        <a:p>
          <a:endParaRPr lang="zh-CN" altLang="en-US"/>
        </a:p>
      </dgm:t>
    </dgm:pt>
    <dgm:pt modelId="{6412A180-83E7-4E5C-8B23-06148A02163D}" type="pres">
      <dgm:prSet presAssocID="{AFEE9499-274A-4E8E-91A2-7430B1BDC893}" presName="spNode" presStyleCnt="0"/>
      <dgm:spPr/>
    </dgm:pt>
    <dgm:pt modelId="{7DE7375F-F27C-481A-9BC3-1CBE7F7858AE}" type="pres">
      <dgm:prSet presAssocID="{1EBA8702-B179-40B7-907F-27A0F8AFA39D}" presName="sibTrans" presStyleLbl="sibTrans1D1" presStyleIdx="3" presStyleCnt="5"/>
      <dgm:spPr/>
      <dgm:t>
        <a:bodyPr/>
        <a:lstStyle/>
        <a:p>
          <a:endParaRPr lang="zh-CN" altLang="en-US"/>
        </a:p>
      </dgm:t>
    </dgm:pt>
    <dgm:pt modelId="{19806590-A085-4D58-BA09-DFD606D6A4E0}" type="pres">
      <dgm:prSet presAssocID="{FDFB910F-218C-456A-A76C-EE9B4DE3778B}" presName="node" presStyleLbl="node1" presStyleIdx="4" presStyleCnt="5" custScaleX="149594">
        <dgm:presLayoutVars>
          <dgm:bulletEnabled val="1"/>
        </dgm:presLayoutVars>
      </dgm:prSet>
      <dgm:spPr/>
      <dgm:t>
        <a:bodyPr/>
        <a:lstStyle/>
        <a:p>
          <a:endParaRPr lang="zh-CN" altLang="en-US"/>
        </a:p>
      </dgm:t>
    </dgm:pt>
    <dgm:pt modelId="{C6F725EC-61C8-4FE8-B34D-6F6FFF0FD04F}" type="pres">
      <dgm:prSet presAssocID="{FDFB910F-218C-456A-A76C-EE9B4DE3778B}" presName="spNode" presStyleCnt="0"/>
      <dgm:spPr/>
    </dgm:pt>
    <dgm:pt modelId="{BC4F0C30-92AA-4A38-9E3E-D4969EE51EAB}" type="pres">
      <dgm:prSet presAssocID="{FB88521C-B93A-43D6-9B2D-C5524EB352CB}" presName="sibTrans" presStyleLbl="sibTrans1D1" presStyleIdx="4" presStyleCnt="5"/>
      <dgm:spPr/>
      <dgm:t>
        <a:bodyPr/>
        <a:lstStyle/>
        <a:p>
          <a:endParaRPr lang="zh-CN" altLang="en-US"/>
        </a:p>
      </dgm:t>
    </dgm:pt>
  </dgm:ptLst>
  <dgm:cxnLst>
    <dgm:cxn modelId="{BB93B9DF-677D-4E3E-BF70-DE8BA13DEAE4}" type="presOf" srcId="{D45E21B2-6924-4EDD-93CD-4723D21E130F}" destId="{44FB10B9-4CFC-4F3F-BCC9-02D4A17B8561}" srcOrd="0" destOrd="0" presId="urn:microsoft.com/office/officeart/2005/8/layout/cycle6"/>
    <dgm:cxn modelId="{F6544CE9-C097-4D40-966A-EA050A45F0D8}" type="presOf" srcId="{8B22EC4C-BF40-4157-BE3E-7F04855D135F}" destId="{9270AC3C-35EB-4957-AB27-915CCCE77B1E}" srcOrd="0" destOrd="0" presId="urn:microsoft.com/office/officeart/2005/8/layout/cycle6"/>
    <dgm:cxn modelId="{ED66A8A2-28E8-4098-9569-2C847F692DA6}" type="presOf" srcId="{AFEE9499-274A-4E8E-91A2-7430B1BDC893}" destId="{3611C669-59B6-4D37-A71C-E976B34C3EFA}" srcOrd="0" destOrd="0" presId="urn:microsoft.com/office/officeart/2005/8/layout/cycle6"/>
    <dgm:cxn modelId="{0AB4B9AA-0EA7-4E1B-9B2D-78AC1962050D}" srcId="{D45E21B2-6924-4EDD-93CD-4723D21E130F}" destId="{FDFB910F-218C-456A-A76C-EE9B4DE3778B}" srcOrd="4" destOrd="0" parTransId="{D38A9F76-FB38-4028-B0F5-BC784D76DCAD}" sibTransId="{FB88521C-B93A-43D6-9B2D-C5524EB352CB}"/>
    <dgm:cxn modelId="{CFAEED09-6FFF-4050-BD5D-7869D7181B0B}" srcId="{D45E21B2-6924-4EDD-93CD-4723D21E130F}" destId="{AFEE9499-274A-4E8E-91A2-7430B1BDC893}" srcOrd="3" destOrd="0" parTransId="{DC687261-8D32-40E6-BB07-5C209F15CB73}" sibTransId="{1EBA8702-B179-40B7-907F-27A0F8AFA39D}"/>
    <dgm:cxn modelId="{95733D46-B199-4EDE-A22B-1F9CB80CB6D6}" srcId="{D45E21B2-6924-4EDD-93CD-4723D21E130F}" destId="{51D25787-5B96-498A-A56C-E54C2A9BF9AF}" srcOrd="1" destOrd="0" parTransId="{0688A379-BEB0-4AF2-9FC2-3F3042F2E898}" sibTransId="{FCAB17E2-5E19-4DE1-B336-0140E34A6B58}"/>
    <dgm:cxn modelId="{140D66C8-FB43-448D-8A2E-1652355FF2CD}" type="presOf" srcId="{1EBA8702-B179-40B7-907F-27A0F8AFA39D}" destId="{7DE7375F-F27C-481A-9BC3-1CBE7F7858AE}" srcOrd="0" destOrd="0" presId="urn:microsoft.com/office/officeart/2005/8/layout/cycle6"/>
    <dgm:cxn modelId="{DF8DE7FD-D7DE-4132-88CA-6D1865511600}" type="presOf" srcId="{3F80C2AD-CD98-4B5A-83F2-1A222A7DCC0E}" destId="{5ED3A6B8-F94E-47CA-9270-63D843C909A1}" srcOrd="0" destOrd="0" presId="urn:microsoft.com/office/officeart/2005/8/layout/cycle6"/>
    <dgm:cxn modelId="{12D48318-069E-4E93-83C6-A8A911FDA343}" type="presOf" srcId="{060FD241-1526-4D96-B51B-809AD0483138}" destId="{9AFA6633-444B-4879-B983-550135319710}" srcOrd="0" destOrd="0" presId="urn:microsoft.com/office/officeart/2005/8/layout/cycle6"/>
    <dgm:cxn modelId="{2F4DE381-2DB1-46B6-9AD3-0B039F90EE7B}" type="presOf" srcId="{51D25787-5B96-498A-A56C-E54C2A9BF9AF}" destId="{840B61A8-C969-448A-93A9-080FEB0501F3}" srcOrd="0" destOrd="0" presId="urn:microsoft.com/office/officeart/2005/8/layout/cycle6"/>
    <dgm:cxn modelId="{997D52D1-CE0D-4F72-953C-A6ADB3D95DD1}" srcId="{D45E21B2-6924-4EDD-93CD-4723D21E130F}" destId="{060FD241-1526-4D96-B51B-809AD0483138}" srcOrd="2" destOrd="0" parTransId="{07F5B371-7CF6-40C9-A144-72CB88C08BB2}" sibTransId="{3F80C2AD-CD98-4B5A-83F2-1A222A7DCC0E}"/>
    <dgm:cxn modelId="{62048490-FFA8-4DF2-B79D-85398ED885EF}" type="presOf" srcId="{FCAB17E2-5E19-4DE1-B336-0140E34A6B58}" destId="{3D474531-1614-4A13-A812-6D3BA19DEEA0}" srcOrd="0" destOrd="0" presId="urn:microsoft.com/office/officeart/2005/8/layout/cycle6"/>
    <dgm:cxn modelId="{4C81621B-2143-4796-9E1E-4A54218713DD}" type="presOf" srcId="{FDFB910F-218C-456A-A76C-EE9B4DE3778B}" destId="{19806590-A085-4D58-BA09-DFD606D6A4E0}" srcOrd="0" destOrd="0" presId="urn:microsoft.com/office/officeart/2005/8/layout/cycle6"/>
    <dgm:cxn modelId="{13570154-4F3D-461E-83C8-E23C20991E0B}" srcId="{D45E21B2-6924-4EDD-93CD-4723D21E130F}" destId="{8B22EC4C-BF40-4157-BE3E-7F04855D135F}" srcOrd="0" destOrd="0" parTransId="{912BF000-E559-4216-9E0B-F6C5D81BCA7C}" sibTransId="{8938FCF9-F054-48D1-B537-75CA4735ADC1}"/>
    <dgm:cxn modelId="{986EBC13-1A96-499E-959B-A2C5FFBB0894}" type="presOf" srcId="{8938FCF9-F054-48D1-B537-75CA4735ADC1}" destId="{A1831DA3-8851-4C90-B922-7A5CCCDB0839}" srcOrd="0" destOrd="0" presId="urn:microsoft.com/office/officeart/2005/8/layout/cycle6"/>
    <dgm:cxn modelId="{35675EFB-C645-4D31-AA7B-7B28ACC7610C}" type="presOf" srcId="{FB88521C-B93A-43D6-9B2D-C5524EB352CB}" destId="{BC4F0C30-92AA-4A38-9E3E-D4969EE51EAB}" srcOrd="0" destOrd="0" presId="urn:microsoft.com/office/officeart/2005/8/layout/cycle6"/>
    <dgm:cxn modelId="{C7E3797B-4BE4-4080-9085-1BC732F8A4B6}" type="presParOf" srcId="{44FB10B9-4CFC-4F3F-BCC9-02D4A17B8561}" destId="{9270AC3C-35EB-4957-AB27-915CCCE77B1E}" srcOrd="0" destOrd="0" presId="urn:microsoft.com/office/officeart/2005/8/layout/cycle6"/>
    <dgm:cxn modelId="{5918368C-2281-4E00-9212-AF3F3544C5CF}" type="presParOf" srcId="{44FB10B9-4CFC-4F3F-BCC9-02D4A17B8561}" destId="{B3ED42D4-D4EC-4185-B40C-ABC402BFC4F8}" srcOrd="1" destOrd="0" presId="urn:microsoft.com/office/officeart/2005/8/layout/cycle6"/>
    <dgm:cxn modelId="{1BAAA010-C54B-4DC8-BC47-3AE60519B157}" type="presParOf" srcId="{44FB10B9-4CFC-4F3F-BCC9-02D4A17B8561}" destId="{A1831DA3-8851-4C90-B922-7A5CCCDB0839}" srcOrd="2" destOrd="0" presId="urn:microsoft.com/office/officeart/2005/8/layout/cycle6"/>
    <dgm:cxn modelId="{C8364A3A-990F-41C3-A49E-D4FB9DDC1C18}" type="presParOf" srcId="{44FB10B9-4CFC-4F3F-BCC9-02D4A17B8561}" destId="{840B61A8-C969-448A-93A9-080FEB0501F3}" srcOrd="3" destOrd="0" presId="urn:microsoft.com/office/officeart/2005/8/layout/cycle6"/>
    <dgm:cxn modelId="{00FF3A88-F777-4D65-8F71-9358DCB2CD1C}" type="presParOf" srcId="{44FB10B9-4CFC-4F3F-BCC9-02D4A17B8561}" destId="{400DE785-70E3-4798-8AFF-8129B317C371}" srcOrd="4" destOrd="0" presId="urn:microsoft.com/office/officeart/2005/8/layout/cycle6"/>
    <dgm:cxn modelId="{8818D3DC-1047-4934-BBA1-1B907F009412}" type="presParOf" srcId="{44FB10B9-4CFC-4F3F-BCC9-02D4A17B8561}" destId="{3D474531-1614-4A13-A812-6D3BA19DEEA0}" srcOrd="5" destOrd="0" presId="urn:microsoft.com/office/officeart/2005/8/layout/cycle6"/>
    <dgm:cxn modelId="{908863B8-6203-4E91-BEC7-77296FD13791}" type="presParOf" srcId="{44FB10B9-4CFC-4F3F-BCC9-02D4A17B8561}" destId="{9AFA6633-444B-4879-B983-550135319710}" srcOrd="6" destOrd="0" presId="urn:microsoft.com/office/officeart/2005/8/layout/cycle6"/>
    <dgm:cxn modelId="{57AA096F-9609-4A84-BE2F-FDCAC8DBF3E7}" type="presParOf" srcId="{44FB10B9-4CFC-4F3F-BCC9-02D4A17B8561}" destId="{BCCE3FCC-30E3-40FE-9B21-1CE18CDDB241}" srcOrd="7" destOrd="0" presId="urn:microsoft.com/office/officeart/2005/8/layout/cycle6"/>
    <dgm:cxn modelId="{C3DCDDD8-2B40-4A4A-8297-78809BEC601B}" type="presParOf" srcId="{44FB10B9-4CFC-4F3F-BCC9-02D4A17B8561}" destId="{5ED3A6B8-F94E-47CA-9270-63D843C909A1}" srcOrd="8" destOrd="0" presId="urn:microsoft.com/office/officeart/2005/8/layout/cycle6"/>
    <dgm:cxn modelId="{BA5CB318-1EFF-4C65-8907-17789562A43A}" type="presParOf" srcId="{44FB10B9-4CFC-4F3F-BCC9-02D4A17B8561}" destId="{3611C669-59B6-4D37-A71C-E976B34C3EFA}" srcOrd="9" destOrd="0" presId="urn:microsoft.com/office/officeart/2005/8/layout/cycle6"/>
    <dgm:cxn modelId="{891789DD-D93A-4881-BA57-266B7F346BFF}" type="presParOf" srcId="{44FB10B9-4CFC-4F3F-BCC9-02D4A17B8561}" destId="{6412A180-83E7-4E5C-8B23-06148A02163D}" srcOrd="10" destOrd="0" presId="urn:microsoft.com/office/officeart/2005/8/layout/cycle6"/>
    <dgm:cxn modelId="{2AEE036B-F50C-4C64-999F-6C73F86908EF}" type="presParOf" srcId="{44FB10B9-4CFC-4F3F-BCC9-02D4A17B8561}" destId="{7DE7375F-F27C-481A-9BC3-1CBE7F7858AE}" srcOrd="11" destOrd="0" presId="urn:microsoft.com/office/officeart/2005/8/layout/cycle6"/>
    <dgm:cxn modelId="{651A8C95-F5BE-4EA6-BA46-C10217CF63C5}" type="presParOf" srcId="{44FB10B9-4CFC-4F3F-BCC9-02D4A17B8561}" destId="{19806590-A085-4D58-BA09-DFD606D6A4E0}" srcOrd="12" destOrd="0" presId="urn:microsoft.com/office/officeart/2005/8/layout/cycle6"/>
    <dgm:cxn modelId="{3BEBB16B-2731-49D4-A92B-48E143311B67}" type="presParOf" srcId="{44FB10B9-4CFC-4F3F-BCC9-02D4A17B8561}" destId="{C6F725EC-61C8-4FE8-B34D-6F6FFF0FD04F}" srcOrd="13" destOrd="0" presId="urn:microsoft.com/office/officeart/2005/8/layout/cycle6"/>
    <dgm:cxn modelId="{9ACB69AC-F38B-4A87-8386-FC2E4A75A1B1}" type="presParOf" srcId="{44FB10B9-4CFC-4F3F-BCC9-02D4A17B8561}" destId="{BC4F0C30-92AA-4A38-9E3E-D4969EE51EAB}" srcOrd="14" destOrd="0" presId="urn:microsoft.com/office/officeart/2005/8/layout/cycle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45E21B2-6924-4EDD-93CD-4723D21E130F}"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zh-CN" altLang="en-US"/>
        </a:p>
      </dgm:t>
    </dgm:pt>
    <dgm:pt modelId="{8B22EC4C-BF40-4157-BE3E-7F04855D135F}">
      <dgm:prSet phldrT="[文本]" custT="1"/>
      <dgm:spPr/>
      <dgm:t>
        <a:bodyPr/>
        <a:lstStyle/>
        <a:p>
          <a:r>
            <a:rPr lang="zh-CN" altLang="en-US" sz="3200" b="1" dirty="0" smtClean="0"/>
            <a:t>党和政府</a:t>
          </a:r>
          <a:endParaRPr lang="zh-CN" altLang="en-US" sz="3200" b="1" dirty="0"/>
        </a:p>
      </dgm:t>
    </dgm:pt>
    <dgm:pt modelId="{912BF000-E559-4216-9E0B-F6C5D81BCA7C}" type="parTrans" cxnId="{13570154-4F3D-461E-83C8-E23C20991E0B}">
      <dgm:prSet/>
      <dgm:spPr/>
      <dgm:t>
        <a:bodyPr/>
        <a:lstStyle/>
        <a:p>
          <a:endParaRPr lang="zh-CN" altLang="en-US" b="1"/>
        </a:p>
      </dgm:t>
    </dgm:pt>
    <dgm:pt modelId="{8938FCF9-F054-48D1-B537-75CA4735ADC1}" type="sibTrans" cxnId="{13570154-4F3D-461E-83C8-E23C20991E0B}">
      <dgm:prSet/>
      <dgm:spPr/>
      <dgm:t>
        <a:bodyPr/>
        <a:lstStyle/>
        <a:p>
          <a:endParaRPr lang="zh-CN" altLang="en-US" b="1"/>
        </a:p>
      </dgm:t>
    </dgm:pt>
    <dgm:pt modelId="{060FD241-1526-4D96-B51B-809AD0483138}">
      <dgm:prSet phldrT="[文本]" custT="1"/>
      <dgm:spPr/>
      <dgm:t>
        <a:bodyPr/>
        <a:lstStyle/>
        <a:p>
          <a:r>
            <a:rPr lang="zh-CN" altLang="en-US" sz="2400" b="1" dirty="0" smtClean="0"/>
            <a:t>文化企业和</a:t>
          </a:r>
          <a:endParaRPr lang="en-US" altLang="zh-CN" sz="2400" b="1" dirty="0" smtClean="0"/>
        </a:p>
        <a:p>
          <a:r>
            <a:rPr lang="zh-CN" altLang="en-US" sz="2400" b="1" dirty="0" smtClean="0"/>
            <a:t>文化事业单位</a:t>
          </a:r>
          <a:endParaRPr lang="zh-CN" altLang="en-US" sz="2400" b="1" dirty="0"/>
        </a:p>
      </dgm:t>
    </dgm:pt>
    <dgm:pt modelId="{07F5B371-7CF6-40C9-A144-72CB88C08BB2}" type="parTrans" cxnId="{997D52D1-CE0D-4F72-953C-A6ADB3D95DD1}">
      <dgm:prSet/>
      <dgm:spPr/>
      <dgm:t>
        <a:bodyPr/>
        <a:lstStyle/>
        <a:p>
          <a:endParaRPr lang="zh-CN" altLang="en-US" b="1"/>
        </a:p>
      </dgm:t>
    </dgm:pt>
    <dgm:pt modelId="{3F80C2AD-CD98-4B5A-83F2-1A222A7DCC0E}" type="sibTrans" cxnId="{997D52D1-CE0D-4F72-953C-A6ADB3D95DD1}">
      <dgm:prSet/>
      <dgm:spPr/>
      <dgm:t>
        <a:bodyPr/>
        <a:lstStyle/>
        <a:p>
          <a:endParaRPr lang="zh-CN" altLang="en-US" b="1"/>
        </a:p>
      </dgm:t>
    </dgm:pt>
    <dgm:pt modelId="{AFEE9499-274A-4E8E-91A2-7430B1BDC893}">
      <dgm:prSet phldrT="[文本]" custT="1"/>
      <dgm:spPr/>
      <dgm:t>
        <a:bodyPr/>
        <a:lstStyle/>
        <a:p>
          <a:r>
            <a:rPr lang="zh-CN" altLang="en-US" sz="3200" b="1" dirty="0" smtClean="0"/>
            <a:t>人民群众</a:t>
          </a:r>
          <a:endParaRPr lang="zh-CN" altLang="en-US" sz="3200" b="1" dirty="0"/>
        </a:p>
      </dgm:t>
    </dgm:pt>
    <dgm:pt modelId="{DC687261-8D32-40E6-BB07-5C209F15CB73}" type="parTrans" cxnId="{CFAEED09-6FFF-4050-BD5D-7869D7181B0B}">
      <dgm:prSet/>
      <dgm:spPr/>
      <dgm:t>
        <a:bodyPr/>
        <a:lstStyle/>
        <a:p>
          <a:endParaRPr lang="zh-CN" altLang="en-US" b="1"/>
        </a:p>
      </dgm:t>
    </dgm:pt>
    <dgm:pt modelId="{1EBA8702-B179-40B7-907F-27A0F8AFA39D}" type="sibTrans" cxnId="{CFAEED09-6FFF-4050-BD5D-7869D7181B0B}">
      <dgm:prSet/>
      <dgm:spPr/>
      <dgm:t>
        <a:bodyPr/>
        <a:lstStyle/>
        <a:p>
          <a:endParaRPr lang="zh-CN" altLang="en-US" b="1"/>
        </a:p>
      </dgm:t>
    </dgm:pt>
    <dgm:pt modelId="{44FB10B9-4CFC-4F3F-BCC9-02D4A17B8561}" type="pres">
      <dgm:prSet presAssocID="{D45E21B2-6924-4EDD-93CD-4723D21E130F}" presName="cycle" presStyleCnt="0">
        <dgm:presLayoutVars>
          <dgm:dir/>
          <dgm:resizeHandles val="exact"/>
        </dgm:presLayoutVars>
      </dgm:prSet>
      <dgm:spPr/>
      <dgm:t>
        <a:bodyPr/>
        <a:lstStyle/>
        <a:p>
          <a:endParaRPr lang="zh-CN" altLang="en-US"/>
        </a:p>
      </dgm:t>
    </dgm:pt>
    <dgm:pt modelId="{9270AC3C-35EB-4957-AB27-915CCCE77B1E}" type="pres">
      <dgm:prSet presAssocID="{8B22EC4C-BF40-4157-BE3E-7F04855D135F}" presName="node" presStyleLbl="node1" presStyleIdx="0" presStyleCnt="3" custScaleX="138604" custScaleY="75829">
        <dgm:presLayoutVars>
          <dgm:bulletEnabled val="1"/>
        </dgm:presLayoutVars>
      </dgm:prSet>
      <dgm:spPr/>
      <dgm:t>
        <a:bodyPr/>
        <a:lstStyle/>
        <a:p>
          <a:endParaRPr lang="zh-CN" altLang="en-US"/>
        </a:p>
      </dgm:t>
    </dgm:pt>
    <dgm:pt modelId="{B3ED42D4-D4EC-4185-B40C-ABC402BFC4F8}" type="pres">
      <dgm:prSet presAssocID="{8B22EC4C-BF40-4157-BE3E-7F04855D135F}" presName="spNode" presStyleCnt="0"/>
      <dgm:spPr/>
    </dgm:pt>
    <dgm:pt modelId="{A1831DA3-8851-4C90-B922-7A5CCCDB0839}" type="pres">
      <dgm:prSet presAssocID="{8938FCF9-F054-48D1-B537-75CA4735ADC1}" presName="sibTrans" presStyleLbl="sibTrans1D1" presStyleIdx="0" presStyleCnt="3"/>
      <dgm:spPr/>
      <dgm:t>
        <a:bodyPr/>
        <a:lstStyle/>
        <a:p>
          <a:endParaRPr lang="zh-CN" altLang="en-US"/>
        </a:p>
      </dgm:t>
    </dgm:pt>
    <dgm:pt modelId="{9AFA6633-444B-4879-B983-550135319710}" type="pres">
      <dgm:prSet presAssocID="{060FD241-1526-4D96-B51B-809AD0483138}" presName="node" presStyleLbl="node1" presStyleIdx="1" presStyleCnt="3" custScaleX="134138">
        <dgm:presLayoutVars>
          <dgm:bulletEnabled val="1"/>
        </dgm:presLayoutVars>
      </dgm:prSet>
      <dgm:spPr/>
      <dgm:t>
        <a:bodyPr/>
        <a:lstStyle/>
        <a:p>
          <a:endParaRPr lang="zh-CN" altLang="en-US"/>
        </a:p>
      </dgm:t>
    </dgm:pt>
    <dgm:pt modelId="{BCCE3FCC-30E3-40FE-9B21-1CE18CDDB241}" type="pres">
      <dgm:prSet presAssocID="{060FD241-1526-4D96-B51B-809AD0483138}" presName="spNode" presStyleCnt="0"/>
      <dgm:spPr/>
    </dgm:pt>
    <dgm:pt modelId="{5ED3A6B8-F94E-47CA-9270-63D843C909A1}" type="pres">
      <dgm:prSet presAssocID="{3F80C2AD-CD98-4B5A-83F2-1A222A7DCC0E}" presName="sibTrans" presStyleLbl="sibTrans1D1" presStyleIdx="1" presStyleCnt="3"/>
      <dgm:spPr/>
      <dgm:t>
        <a:bodyPr/>
        <a:lstStyle/>
        <a:p>
          <a:endParaRPr lang="zh-CN" altLang="en-US"/>
        </a:p>
      </dgm:t>
    </dgm:pt>
    <dgm:pt modelId="{3611C669-59B6-4D37-A71C-E976B34C3EFA}" type="pres">
      <dgm:prSet presAssocID="{AFEE9499-274A-4E8E-91A2-7430B1BDC893}" presName="node" presStyleLbl="node1" presStyleIdx="2" presStyleCnt="3" custScaleX="135676">
        <dgm:presLayoutVars>
          <dgm:bulletEnabled val="1"/>
        </dgm:presLayoutVars>
      </dgm:prSet>
      <dgm:spPr/>
      <dgm:t>
        <a:bodyPr/>
        <a:lstStyle/>
        <a:p>
          <a:endParaRPr lang="zh-CN" altLang="en-US"/>
        </a:p>
      </dgm:t>
    </dgm:pt>
    <dgm:pt modelId="{6412A180-83E7-4E5C-8B23-06148A02163D}" type="pres">
      <dgm:prSet presAssocID="{AFEE9499-274A-4E8E-91A2-7430B1BDC893}" presName="spNode" presStyleCnt="0"/>
      <dgm:spPr/>
    </dgm:pt>
    <dgm:pt modelId="{7DE7375F-F27C-481A-9BC3-1CBE7F7858AE}" type="pres">
      <dgm:prSet presAssocID="{1EBA8702-B179-40B7-907F-27A0F8AFA39D}" presName="sibTrans" presStyleLbl="sibTrans1D1" presStyleIdx="2" presStyleCnt="3"/>
      <dgm:spPr/>
      <dgm:t>
        <a:bodyPr/>
        <a:lstStyle/>
        <a:p>
          <a:endParaRPr lang="zh-CN" altLang="en-US"/>
        </a:p>
      </dgm:t>
    </dgm:pt>
  </dgm:ptLst>
  <dgm:cxnLst>
    <dgm:cxn modelId="{55B7AEA1-3CFF-4451-B624-5690F0BA3A1F}" type="presOf" srcId="{AFEE9499-274A-4E8E-91A2-7430B1BDC893}" destId="{3611C669-59B6-4D37-A71C-E976B34C3EFA}" srcOrd="0" destOrd="0" presId="urn:microsoft.com/office/officeart/2005/8/layout/cycle6"/>
    <dgm:cxn modelId="{13570154-4F3D-461E-83C8-E23C20991E0B}" srcId="{D45E21B2-6924-4EDD-93CD-4723D21E130F}" destId="{8B22EC4C-BF40-4157-BE3E-7F04855D135F}" srcOrd="0" destOrd="0" parTransId="{912BF000-E559-4216-9E0B-F6C5D81BCA7C}" sibTransId="{8938FCF9-F054-48D1-B537-75CA4735ADC1}"/>
    <dgm:cxn modelId="{997D52D1-CE0D-4F72-953C-A6ADB3D95DD1}" srcId="{D45E21B2-6924-4EDD-93CD-4723D21E130F}" destId="{060FD241-1526-4D96-B51B-809AD0483138}" srcOrd="1" destOrd="0" parTransId="{07F5B371-7CF6-40C9-A144-72CB88C08BB2}" sibTransId="{3F80C2AD-CD98-4B5A-83F2-1A222A7DCC0E}"/>
    <dgm:cxn modelId="{CFAEED09-6FFF-4050-BD5D-7869D7181B0B}" srcId="{D45E21B2-6924-4EDD-93CD-4723D21E130F}" destId="{AFEE9499-274A-4E8E-91A2-7430B1BDC893}" srcOrd="2" destOrd="0" parTransId="{DC687261-8D32-40E6-BB07-5C209F15CB73}" sibTransId="{1EBA8702-B179-40B7-907F-27A0F8AFA39D}"/>
    <dgm:cxn modelId="{69D8B41B-0877-4525-A3A6-BE075E8031E5}" type="presOf" srcId="{060FD241-1526-4D96-B51B-809AD0483138}" destId="{9AFA6633-444B-4879-B983-550135319710}" srcOrd="0" destOrd="0" presId="urn:microsoft.com/office/officeart/2005/8/layout/cycle6"/>
    <dgm:cxn modelId="{BE049932-CC0A-4E2E-AB32-7C48ACC41CBA}" type="presOf" srcId="{8B22EC4C-BF40-4157-BE3E-7F04855D135F}" destId="{9270AC3C-35EB-4957-AB27-915CCCE77B1E}" srcOrd="0" destOrd="0" presId="urn:microsoft.com/office/officeart/2005/8/layout/cycle6"/>
    <dgm:cxn modelId="{C01F502C-34FE-437F-8205-4B09C72CD935}" type="presOf" srcId="{3F80C2AD-CD98-4B5A-83F2-1A222A7DCC0E}" destId="{5ED3A6B8-F94E-47CA-9270-63D843C909A1}" srcOrd="0" destOrd="0" presId="urn:microsoft.com/office/officeart/2005/8/layout/cycle6"/>
    <dgm:cxn modelId="{B2BFD8D0-564E-486B-BAFC-86BA3C92C581}" type="presOf" srcId="{D45E21B2-6924-4EDD-93CD-4723D21E130F}" destId="{44FB10B9-4CFC-4F3F-BCC9-02D4A17B8561}" srcOrd="0" destOrd="0" presId="urn:microsoft.com/office/officeart/2005/8/layout/cycle6"/>
    <dgm:cxn modelId="{C43F79AA-28B1-4D15-ACDD-5409A7299419}" type="presOf" srcId="{1EBA8702-B179-40B7-907F-27A0F8AFA39D}" destId="{7DE7375F-F27C-481A-9BC3-1CBE7F7858AE}" srcOrd="0" destOrd="0" presId="urn:microsoft.com/office/officeart/2005/8/layout/cycle6"/>
    <dgm:cxn modelId="{5287E13A-5430-4087-9B8E-6EEA34FC30F6}" type="presOf" srcId="{8938FCF9-F054-48D1-B537-75CA4735ADC1}" destId="{A1831DA3-8851-4C90-B922-7A5CCCDB0839}" srcOrd="0" destOrd="0" presId="urn:microsoft.com/office/officeart/2005/8/layout/cycle6"/>
    <dgm:cxn modelId="{B5BD072A-7155-45B9-8043-4CE2B2CE7E49}" type="presParOf" srcId="{44FB10B9-4CFC-4F3F-BCC9-02D4A17B8561}" destId="{9270AC3C-35EB-4957-AB27-915CCCE77B1E}" srcOrd="0" destOrd="0" presId="urn:microsoft.com/office/officeart/2005/8/layout/cycle6"/>
    <dgm:cxn modelId="{642F9944-5E7D-41F1-B4EB-040F82CC50FD}" type="presParOf" srcId="{44FB10B9-4CFC-4F3F-BCC9-02D4A17B8561}" destId="{B3ED42D4-D4EC-4185-B40C-ABC402BFC4F8}" srcOrd="1" destOrd="0" presId="urn:microsoft.com/office/officeart/2005/8/layout/cycle6"/>
    <dgm:cxn modelId="{0C06D123-5212-4595-9F1B-3C8A0514AFA6}" type="presParOf" srcId="{44FB10B9-4CFC-4F3F-BCC9-02D4A17B8561}" destId="{A1831DA3-8851-4C90-B922-7A5CCCDB0839}" srcOrd="2" destOrd="0" presId="urn:microsoft.com/office/officeart/2005/8/layout/cycle6"/>
    <dgm:cxn modelId="{C911E2A8-1412-43AD-A6C1-643C4237F8D3}" type="presParOf" srcId="{44FB10B9-4CFC-4F3F-BCC9-02D4A17B8561}" destId="{9AFA6633-444B-4879-B983-550135319710}" srcOrd="3" destOrd="0" presId="urn:microsoft.com/office/officeart/2005/8/layout/cycle6"/>
    <dgm:cxn modelId="{A9118212-ECE5-4391-8F45-B6BED15EE787}" type="presParOf" srcId="{44FB10B9-4CFC-4F3F-BCC9-02D4A17B8561}" destId="{BCCE3FCC-30E3-40FE-9B21-1CE18CDDB241}" srcOrd="4" destOrd="0" presId="urn:microsoft.com/office/officeart/2005/8/layout/cycle6"/>
    <dgm:cxn modelId="{06BAE44A-2E79-4F92-989F-7F2ACC320C89}" type="presParOf" srcId="{44FB10B9-4CFC-4F3F-BCC9-02D4A17B8561}" destId="{5ED3A6B8-F94E-47CA-9270-63D843C909A1}" srcOrd="5" destOrd="0" presId="urn:microsoft.com/office/officeart/2005/8/layout/cycle6"/>
    <dgm:cxn modelId="{6E9C0A6A-BBDF-4E33-B3C6-20B9631F0231}" type="presParOf" srcId="{44FB10B9-4CFC-4F3F-BCC9-02D4A17B8561}" destId="{3611C669-59B6-4D37-A71C-E976B34C3EFA}" srcOrd="6" destOrd="0" presId="urn:microsoft.com/office/officeart/2005/8/layout/cycle6"/>
    <dgm:cxn modelId="{3752FE75-55AA-48EE-ACE5-C6E6CFCCCFD5}" type="presParOf" srcId="{44FB10B9-4CFC-4F3F-BCC9-02D4A17B8561}" destId="{6412A180-83E7-4E5C-8B23-06148A02163D}" srcOrd="7" destOrd="0" presId="urn:microsoft.com/office/officeart/2005/8/layout/cycle6"/>
    <dgm:cxn modelId="{43BDBFB4-E5C2-45C9-9038-B894E8AB15F9}" type="presParOf" srcId="{44FB10B9-4CFC-4F3F-BCC9-02D4A17B8561}" destId="{7DE7375F-F27C-481A-9BC3-1CBE7F7858AE}" srcOrd="8" destOrd="0" presId="urn:microsoft.com/office/officeart/2005/8/layout/cycle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10700E-8CDA-4385-A952-D9E6CB1B7DAF}">
      <dsp:nvSpPr>
        <dsp:cNvPr id="0" name=""/>
        <dsp:cNvSpPr/>
      </dsp:nvSpPr>
      <dsp:spPr>
        <a:xfrm>
          <a:off x="0" y="133041"/>
          <a:ext cx="7920880" cy="562714"/>
        </a:xfrm>
        <a:prstGeom prst="round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zh-CN" altLang="en-US" sz="3600" b="1" kern="1200" dirty="0" smtClean="0">
              <a:solidFill>
                <a:srgbClr val="0000CC"/>
              </a:solidFill>
            </a:rPr>
            <a:t>（一）完善人民当家作主的政治制度</a:t>
          </a:r>
          <a:endParaRPr lang="zh-CN" altLang="en-US" sz="3600" b="1" kern="1200" dirty="0">
            <a:solidFill>
              <a:srgbClr val="0000CC"/>
            </a:solidFill>
          </a:endParaRPr>
        </a:p>
      </dsp:txBody>
      <dsp:txXfrm>
        <a:off x="0" y="133041"/>
        <a:ext cx="7920880" cy="56271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10700E-8CDA-4385-A952-D9E6CB1B7DAF}">
      <dsp:nvSpPr>
        <dsp:cNvPr id="0" name=""/>
        <dsp:cNvSpPr/>
      </dsp:nvSpPr>
      <dsp:spPr>
        <a:xfrm>
          <a:off x="0" y="0"/>
          <a:ext cx="6576392" cy="910014"/>
        </a:xfrm>
        <a:prstGeom prst="round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zh-CN" altLang="en-US" sz="3000" b="1" kern="1200" dirty="0" smtClean="0">
              <a:solidFill>
                <a:srgbClr val="000099"/>
              </a:solidFill>
              <a:latin typeface="+mn-ea"/>
              <a:ea typeface="+mn-ea"/>
            </a:rPr>
            <a:t>（二）</a:t>
          </a:r>
          <a:r>
            <a:rPr lang="zh-CN" sz="3000" b="1" kern="1200" dirty="0" smtClean="0">
              <a:solidFill>
                <a:srgbClr val="000099"/>
              </a:solidFill>
              <a:latin typeface="+mn-ea"/>
              <a:ea typeface="+mn-ea"/>
            </a:rPr>
            <a:t>丰富民主形式</a:t>
          </a:r>
          <a:r>
            <a:rPr lang="zh-CN" altLang="en-US" sz="3000" b="1" kern="1200" dirty="0" smtClean="0">
              <a:solidFill>
                <a:srgbClr val="000099"/>
              </a:solidFill>
              <a:latin typeface="+mn-ea"/>
              <a:ea typeface="+mn-ea"/>
            </a:rPr>
            <a:t>，</a:t>
          </a:r>
          <a:r>
            <a:rPr lang="zh-CN" sz="3000" b="1" kern="1200" dirty="0" smtClean="0">
              <a:solidFill>
                <a:srgbClr val="000099"/>
              </a:solidFill>
              <a:latin typeface="+mn-ea"/>
              <a:ea typeface="+mn-ea"/>
            </a:rPr>
            <a:t>拓宽民主渠道</a:t>
          </a:r>
          <a:endParaRPr lang="zh-CN" altLang="en-US" sz="3000" b="1" kern="1200" dirty="0">
            <a:solidFill>
              <a:srgbClr val="000099"/>
            </a:solidFill>
            <a:latin typeface="+mn-ea"/>
            <a:ea typeface="+mn-ea"/>
          </a:endParaRPr>
        </a:p>
      </dsp:txBody>
      <dsp:txXfrm>
        <a:off x="0" y="0"/>
        <a:ext cx="6576392" cy="91001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10700E-8CDA-4385-A952-D9E6CB1B7DAF}">
      <dsp:nvSpPr>
        <dsp:cNvPr id="0" name=""/>
        <dsp:cNvSpPr/>
      </dsp:nvSpPr>
      <dsp:spPr>
        <a:xfrm>
          <a:off x="0" y="0"/>
          <a:ext cx="4968552" cy="910014"/>
        </a:xfrm>
        <a:prstGeom prst="round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CN" altLang="en-US" sz="3600" b="1" kern="1200" dirty="0" smtClean="0">
              <a:solidFill>
                <a:srgbClr val="000099"/>
              </a:solidFill>
            </a:rPr>
            <a:t>（三）让人民监督权力</a:t>
          </a:r>
          <a:endParaRPr lang="zh-CN" altLang="en-US" sz="3600" b="1" kern="1200" dirty="0">
            <a:solidFill>
              <a:srgbClr val="000099"/>
            </a:solidFill>
          </a:endParaRPr>
        </a:p>
      </dsp:txBody>
      <dsp:txXfrm>
        <a:off x="0" y="0"/>
        <a:ext cx="4968552" cy="91001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437B04-FA9E-4EA1-8A0A-E95C6C023A75}">
      <dsp:nvSpPr>
        <dsp:cNvPr id="0" name=""/>
        <dsp:cNvSpPr/>
      </dsp:nvSpPr>
      <dsp:spPr>
        <a:xfrm>
          <a:off x="2244328" y="817"/>
          <a:ext cx="1607343" cy="104477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CN" altLang="en-US" sz="3600" kern="1200" dirty="0" smtClean="0"/>
            <a:t>政府</a:t>
          </a:r>
          <a:endParaRPr lang="zh-CN" altLang="en-US" sz="3600" kern="1200" dirty="0"/>
        </a:p>
      </dsp:txBody>
      <dsp:txXfrm>
        <a:off x="2244328" y="817"/>
        <a:ext cx="1607343" cy="1044773"/>
      </dsp:txXfrm>
    </dsp:sp>
    <dsp:sp modelId="{57BB0953-C761-4128-B5B6-07E4320E076F}">
      <dsp:nvSpPr>
        <dsp:cNvPr id="0" name=""/>
        <dsp:cNvSpPr/>
      </dsp:nvSpPr>
      <dsp:spPr>
        <a:xfrm>
          <a:off x="1653851" y="523204"/>
          <a:ext cx="2788296" cy="2788296"/>
        </a:xfrm>
        <a:custGeom>
          <a:avLst/>
          <a:gdLst/>
          <a:ahLst/>
          <a:cxnLst/>
          <a:rect l="0" t="0" r="0" b="0"/>
          <a:pathLst>
            <a:path>
              <a:moveTo>
                <a:pt x="2209511" y="263293"/>
              </a:moveTo>
              <a:arcTo wR="1394148" hR="1394148" stAng="18347529" swAng="3648948"/>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4561E76-FF21-4EBE-92D5-21F1E515CEE8}">
      <dsp:nvSpPr>
        <dsp:cNvPr id="0" name=""/>
        <dsp:cNvSpPr/>
      </dsp:nvSpPr>
      <dsp:spPr>
        <a:xfrm>
          <a:off x="3451695" y="2092040"/>
          <a:ext cx="1607343" cy="104477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CN" altLang="en-US" sz="3600" kern="1200" dirty="0" smtClean="0"/>
            <a:t>个人</a:t>
          </a:r>
          <a:endParaRPr lang="zh-CN" altLang="en-US" sz="3600" kern="1200" dirty="0"/>
        </a:p>
      </dsp:txBody>
      <dsp:txXfrm>
        <a:off x="3451695" y="2092040"/>
        <a:ext cx="1607343" cy="1044773"/>
      </dsp:txXfrm>
    </dsp:sp>
    <dsp:sp modelId="{40E0BD9F-7971-49D0-A54A-4A4559387BE5}">
      <dsp:nvSpPr>
        <dsp:cNvPr id="0" name=""/>
        <dsp:cNvSpPr/>
      </dsp:nvSpPr>
      <dsp:spPr>
        <a:xfrm>
          <a:off x="1653851" y="523204"/>
          <a:ext cx="2788296" cy="2788296"/>
        </a:xfrm>
        <a:custGeom>
          <a:avLst/>
          <a:gdLst/>
          <a:ahLst/>
          <a:cxnLst/>
          <a:rect l="0" t="0" r="0" b="0"/>
          <a:pathLst>
            <a:path>
              <a:moveTo>
                <a:pt x="2057991" y="2620101"/>
              </a:moveTo>
              <a:arcTo wR="1394148" hR="1394148" stAng="3693889" swAng="3412221"/>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65A901C-CDA8-4634-AE3A-2918EA538ACB}">
      <dsp:nvSpPr>
        <dsp:cNvPr id="0" name=""/>
        <dsp:cNvSpPr/>
      </dsp:nvSpPr>
      <dsp:spPr>
        <a:xfrm>
          <a:off x="1036960" y="2092040"/>
          <a:ext cx="1607343" cy="104477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CN" altLang="en-US" sz="3600" kern="1200" dirty="0" smtClean="0"/>
            <a:t>企业</a:t>
          </a:r>
          <a:endParaRPr lang="zh-CN" altLang="en-US" sz="3600" kern="1200" dirty="0"/>
        </a:p>
      </dsp:txBody>
      <dsp:txXfrm>
        <a:off x="1036960" y="2092040"/>
        <a:ext cx="1607343" cy="1044773"/>
      </dsp:txXfrm>
    </dsp:sp>
    <dsp:sp modelId="{7D41A716-5AF3-40EB-9216-8936AA0D5185}">
      <dsp:nvSpPr>
        <dsp:cNvPr id="0" name=""/>
        <dsp:cNvSpPr/>
      </dsp:nvSpPr>
      <dsp:spPr>
        <a:xfrm>
          <a:off x="1653851" y="523204"/>
          <a:ext cx="2788296" cy="2788296"/>
        </a:xfrm>
        <a:custGeom>
          <a:avLst/>
          <a:gdLst/>
          <a:ahLst/>
          <a:cxnLst/>
          <a:rect l="0" t="0" r="0" b="0"/>
          <a:pathLst>
            <a:path>
              <a:moveTo>
                <a:pt x="9261" y="1554579"/>
              </a:moveTo>
              <a:arcTo wR="1394148" hR="1394148" stAng="10403523" swAng="3648948"/>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70AC3C-35EB-4957-AB27-915CCCE77B1E}">
      <dsp:nvSpPr>
        <dsp:cNvPr id="0" name=""/>
        <dsp:cNvSpPr/>
      </dsp:nvSpPr>
      <dsp:spPr>
        <a:xfrm>
          <a:off x="2668554" y="1741"/>
          <a:ext cx="1335267" cy="86792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CN" altLang="en-US" sz="3200" b="1" kern="1200" dirty="0" smtClean="0"/>
            <a:t>政党</a:t>
          </a:r>
          <a:endParaRPr lang="zh-CN" altLang="en-US" sz="3200" b="1" kern="1200" dirty="0"/>
        </a:p>
      </dsp:txBody>
      <dsp:txXfrm>
        <a:off x="2668554" y="1741"/>
        <a:ext cx="1335267" cy="867923"/>
      </dsp:txXfrm>
    </dsp:sp>
    <dsp:sp modelId="{A1831DA3-8851-4C90-B922-7A5CCCDB0839}">
      <dsp:nvSpPr>
        <dsp:cNvPr id="0" name=""/>
        <dsp:cNvSpPr/>
      </dsp:nvSpPr>
      <dsp:spPr>
        <a:xfrm>
          <a:off x="1603025" y="435703"/>
          <a:ext cx="3466323" cy="3466323"/>
        </a:xfrm>
        <a:custGeom>
          <a:avLst/>
          <a:gdLst/>
          <a:ahLst/>
          <a:cxnLst/>
          <a:rect l="0" t="0" r="0" b="0"/>
          <a:pathLst>
            <a:path>
              <a:moveTo>
                <a:pt x="2409957" y="137606"/>
              </a:moveTo>
              <a:arcTo wR="1733161" hR="1733161" stAng="17579128" swAng="1960278"/>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40B61A8-C969-448A-93A9-080FEB0501F3}">
      <dsp:nvSpPr>
        <dsp:cNvPr id="0" name=""/>
        <dsp:cNvSpPr/>
      </dsp:nvSpPr>
      <dsp:spPr>
        <a:xfrm>
          <a:off x="4028758" y="1199326"/>
          <a:ext cx="1911528" cy="86792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b="1" kern="1200" dirty="0" smtClean="0"/>
            <a:t>重要组织</a:t>
          </a:r>
          <a:endParaRPr lang="zh-CN" altLang="en-US" sz="2800" b="1" kern="1200" dirty="0"/>
        </a:p>
      </dsp:txBody>
      <dsp:txXfrm>
        <a:off x="4028758" y="1199326"/>
        <a:ext cx="1911528" cy="867923"/>
      </dsp:txXfrm>
    </dsp:sp>
    <dsp:sp modelId="{3D474531-1614-4A13-A812-6D3BA19DEEA0}">
      <dsp:nvSpPr>
        <dsp:cNvPr id="0" name=""/>
        <dsp:cNvSpPr/>
      </dsp:nvSpPr>
      <dsp:spPr>
        <a:xfrm>
          <a:off x="1603025" y="435703"/>
          <a:ext cx="3466323" cy="3466323"/>
        </a:xfrm>
        <a:custGeom>
          <a:avLst/>
          <a:gdLst/>
          <a:ahLst/>
          <a:cxnLst/>
          <a:rect l="0" t="0" r="0" b="0"/>
          <a:pathLst>
            <a:path>
              <a:moveTo>
                <a:pt x="3463957" y="1642621"/>
              </a:moveTo>
              <a:arcTo wR="1733161" hR="1733161" stAng="21420330" swAng="2195335"/>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AFA6633-444B-4879-B983-550135319710}">
      <dsp:nvSpPr>
        <dsp:cNvPr id="0" name=""/>
        <dsp:cNvSpPr/>
      </dsp:nvSpPr>
      <dsp:spPr>
        <a:xfrm>
          <a:off x="3528230" y="3137060"/>
          <a:ext cx="1653368" cy="86792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t>国家与国际组织</a:t>
          </a:r>
          <a:endParaRPr lang="zh-CN" altLang="en-US" sz="2400" b="1" kern="1200" dirty="0"/>
        </a:p>
      </dsp:txBody>
      <dsp:txXfrm>
        <a:off x="3528230" y="3137060"/>
        <a:ext cx="1653368" cy="867923"/>
      </dsp:txXfrm>
    </dsp:sp>
    <dsp:sp modelId="{5ED3A6B8-F94E-47CA-9270-63D843C909A1}">
      <dsp:nvSpPr>
        <dsp:cNvPr id="0" name=""/>
        <dsp:cNvSpPr/>
      </dsp:nvSpPr>
      <dsp:spPr>
        <a:xfrm>
          <a:off x="1603025" y="435703"/>
          <a:ext cx="3466323" cy="3466323"/>
        </a:xfrm>
        <a:custGeom>
          <a:avLst/>
          <a:gdLst/>
          <a:ahLst/>
          <a:cxnLst/>
          <a:rect l="0" t="0" r="0" b="0"/>
          <a:pathLst>
            <a:path>
              <a:moveTo>
                <a:pt x="1919800" y="3456245"/>
              </a:moveTo>
              <a:arcTo wR="1733161" hR="1733161" stAng="5029082" swAng="1061384"/>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611C669-59B6-4D37-A71C-E976B34C3EFA}">
      <dsp:nvSpPr>
        <dsp:cNvPr id="0" name=""/>
        <dsp:cNvSpPr/>
      </dsp:nvSpPr>
      <dsp:spPr>
        <a:xfrm>
          <a:off x="1649827" y="3137060"/>
          <a:ext cx="1335267" cy="86792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CN" altLang="en-US" sz="3200" b="1" kern="1200" dirty="0" smtClean="0"/>
            <a:t>公民</a:t>
          </a:r>
          <a:endParaRPr lang="zh-CN" altLang="en-US" sz="3200" b="1" kern="1200" dirty="0"/>
        </a:p>
      </dsp:txBody>
      <dsp:txXfrm>
        <a:off x="1649827" y="3137060"/>
        <a:ext cx="1335267" cy="867923"/>
      </dsp:txXfrm>
    </dsp:sp>
    <dsp:sp modelId="{7DE7375F-F27C-481A-9BC3-1CBE7F7858AE}">
      <dsp:nvSpPr>
        <dsp:cNvPr id="0" name=""/>
        <dsp:cNvSpPr/>
      </dsp:nvSpPr>
      <dsp:spPr>
        <a:xfrm>
          <a:off x="1603025" y="435703"/>
          <a:ext cx="3466323" cy="3466323"/>
        </a:xfrm>
        <a:custGeom>
          <a:avLst/>
          <a:gdLst/>
          <a:ahLst/>
          <a:cxnLst/>
          <a:rect l="0" t="0" r="0" b="0"/>
          <a:pathLst>
            <a:path>
              <a:moveTo>
                <a:pt x="289481" y="2692138"/>
              </a:moveTo>
              <a:arcTo wR="1733161" hR="1733161" stAng="8784335" swAng="2195335"/>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9806590-A085-4D58-BA09-DFD606D6A4E0}">
      <dsp:nvSpPr>
        <dsp:cNvPr id="0" name=""/>
        <dsp:cNvSpPr/>
      </dsp:nvSpPr>
      <dsp:spPr>
        <a:xfrm>
          <a:off x="689112" y="1199326"/>
          <a:ext cx="1997479" cy="86792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b="1" kern="1200" dirty="0" smtClean="0"/>
            <a:t>国家机关</a:t>
          </a:r>
          <a:endParaRPr lang="zh-CN" altLang="en-US" sz="2800" b="1" kern="1200" dirty="0"/>
        </a:p>
      </dsp:txBody>
      <dsp:txXfrm>
        <a:off x="689112" y="1199326"/>
        <a:ext cx="1997479" cy="867923"/>
      </dsp:txXfrm>
    </dsp:sp>
    <dsp:sp modelId="{BC4F0C30-92AA-4A38-9E3E-D4969EE51EAB}">
      <dsp:nvSpPr>
        <dsp:cNvPr id="0" name=""/>
        <dsp:cNvSpPr/>
      </dsp:nvSpPr>
      <dsp:spPr>
        <a:xfrm>
          <a:off x="1603025" y="435703"/>
          <a:ext cx="3466323" cy="3466323"/>
        </a:xfrm>
        <a:custGeom>
          <a:avLst/>
          <a:gdLst/>
          <a:ahLst/>
          <a:cxnLst/>
          <a:rect l="0" t="0" r="0" b="0"/>
          <a:pathLst>
            <a:path>
              <a:moveTo>
                <a:pt x="302137" y="755400"/>
              </a:moveTo>
              <a:arcTo wR="1733161" hR="1733161" stAng="12860593" swAng="1960278"/>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70AC3C-35EB-4957-AB27-915CCCE77B1E}">
      <dsp:nvSpPr>
        <dsp:cNvPr id="0" name=""/>
        <dsp:cNvSpPr/>
      </dsp:nvSpPr>
      <dsp:spPr>
        <a:xfrm>
          <a:off x="2029720" y="74566"/>
          <a:ext cx="2584297" cy="91899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CN" altLang="en-US" sz="3200" b="1" kern="1200" dirty="0" smtClean="0"/>
            <a:t>党和政府</a:t>
          </a:r>
          <a:endParaRPr lang="zh-CN" altLang="en-US" sz="3200" b="1" kern="1200" dirty="0"/>
        </a:p>
      </dsp:txBody>
      <dsp:txXfrm>
        <a:off x="2029720" y="74566"/>
        <a:ext cx="2584297" cy="918999"/>
      </dsp:txXfrm>
    </dsp:sp>
    <dsp:sp modelId="{A1831DA3-8851-4C90-B922-7A5CCCDB0839}">
      <dsp:nvSpPr>
        <dsp:cNvPr id="0" name=""/>
        <dsp:cNvSpPr/>
      </dsp:nvSpPr>
      <dsp:spPr>
        <a:xfrm>
          <a:off x="1139952" y="763261"/>
          <a:ext cx="3231624" cy="3231624"/>
        </a:xfrm>
        <a:custGeom>
          <a:avLst/>
          <a:gdLst/>
          <a:ahLst/>
          <a:cxnLst/>
          <a:rect l="0" t="0" r="0" b="0"/>
          <a:pathLst>
            <a:path>
              <a:moveTo>
                <a:pt x="2460617" y="238440"/>
              </a:moveTo>
              <a:arcTo wR="1615812" hR="1615812" stAng="18091362" swAng="3417276"/>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AFA6633-444B-4879-B983-550135319710}">
      <dsp:nvSpPr>
        <dsp:cNvPr id="0" name=""/>
        <dsp:cNvSpPr/>
      </dsp:nvSpPr>
      <dsp:spPr>
        <a:xfrm>
          <a:off x="3470689" y="2351816"/>
          <a:ext cx="2501028" cy="1211937"/>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t>文化企业和</a:t>
          </a:r>
          <a:endParaRPr lang="en-US" altLang="zh-CN" sz="2400" b="1" kern="1200" dirty="0" smtClean="0"/>
        </a:p>
        <a:p>
          <a:pPr lvl="0" algn="ctr" defTabSz="1066800">
            <a:lnSpc>
              <a:spcPct val="90000"/>
            </a:lnSpc>
            <a:spcBef>
              <a:spcPct val="0"/>
            </a:spcBef>
            <a:spcAft>
              <a:spcPct val="35000"/>
            </a:spcAft>
          </a:pPr>
          <a:r>
            <a:rPr lang="zh-CN" altLang="en-US" sz="2400" b="1" kern="1200" dirty="0" smtClean="0"/>
            <a:t>文化事业单位</a:t>
          </a:r>
          <a:endParaRPr lang="zh-CN" altLang="en-US" sz="2400" b="1" kern="1200" dirty="0"/>
        </a:p>
      </dsp:txBody>
      <dsp:txXfrm>
        <a:off x="3470689" y="2351816"/>
        <a:ext cx="2501028" cy="1211937"/>
      </dsp:txXfrm>
    </dsp:sp>
    <dsp:sp modelId="{5ED3A6B8-F94E-47CA-9270-63D843C909A1}">
      <dsp:nvSpPr>
        <dsp:cNvPr id="0" name=""/>
        <dsp:cNvSpPr/>
      </dsp:nvSpPr>
      <dsp:spPr>
        <a:xfrm>
          <a:off x="1706056" y="534066"/>
          <a:ext cx="3231624" cy="3231624"/>
        </a:xfrm>
        <a:custGeom>
          <a:avLst/>
          <a:gdLst/>
          <a:ahLst/>
          <a:cxnLst/>
          <a:rect l="0" t="0" r="0" b="0"/>
          <a:pathLst>
            <a:path>
              <a:moveTo>
                <a:pt x="2384268" y="3037193"/>
              </a:moveTo>
              <a:arcTo wR="1615812" hR="1615812" stAng="3696153" swAng="3407694"/>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611C669-59B6-4D37-A71C-E976B34C3EFA}">
      <dsp:nvSpPr>
        <dsp:cNvPr id="0" name=""/>
        <dsp:cNvSpPr/>
      </dsp:nvSpPr>
      <dsp:spPr>
        <a:xfrm>
          <a:off x="657682" y="2351816"/>
          <a:ext cx="2529704" cy="1211937"/>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CN" altLang="en-US" sz="3200" b="1" kern="1200" dirty="0" smtClean="0"/>
            <a:t>人民群众</a:t>
          </a:r>
          <a:endParaRPr lang="zh-CN" altLang="en-US" sz="3200" b="1" kern="1200" dirty="0"/>
        </a:p>
      </dsp:txBody>
      <dsp:txXfrm>
        <a:off x="657682" y="2351816"/>
        <a:ext cx="2529704" cy="1211937"/>
      </dsp:txXfrm>
    </dsp:sp>
    <dsp:sp modelId="{7DE7375F-F27C-481A-9BC3-1CBE7F7858AE}">
      <dsp:nvSpPr>
        <dsp:cNvPr id="0" name=""/>
        <dsp:cNvSpPr/>
      </dsp:nvSpPr>
      <dsp:spPr>
        <a:xfrm>
          <a:off x="2272160" y="763261"/>
          <a:ext cx="3231624" cy="3231624"/>
        </a:xfrm>
        <a:custGeom>
          <a:avLst/>
          <a:gdLst/>
          <a:ahLst/>
          <a:cxnLst/>
          <a:rect l="0" t="0" r="0" b="0"/>
          <a:pathLst>
            <a:path>
              <a:moveTo>
                <a:pt x="570" y="1572875"/>
              </a:moveTo>
              <a:arcTo wR="1615812" hR="1615812" stAng="10891362" swAng="3417276"/>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EDC735-91D4-4A5D-817D-A69D970D68F3}" type="datetimeFigureOut">
              <a:rPr lang="zh-CN" altLang="en-US" smtClean="0"/>
              <a:pPr/>
              <a:t>2017/12/15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743B3-056E-484E-829A-7DC38AA94DD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pPr/>
              <a:t>2</a:t>
            </a:fld>
            <a:endParaRPr lang="zh-CN" altLang="en-US"/>
          </a:p>
        </p:txBody>
      </p:sp>
    </p:spTree>
    <p:extLst>
      <p:ext uri="{BB962C8B-B14F-4D97-AF65-F5344CB8AC3E}">
        <p14:creationId xmlns:p14="http://schemas.microsoft.com/office/powerpoint/2010/main" xmlns="" val="3020955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pPr/>
              <a:t>11</a:t>
            </a:fld>
            <a:endParaRPr lang="zh-CN" altLang="en-US"/>
          </a:p>
        </p:txBody>
      </p:sp>
    </p:spTree>
    <p:extLst>
      <p:ext uri="{BB962C8B-B14F-4D97-AF65-F5344CB8AC3E}">
        <p14:creationId xmlns:p14="http://schemas.microsoft.com/office/powerpoint/2010/main" xmlns="" val="3020955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3BA0B30-40BC-44ED-A199-63E6266E3D01}" type="slidenum">
              <a:rPr lang="zh-CN" altLang="en-US" smtClean="0"/>
              <a:pPr/>
              <a:t>28</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3BA0B30-40BC-44ED-A199-63E6266E3D01}" type="slidenum">
              <a:rPr lang="zh-CN" altLang="en-US" smtClean="0"/>
              <a:pPr/>
              <a:t>29</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幻灯片图像占位符 1"/>
          <p:cNvSpPr>
            <a:spLocks noGrp="1" noRot="1" noChangeAspect="1" noTextEdit="1"/>
          </p:cNvSpPr>
          <p:nvPr>
            <p:ph type="sldImg"/>
          </p:nvPr>
        </p:nvSpPr>
        <p:spPr bwMode="auto">
          <a:noFill/>
          <a:ln>
            <a:solidFill>
              <a:srgbClr val="000000"/>
            </a:solidFill>
            <a:miter lim="800000"/>
            <a:headEnd/>
            <a:tailEnd/>
          </a:ln>
        </p:spPr>
      </p:sp>
      <p:sp>
        <p:nvSpPr>
          <p:cNvPr id="14950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2580"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5A33D25-1743-415F-A250-877DBF25062D}" type="slidenum">
              <a:rPr lang="zh-CN" altLang="en-US" smtClean="0"/>
              <a:pPr>
                <a:defRPr/>
              </a:pPr>
              <a:t>34</a:t>
            </a:fld>
            <a:endParaRPr lang="zh-CN"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幻灯片图像占位符 1"/>
          <p:cNvSpPr>
            <a:spLocks noGrp="1" noRot="1" noChangeAspect="1" noTextEdit="1"/>
          </p:cNvSpPr>
          <p:nvPr>
            <p:ph type="sldImg"/>
          </p:nvPr>
        </p:nvSpPr>
        <p:spPr bwMode="auto">
          <a:noFill/>
          <a:ln>
            <a:solidFill>
              <a:srgbClr val="000000"/>
            </a:solidFill>
            <a:miter lim="800000"/>
            <a:headEnd/>
            <a:tailEnd/>
          </a:ln>
        </p:spPr>
      </p:sp>
      <p:sp>
        <p:nvSpPr>
          <p:cNvPr id="15053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3604"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10B7ED0-E35F-4E38-B9AE-B1BA6BE5D1B1}" type="slidenum">
              <a:rPr lang="zh-CN" altLang="en-US" smtClean="0"/>
              <a:pPr>
                <a:defRPr/>
              </a:pPr>
              <a:t>36</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pPr/>
              <a:t>3</a:t>
            </a:fld>
            <a:endParaRPr lang="zh-CN" altLang="en-US"/>
          </a:p>
        </p:txBody>
      </p:sp>
    </p:spTree>
    <p:extLst>
      <p:ext uri="{BB962C8B-B14F-4D97-AF65-F5344CB8AC3E}">
        <p14:creationId xmlns:p14="http://schemas.microsoft.com/office/powerpoint/2010/main" xmlns="" val="3020955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pPr/>
              <a:t>4</a:t>
            </a:fld>
            <a:endParaRPr lang="zh-CN" altLang="en-US"/>
          </a:p>
        </p:txBody>
      </p:sp>
    </p:spTree>
    <p:extLst>
      <p:ext uri="{BB962C8B-B14F-4D97-AF65-F5344CB8AC3E}">
        <p14:creationId xmlns:p14="http://schemas.microsoft.com/office/powerpoint/2010/main" xmlns="" val="3020955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pPr/>
              <a:t>5</a:t>
            </a:fld>
            <a:endParaRPr lang="zh-CN" altLang="en-US"/>
          </a:p>
        </p:txBody>
      </p:sp>
    </p:spTree>
    <p:extLst>
      <p:ext uri="{BB962C8B-B14F-4D97-AF65-F5344CB8AC3E}">
        <p14:creationId xmlns:p14="http://schemas.microsoft.com/office/powerpoint/2010/main" xmlns="" val="3020955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pPr/>
              <a:t>6</a:t>
            </a:fld>
            <a:endParaRPr lang="zh-CN" altLang="en-US"/>
          </a:p>
        </p:txBody>
      </p:sp>
    </p:spTree>
    <p:extLst>
      <p:ext uri="{BB962C8B-B14F-4D97-AF65-F5344CB8AC3E}">
        <p14:creationId xmlns:p14="http://schemas.microsoft.com/office/powerpoint/2010/main" xmlns="" val="3020955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pPr/>
              <a:t>7</a:t>
            </a:fld>
            <a:endParaRPr lang="zh-CN" altLang="en-US"/>
          </a:p>
        </p:txBody>
      </p:sp>
    </p:spTree>
    <p:extLst>
      <p:ext uri="{BB962C8B-B14F-4D97-AF65-F5344CB8AC3E}">
        <p14:creationId xmlns:p14="http://schemas.microsoft.com/office/powerpoint/2010/main" xmlns="" val="3020955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pPr/>
              <a:t>8</a:t>
            </a:fld>
            <a:endParaRPr lang="zh-CN" altLang="en-US"/>
          </a:p>
        </p:txBody>
      </p:sp>
    </p:spTree>
    <p:extLst>
      <p:ext uri="{BB962C8B-B14F-4D97-AF65-F5344CB8AC3E}">
        <p14:creationId xmlns:p14="http://schemas.microsoft.com/office/powerpoint/2010/main" xmlns="" val="3020955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pPr/>
              <a:t>9</a:t>
            </a:fld>
            <a:endParaRPr lang="zh-CN" altLang="en-US"/>
          </a:p>
        </p:txBody>
      </p:sp>
    </p:spTree>
    <p:extLst>
      <p:ext uri="{BB962C8B-B14F-4D97-AF65-F5344CB8AC3E}">
        <p14:creationId xmlns:p14="http://schemas.microsoft.com/office/powerpoint/2010/main" xmlns="" val="302095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pPr/>
              <a:t>10</a:t>
            </a:fld>
            <a:endParaRPr lang="zh-CN" altLang="en-US"/>
          </a:p>
        </p:txBody>
      </p:sp>
    </p:spTree>
    <p:extLst>
      <p:ext uri="{BB962C8B-B14F-4D97-AF65-F5344CB8AC3E}">
        <p14:creationId xmlns:p14="http://schemas.microsoft.com/office/powerpoint/2010/main" xmlns="" val="3020955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defRPr/>
              </a:pPr>
              <a:endParaRPr lang="zh-CN" altLang="zh-CN" sz="240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defRPr/>
              </a:pPr>
              <a:endParaRPr lang="zh-CN" altLang="zh-CN"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pPr>
                <a:defRPr/>
              </a:pPr>
              <a:endParaRPr lang="zh-CN" altLang="zh-CN" sz="2400">
                <a:latin typeface="Times New Roman" pitchFamily="18" charset="0"/>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pPr>
                <a:defRPr/>
              </a:pPr>
              <a:endParaRPr lang="zh-CN" altLang="en-US"/>
            </a:p>
          </p:txBody>
        </p:sp>
      </p:grpSp>
      <p:sp>
        <p:nvSpPr>
          <p:cNvPr id="252935" name="Rectangle 7"/>
          <p:cNvSpPr>
            <a:spLocks noGrp="1" noChangeArrowheads="1"/>
          </p:cNvSpPr>
          <p:nvPr>
            <p:ph type="ctrTitle"/>
          </p:nvPr>
        </p:nvSpPr>
        <p:spPr>
          <a:xfrm>
            <a:off x="228600" y="1427163"/>
            <a:ext cx="8077200" cy="1609725"/>
          </a:xfrm>
        </p:spPr>
        <p:txBody>
          <a:bodyPr/>
          <a:lstStyle>
            <a:lvl1pPr>
              <a:defRPr sz="4600"/>
            </a:lvl1pPr>
          </a:lstStyle>
          <a:p>
            <a:r>
              <a:rPr lang="zh-CN" altLang="en-US"/>
              <a:t>单击此处编辑母版标题样式</a:t>
            </a:r>
          </a:p>
        </p:txBody>
      </p:sp>
      <p:sp>
        <p:nvSpPr>
          <p:cNvPr id="252936"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zh-CN" altLang="en-US"/>
              <a:t>单击此处编辑母版副标题样式</a:t>
            </a:r>
          </a:p>
        </p:txBody>
      </p:sp>
      <p:sp>
        <p:nvSpPr>
          <p:cNvPr id="9" name="Rectangle 9"/>
          <p:cNvSpPr>
            <a:spLocks noGrp="1" noChangeArrowheads="1"/>
          </p:cNvSpPr>
          <p:nvPr>
            <p:ph type="dt" sz="half" idx="10"/>
          </p:nvPr>
        </p:nvSpPr>
        <p:spPr>
          <a:xfrm>
            <a:off x="457200" y="6248400"/>
            <a:ext cx="2133600" cy="471488"/>
          </a:xfrm>
        </p:spPr>
        <p:txBody>
          <a:bodyPr/>
          <a:lstStyle>
            <a:lvl1pPr>
              <a:defRPr smtClean="0"/>
            </a:lvl1pPr>
          </a:lstStyle>
          <a:p>
            <a:pPr>
              <a:defRPr/>
            </a:pPr>
            <a:endParaRPr lang="en-US" altLang="zh-CN"/>
          </a:p>
        </p:txBody>
      </p:sp>
      <p:sp>
        <p:nvSpPr>
          <p:cNvPr id="10" name="Rectangle 10"/>
          <p:cNvSpPr>
            <a:spLocks noGrp="1" noChangeArrowheads="1"/>
          </p:cNvSpPr>
          <p:nvPr>
            <p:ph type="ftr" sz="quarter" idx="11"/>
          </p:nvPr>
        </p:nvSpPr>
        <p:spPr>
          <a:xfrm>
            <a:off x="3124200" y="6253163"/>
            <a:ext cx="2895600" cy="457200"/>
          </a:xfrm>
        </p:spPr>
        <p:txBody>
          <a:bodyPr/>
          <a:lstStyle>
            <a:lvl1pPr>
              <a:defRPr smtClean="0"/>
            </a:lvl1pPr>
          </a:lstStyle>
          <a:p>
            <a:pPr>
              <a:defRPr/>
            </a:pPr>
            <a:endParaRPr lang="en-US" altLang="zh-CN"/>
          </a:p>
        </p:txBody>
      </p:sp>
      <p:sp>
        <p:nvSpPr>
          <p:cNvPr id="11" name="Rectangle 11"/>
          <p:cNvSpPr>
            <a:spLocks noGrp="1" noChangeArrowheads="1"/>
          </p:cNvSpPr>
          <p:nvPr>
            <p:ph type="sldNum" sz="quarter" idx="12"/>
          </p:nvPr>
        </p:nvSpPr>
        <p:spPr>
          <a:xfrm>
            <a:off x="6553200" y="6248400"/>
            <a:ext cx="2133600" cy="471488"/>
          </a:xfrm>
        </p:spPr>
        <p:txBody>
          <a:bodyPr/>
          <a:lstStyle>
            <a:lvl1pPr>
              <a:defRPr smtClean="0"/>
            </a:lvl1pPr>
          </a:lstStyle>
          <a:p>
            <a:pPr>
              <a:defRPr/>
            </a:pPr>
            <a:fld id="{A547D608-91B3-494B-974A-0827AFD4D1C5}" type="slidenum">
              <a:rPr lang="en-US" altLang="zh-CN"/>
              <a:pPr>
                <a:defRPr/>
              </a:pPr>
              <a:t>‹#›</a:t>
            </a:fld>
            <a:endParaRPr lang="en-US" altLang="zh-CN"/>
          </a:p>
        </p:txBody>
      </p:sp>
    </p:spTree>
  </p:cSld>
  <p:clrMapOvr>
    <a:masterClrMapping/>
  </p:clrMapOvr>
  <p:transition>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E5620C15-5789-4753-BD85-2A77E072E1B2}" type="slidenum">
              <a:rPr lang="en-US" altLang="zh-CN"/>
              <a:pPr>
                <a:defRPr/>
              </a:pPr>
              <a:t>‹#›</a:t>
            </a:fld>
            <a:endParaRPr lang="en-US" altLang="zh-CN"/>
          </a:p>
        </p:txBody>
      </p:sp>
    </p:spTree>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450013" y="228600"/>
            <a:ext cx="2084387" cy="5791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95263" y="228600"/>
            <a:ext cx="6102350" cy="5791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7E61DBEF-0360-4E34-887C-C3C418335FE8}" type="slidenum">
              <a:rPr lang="en-US" altLang="zh-CN"/>
              <a:pPr>
                <a:defRPr/>
              </a:pPr>
              <a:t>‹#›</a:t>
            </a:fld>
            <a:endParaRPr lang="en-US" altLang="zh-CN"/>
          </a:p>
        </p:txBody>
      </p:sp>
    </p:spTree>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F280CC39-1F5E-4751-A279-C3F2AE328F05}" type="slidenum">
              <a:rPr lang="en-US" altLang="zh-CN"/>
              <a:pPr>
                <a:defRPr/>
              </a:pPr>
              <a:t>‹#›</a:t>
            </a:fld>
            <a:endParaRPr lang="en-US" altLang="zh-CN"/>
          </a:p>
        </p:txBody>
      </p:sp>
    </p:spTree>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4FF8B38F-9CFB-4944-B870-3331D1A53D76}" type="slidenum">
              <a:rPr lang="en-US" altLang="zh-CN"/>
              <a:pPr>
                <a:defRPr/>
              </a:pPr>
              <a:t>‹#›</a:t>
            </a:fld>
            <a:endParaRPr lang="en-US" altLang="zh-CN"/>
          </a:p>
        </p:txBody>
      </p:sp>
    </p:spTree>
  </p:cSld>
  <p:clrMapOvr>
    <a:masterClrMapping/>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030856B3-0EF2-46A6-A030-C7710088FB02}" type="slidenum">
              <a:rPr lang="en-US" altLang="zh-CN"/>
              <a:pPr>
                <a:defRPr/>
              </a:pPr>
              <a:t>‹#›</a:t>
            </a:fld>
            <a:endParaRPr lang="en-US" altLang="zh-CN"/>
          </a:p>
        </p:txBody>
      </p:sp>
    </p:spTree>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0"/>
          <p:cNvSpPr>
            <a:spLocks noGrp="1" noChangeArrowheads="1"/>
          </p:cNvSpPr>
          <p:nvPr>
            <p:ph type="sldNum" sz="quarter" idx="12"/>
          </p:nvPr>
        </p:nvSpPr>
        <p:spPr>
          <a:ln/>
        </p:spPr>
        <p:txBody>
          <a:bodyPr/>
          <a:lstStyle>
            <a:lvl1pPr>
              <a:defRPr/>
            </a:lvl1pPr>
          </a:lstStyle>
          <a:p>
            <a:pPr>
              <a:defRPr/>
            </a:pPr>
            <a:fld id="{226DE565-92E7-4451-9245-41A73C42A185}" type="slidenum">
              <a:rPr lang="en-US" altLang="zh-CN"/>
              <a:pPr>
                <a:defRPr/>
              </a:pPr>
              <a:t>‹#›</a:t>
            </a:fld>
            <a:endParaRPr lang="en-US" altLang="zh-CN"/>
          </a:p>
        </p:txBody>
      </p:sp>
    </p:spTree>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0"/>
          <p:cNvSpPr>
            <a:spLocks noGrp="1" noChangeArrowheads="1"/>
          </p:cNvSpPr>
          <p:nvPr>
            <p:ph type="sldNum" sz="quarter" idx="12"/>
          </p:nvPr>
        </p:nvSpPr>
        <p:spPr>
          <a:ln/>
        </p:spPr>
        <p:txBody>
          <a:bodyPr/>
          <a:lstStyle>
            <a:lvl1pPr>
              <a:defRPr/>
            </a:lvl1pPr>
          </a:lstStyle>
          <a:p>
            <a:pPr>
              <a:defRPr/>
            </a:pPr>
            <a:fld id="{FE72EC80-8003-4332-A434-B92DC081D969}" type="slidenum">
              <a:rPr lang="en-US" altLang="zh-CN"/>
              <a:pPr>
                <a:defRPr/>
              </a:pPr>
              <a:t>‹#›</a:t>
            </a:fld>
            <a:endParaRPr lang="en-US" altLang="zh-CN"/>
          </a:p>
        </p:txBody>
      </p:sp>
    </p:spTree>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0"/>
          <p:cNvSpPr>
            <a:spLocks noGrp="1" noChangeArrowheads="1"/>
          </p:cNvSpPr>
          <p:nvPr>
            <p:ph type="sldNum" sz="quarter" idx="12"/>
          </p:nvPr>
        </p:nvSpPr>
        <p:spPr>
          <a:ln/>
        </p:spPr>
        <p:txBody>
          <a:bodyPr/>
          <a:lstStyle>
            <a:lvl1pPr>
              <a:defRPr/>
            </a:lvl1pPr>
          </a:lstStyle>
          <a:p>
            <a:pPr>
              <a:defRPr/>
            </a:pPr>
            <a:fld id="{A361C515-A1B2-4E2F-B923-978382CEB7E5}" type="slidenum">
              <a:rPr lang="en-US" altLang="zh-CN"/>
              <a:pPr>
                <a:defRPr/>
              </a:pPr>
              <a:t>‹#›</a:t>
            </a:fld>
            <a:endParaRPr lang="en-US" altLang="zh-CN"/>
          </a:p>
        </p:txBody>
      </p:sp>
    </p:spTree>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005DEEE1-914A-4F50-A3B6-AB2CF06079C7}" type="slidenum">
              <a:rPr lang="en-US" altLang="zh-CN"/>
              <a:pPr>
                <a:defRPr/>
              </a:pPr>
              <a:t>‹#›</a:t>
            </a:fld>
            <a:endParaRPr lang="en-US" altLang="zh-CN"/>
          </a:p>
        </p:txBody>
      </p:sp>
    </p:spTree>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E756F4A9-EB80-4431-9F3A-3B6D3977B4C8}" type="slidenum">
              <a:rPr lang="en-US" altLang="zh-CN"/>
              <a:pPr>
                <a:defRPr/>
              </a:pPr>
              <a:t>‹#›</a:t>
            </a:fld>
            <a:endParaRPr lang="en-US" altLang="zh-CN"/>
          </a:p>
        </p:txBody>
      </p:sp>
    </p:spTree>
  </p:cSld>
  <p:clrMapOvr>
    <a:masterClrMapping/>
  </p:clrMapOvr>
  <p:transition>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251907"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defRPr/>
              </a:pPr>
              <a:endParaRPr lang="zh-CN" altLang="zh-CN" sz="2400">
                <a:latin typeface="Times New Roman" pitchFamily="18" charset="0"/>
              </a:endParaRPr>
            </a:p>
          </p:txBody>
        </p:sp>
        <p:sp>
          <p:nvSpPr>
            <p:cNvPr id="251908"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pPr>
                <a:defRPr/>
              </a:pPr>
              <a:endParaRPr lang="zh-CN" altLang="zh-CN" sz="2400">
                <a:latin typeface="Times New Roman" pitchFamily="18" charset="0"/>
              </a:endParaRPr>
            </a:p>
          </p:txBody>
        </p:sp>
        <p:sp>
          <p:nvSpPr>
            <p:cNvPr id="251909"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pPr>
                <a:defRPr/>
              </a:pPr>
              <a:endParaRPr lang="zh-CN" altLang="en-U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51912"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zh-CN"/>
          </a:p>
        </p:txBody>
      </p:sp>
      <p:sp>
        <p:nvSpPr>
          <p:cNvPr id="251913"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en-US" altLang="zh-CN"/>
          </a:p>
        </p:txBody>
      </p:sp>
      <p:sp>
        <p:nvSpPr>
          <p:cNvPr id="251914"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711AA2A0-3157-4D17-B5FE-9A651F1B20FE}"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742"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ransition>
    <p:blinds dir="vert"/>
  </p:transition>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ea typeface="宋体" pitchFamily="2" charset="-122"/>
        </a:defRPr>
      </a:lvl2pPr>
      <a:lvl3pPr algn="l" rtl="0" eaLnBrk="0" fontAlgn="base" hangingPunct="0">
        <a:spcBef>
          <a:spcPct val="0"/>
        </a:spcBef>
        <a:spcAft>
          <a:spcPct val="0"/>
        </a:spcAft>
        <a:defRPr sz="4200">
          <a:solidFill>
            <a:schemeClr val="tx2"/>
          </a:solidFill>
          <a:latin typeface="Arial" charset="0"/>
          <a:ea typeface="宋体" pitchFamily="2" charset="-122"/>
        </a:defRPr>
      </a:lvl3pPr>
      <a:lvl4pPr algn="l" rtl="0" eaLnBrk="0" fontAlgn="base" hangingPunct="0">
        <a:spcBef>
          <a:spcPct val="0"/>
        </a:spcBef>
        <a:spcAft>
          <a:spcPct val="0"/>
        </a:spcAft>
        <a:defRPr sz="4200">
          <a:solidFill>
            <a:schemeClr val="tx2"/>
          </a:solidFill>
          <a:latin typeface="Arial" charset="0"/>
          <a:ea typeface="宋体" pitchFamily="2" charset="-122"/>
        </a:defRPr>
      </a:lvl4pPr>
      <a:lvl5pPr algn="l" rtl="0" eaLnBrk="0" fontAlgn="base" hangingPunct="0">
        <a:spcBef>
          <a:spcPct val="0"/>
        </a:spcBef>
        <a:spcAft>
          <a:spcPct val="0"/>
        </a:spcAft>
        <a:defRPr sz="4200">
          <a:solidFill>
            <a:schemeClr val="tx2"/>
          </a:solidFill>
          <a:latin typeface="Arial" charset="0"/>
          <a:ea typeface="宋体" pitchFamily="2" charset="-122"/>
        </a:defRPr>
      </a:lvl5pPr>
      <a:lvl6pPr marL="457200" algn="l" rtl="0" fontAlgn="base">
        <a:spcBef>
          <a:spcPct val="0"/>
        </a:spcBef>
        <a:spcAft>
          <a:spcPct val="0"/>
        </a:spcAft>
        <a:defRPr sz="4200">
          <a:solidFill>
            <a:schemeClr val="tx2"/>
          </a:solidFill>
          <a:latin typeface="Arial" charset="0"/>
          <a:ea typeface="宋体" pitchFamily="2" charset="-122"/>
        </a:defRPr>
      </a:lvl6pPr>
      <a:lvl7pPr marL="914400" algn="l" rtl="0" fontAlgn="base">
        <a:spcBef>
          <a:spcPct val="0"/>
        </a:spcBef>
        <a:spcAft>
          <a:spcPct val="0"/>
        </a:spcAft>
        <a:defRPr sz="4200">
          <a:solidFill>
            <a:schemeClr val="tx2"/>
          </a:solidFill>
          <a:latin typeface="Arial" charset="0"/>
          <a:ea typeface="宋体" pitchFamily="2" charset="-122"/>
        </a:defRPr>
      </a:lvl7pPr>
      <a:lvl8pPr marL="1371600" algn="l" rtl="0" fontAlgn="base">
        <a:spcBef>
          <a:spcPct val="0"/>
        </a:spcBef>
        <a:spcAft>
          <a:spcPct val="0"/>
        </a:spcAft>
        <a:defRPr sz="4200">
          <a:solidFill>
            <a:schemeClr val="tx2"/>
          </a:solidFill>
          <a:latin typeface="Arial" charset="0"/>
          <a:ea typeface="宋体" pitchFamily="2" charset="-122"/>
        </a:defRPr>
      </a:lvl8pPr>
      <a:lvl9pPr marL="1828800" algn="l" rtl="0" fontAlgn="base">
        <a:spcBef>
          <a:spcPct val="0"/>
        </a:spcBef>
        <a:spcAft>
          <a:spcPct val="0"/>
        </a:spcAft>
        <a:defRPr sz="42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ea typeface="+mn-ea"/>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ea typeface="+mn-ea"/>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ea typeface="+mn-ea"/>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ea typeface="+mn-ea"/>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http://edu.people.com.cn/mediafile/201206/09/F201206090957033527298638.jpg" TargetMode="External"/><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200652513124253"/>
          <p:cNvPicPr>
            <a:picLocks noChangeAspect="1" noChangeArrowheads="1" noCrop="1"/>
          </p:cNvPicPr>
          <p:nvPr/>
        </p:nvPicPr>
        <p:blipFill>
          <a:blip r:embed="rId2" cstate="print"/>
          <a:srcRect/>
          <a:stretch>
            <a:fillRect/>
          </a:stretch>
        </p:blipFill>
        <p:spPr bwMode="auto">
          <a:xfrm>
            <a:off x="7086600" y="4919663"/>
            <a:ext cx="1905000" cy="1785937"/>
          </a:xfrm>
          <a:prstGeom prst="rect">
            <a:avLst/>
          </a:prstGeom>
          <a:noFill/>
          <a:ln w="9525">
            <a:noFill/>
            <a:miter lim="800000"/>
            <a:headEnd/>
            <a:tailEnd/>
          </a:ln>
        </p:spPr>
      </p:pic>
      <p:sp>
        <p:nvSpPr>
          <p:cNvPr id="4103" name="WordArt 7"/>
          <p:cNvSpPr>
            <a:spLocks noChangeArrowheads="1" noChangeShapeType="1" noTextEdit="1"/>
          </p:cNvSpPr>
          <p:nvPr/>
        </p:nvSpPr>
        <p:spPr bwMode="auto">
          <a:xfrm>
            <a:off x="1143000" y="1676400"/>
            <a:ext cx="7010400" cy="1524000"/>
          </a:xfrm>
          <a:prstGeom prst="rect">
            <a:avLst/>
          </a:prstGeom>
        </p:spPr>
        <p:txBody>
          <a:bodyPr wrap="none" fromWordArt="1">
            <a:prstTxWarp prst="textPlain">
              <a:avLst>
                <a:gd name="adj" fmla="val 50000"/>
              </a:avLst>
            </a:prstTxWarp>
          </a:bodyPr>
          <a:lstStyle/>
          <a:p>
            <a:pPr algn="ctr">
              <a:defRPr/>
            </a:pPr>
            <a:r>
              <a:rPr lang="zh-CN" altLang="en-US" sz="4400" b="1" kern="10" dirty="0">
                <a:ln w="12700">
                  <a:solidFill>
                    <a:srgbClr val="A50021"/>
                  </a:solidFill>
                  <a:round/>
                  <a:headEnd/>
                  <a:tailEnd/>
                </a:ln>
                <a:solidFill>
                  <a:srgbClr val="A50021"/>
                </a:solidFill>
                <a:effectLst>
                  <a:outerShdw dist="45791" dir="2021404" algn="ctr" rotWithShape="0">
                    <a:srgbClr val="9999FF"/>
                  </a:outerShdw>
                </a:effectLst>
                <a:latin typeface="华文新魏"/>
                <a:ea typeface="华文新魏"/>
              </a:rPr>
              <a:t>有“法”可依 </a:t>
            </a:r>
            <a:endParaRPr lang="en-US" altLang="zh-CN" sz="4400" b="1" kern="10" dirty="0">
              <a:ln w="12700">
                <a:solidFill>
                  <a:srgbClr val="A50021"/>
                </a:solidFill>
                <a:round/>
                <a:headEnd/>
                <a:tailEnd/>
              </a:ln>
              <a:solidFill>
                <a:srgbClr val="A50021"/>
              </a:solidFill>
              <a:effectLst>
                <a:outerShdw dist="45791" dir="2021404" algn="ctr" rotWithShape="0">
                  <a:srgbClr val="9999FF"/>
                </a:outerShdw>
              </a:effectLst>
              <a:latin typeface="华文新魏"/>
              <a:ea typeface="华文新魏"/>
            </a:endParaRPr>
          </a:p>
          <a:p>
            <a:pPr algn="ctr">
              <a:defRPr/>
            </a:pPr>
            <a:r>
              <a:rPr lang="zh-CN" altLang="en-US" sz="4400" b="1" kern="10" dirty="0" smtClean="0">
                <a:ln w="12700">
                  <a:solidFill>
                    <a:srgbClr val="A50021"/>
                  </a:solidFill>
                  <a:round/>
                  <a:headEnd/>
                  <a:tailEnd/>
                </a:ln>
                <a:solidFill>
                  <a:srgbClr val="A50021"/>
                </a:solidFill>
                <a:effectLst>
                  <a:outerShdw dist="45791" dir="2021404" algn="ctr" rotWithShape="0">
                    <a:srgbClr val="9999FF"/>
                  </a:outerShdw>
                </a:effectLst>
                <a:latin typeface="华文新魏"/>
                <a:ea typeface="华文新魏"/>
              </a:rPr>
              <a:t>让复习教学更</a:t>
            </a:r>
            <a:r>
              <a:rPr lang="zh-CN" altLang="en-US" sz="4400" b="1" kern="10" dirty="0">
                <a:ln w="12700">
                  <a:solidFill>
                    <a:srgbClr val="A50021"/>
                  </a:solidFill>
                  <a:round/>
                  <a:headEnd/>
                  <a:tailEnd/>
                </a:ln>
                <a:solidFill>
                  <a:srgbClr val="A50021"/>
                </a:solidFill>
                <a:effectLst>
                  <a:outerShdw dist="45791" dir="2021404" algn="ctr" rotWithShape="0">
                    <a:srgbClr val="9999FF"/>
                  </a:outerShdw>
                </a:effectLst>
                <a:latin typeface="华文新魏"/>
                <a:ea typeface="华文新魏"/>
              </a:rPr>
              <a:t>有效</a:t>
            </a:r>
          </a:p>
        </p:txBody>
      </p:sp>
      <p:sp>
        <p:nvSpPr>
          <p:cNvPr id="7" name="WordArt 7"/>
          <p:cNvSpPr>
            <a:spLocks noChangeArrowheads="1" noChangeShapeType="1" noTextEdit="1"/>
          </p:cNvSpPr>
          <p:nvPr/>
        </p:nvSpPr>
        <p:spPr bwMode="auto">
          <a:xfrm>
            <a:off x="2057400" y="4038600"/>
            <a:ext cx="6477000" cy="609600"/>
          </a:xfrm>
          <a:prstGeom prst="rect">
            <a:avLst/>
          </a:prstGeom>
        </p:spPr>
        <p:txBody>
          <a:bodyPr wrap="none" fromWordArt="1">
            <a:prstTxWarp prst="textPlain">
              <a:avLst>
                <a:gd name="adj" fmla="val 50000"/>
              </a:avLst>
            </a:prstTxWarp>
          </a:bodyPr>
          <a:lstStyle/>
          <a:p>
            <a:pPr algn="ctr">
              <a:defRPr/>
            </a:pPr>
            <a:r>
              <a:rPr lang="en-US" altLang="zh-CN" sz="4400" b="1" kern="10" dirty="0" smtClean="0">
                <a:ln w="12700">
                  <a:solidFill>
                    <a:srgbClr val="A50021"/>
                  </a:solidFill>
                  <a:round/>
                  <a:headEnd/>
                  <a:tailEnd/>
                </a:ln>
                <a:solidFill>
                  <a:srgbClr val="0000CC"/>
                </a:solidFill>
                <a:effectLst>
                  <a:outerShdw dist="45791" dir="2021404" algn="ctr" rotWithShape="0">
                    <a:srgbClr val="9999FF"/>
                  </a:outerShdw>
                </a:effectLst>
                <a:latin typeface="宋体" pitchFamily="2" charset="-122"/>
              </a:rPr>
              <a:t>——</a:t>
            </a:r>
            <a:r>
              <a:rPr lang="zh-CN" altLang="en-US" sz="4400" b="1" kern="10" dirty="0" smtClean="0">
                <a:ln w="12700">
                  <a:solidFill>
                    <a:srgbClr val="A50021"/>
                  </a:solidFill>
                  <a:round/>
                  <a:headEnd/>
                  <a:tailEnd/>
                </a:ln>
                <a:solidFill>
                  <a:srgbClr val="0000CC"/>
                </a:solidFill>
                <a:effectLst>
                  <a:outerShdw dist="45791" dir="2021404" algn="ctr" rotWithShape="0">
                    <a:srgbClr val="9999FF"/>
                  </a:outerShdw>
                </a:effectLst>
                <a:latin typeface="宋体" pitchFamily="2" charset="-122"/>
              </a:rPr>
              <a:t>对高三复习方法</a:t>
            </a:r>
            <a:r>
              <a:rPr lang="zh-CN" altLang="en-US" sz="4400" b="1" kern="10" dirty="0">
                <a:ln w="12700">
                  <a:solidFill>
                    <a:srgbClr val="A50021"/>
                  </a:solidFill>
                  <a:round/>
                  <a:headEnd/>
                  <a:tailEnd/>
                </a:ln>
                <a:solidFill>
                  <a:srgbClr val="0000CC"/>
                </a:solidFill>
                <a:effectLst>
                  <a:outerShdw dist="45791" dir="2021404" algn="ctr" rotWithShape="0">
                    <a:srgbClr val="9999FF"/>
                  </a:outerShdw>
                </a:effectLst>
                <a:latin typeface="宋体" pitchFamily="2" charset="-122"/>
              </a:rPr>
              <a:t>和</a:t>
            </a:r>
            <a:r>
              <a:rPr lang="zh-CN" altLang="en-US" sz="4400" b="1" kern="10" dirty="0" smtClean="0">
                <a:ln w="12700">
                  <a:solidFill>
                    <a:srgbClr val="A50021"/>
                  </a:solidFill>
                  <a:round/>
                  <a:headEnd/>
                  <a:tailEnd/>
                </a:ln>
                <a:solidFill>
                  <a:srgbClr val="0000CC"/>
                </a:solidFill>
                <a:effectLst>
                  <a:outerShdw dist="45791" dir="2021404" algn="ctr" rotWithShape="0">
                    <a:srgbClr val="9999FF"/>
                  </a:outerShdw>
                </a:effectLst>
                <a:latin typeface="宋体" pitchFamily="2" charset="-122"/>
              </a:rPr>
              <a:t>策略的思考</a:t>
            </a:r>
            <a:endParaRPr lang="zh-CN" altLang="en-US" sz="4400" b="1" kern="10" dirty="0">
              <a:ln w="12700">
                <a:solidFill>
                  <a:srgbClr val="A50021"/>
                </a:solidFill>
                <a:round/>
                <a:headEnd/>
                <a:tailEnd/>
              </a:ln>
              <a:solidFill>
                <a:srgbClr val="0000CC"/>
              </a:solidFill>
              <a:effectLst>
                <a:outerShdw dist="45791" dir="2021404" algn="ctr" rotWithShape="0">
                  <a:srgbClr val="9999FF"/>
                </a:outerShdw>
              </a:effectLst>
              <a:latin typeface="宋体" pitchFamily="2" charset="-122"/>
            </a:endParaRPr>
          </a:p>
        </p:txBody>
      </p:sp>
      <p:sp>
        <p:nvSpPr>
          <p:cNvPr id="5" name="TextBox 4"/>
          <p:cNvSpPr txBox="1"/>
          <p:nvPr/>
        </p:nvSpPr>
        <p:spPr>
          <a:xfrm>
            <a:off x="2819400" y="5587425"/>
            <a:ext cx="3429024" cy="584775"/>
          </a:xfrm>
          <a:prstGeom prst="rect">
            <a:avLst/>
          </a:prstGeom>
          <a:noFill/>
        </p:spPr>
        <p:txBody>
          <a:bodyPr wrap="square" rtlCol="0">
            <a:spAutoFit/>
          </a:bodyPr>
          <a:lstStyle/>
          <a:p>
            <a:pPr algn="ctr"/>
            <a:r>
              <a:rPr lang="zh-CN" altLang="en-US" sz="3200" b="1" dirty="0" smtClean="0">
                <a:latin typeface="楷体" pitchFamily="49" charset="-122"/>
                <a:ea typeface="楷体" pitchFamily="49" charset="-122"/>
              </a:rPr>
              <a:t>李 岚</a:t>
            </a:r>
            <a:endParaRPr lang="en-US" altLang="zh-CN" sz="3200" b="1" dirty="0" smtClean="0">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914400" y="2057400"/>
            <a:ext cx="6929486" cy="3108543"/>
          </a:xfrm>
          <a:prstGeom prst="rect">
            <a:avLst/>
          </a:prstGeom>
          <a:solidFill>
            <a:schemeClr val="bg1"/>
          </a:solidFill>
        </p:spPr>
        <p:txBody>
          <a:bodyPr wrap="square" rtlCol="0">
            <a:spAutoFit/>
          </a:bodyPr>
          <a:lstStyle/>
          <a:p>
            <a:r>
              <a:rPr lang="zh-CN" altLang="en-US" sz="2800" b="1" dirty="0" smtClean="0"/>
              <a:t>       探索情境式、任务驱动型、问题解决型课堂教学，创设良好的教学情境，精心设计</a:t>
            </a:r>
            <a:r>
              <a:rPr lang="zh-CN" altLang="en-US" sz="2800" b="1" dirty="0" smtClean="0">
                <a:solidFill>
                  <a:srgbClr val="FF0000"/>
                </a:solidFill>
              </a:rPr>
              <a:t>分类与描述、解释与论证、预测与选择、辨析与评价</a:t>
            </a:r>
            <a:r>
              <a:rPr lang="zh-CN" altLang="en-US" sz="2800" b="1" dirty="0" smtClean="0"/>
              <a:t>等特定的学习任务，引导学生经历参与体验的过程，感悟学科知识的本质，积累思维和实践的经验，形成学科必备品格和关键能力。</a:t>
            </a:r>
            <a:endParaRPr lang="zh-CN" altLang="en-US" sz="2800" b="1" dirty="0"/>
          </a:p>
        </p:txBody>
      </p:sp>
      <p:sp>
        <p:nvSpPr>
          <p:cNvPr id="4" name="TextBox 3"/>
          <p:cNvSpPr txBox="1"/>
          <p:nvPr/>
        </p:nvSpPr>
        <p:spPr>
          <a:xfrm>
            <a:off x="685800" y="476672"/>
            <a:ext cx="7543800" cy="646331"/>
          </a:xfrm>
          <a:prstGeom prst="rect">
            <a:avLst/>
          </a:prstGeom>
          <a:noFill/>
        </p:spPr>
        <p:txBody>
          <a:bodyPr wrap="square" rtlCol="0">
            <a:spAutoFit/>
          </a:bodyPr>
          <a:lstStyle/>
          <a:p>
            <a:r>
              <a:rPr lang="zh-CN" altLang="en-US" sz="3600" b="1" dirty="0" smtClean="0">
                <a:solidFill>
                  <a:srgbClr val="FFFF00"/>
                </a:solidFill>
                <a:latin typeface="华文新魏" pitchFamily="2" charset="-122"/>
                <a:ea typeface="华文新魏" pitchFamily="2" charset="-122"/>
              </a:rPr>
              <a:t>三、 对复习教学方法和策略的思考</a:t>
            </a:r>
          </a:p>
        </p:txBody>
      </p:sp>
    </p:spTree>
    <p:extLst>
      <p:ext uri="{BB962C8B-B14F-4D97-AF65-F5344CB8AC3E}">
        <p14:creationId xmlns:p14="http://schemas.microsoft.com/office/powerpoint/2010/main" xmlns="" val="10122332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3568" y="381000"/>
            <a:ext cx="7704856" cy="707886"/>
          </a:xfrm>
          <a:prstGeom prst="rect">
            <a:avLst/>
          </a:prstGeom>
          <a:noFill/>
        </p:spPr>
        <p:txBody>
          <a:bodyPr wrap="square" rtlCol="0">
            <a:spAutoFit/>
          </a:bodyPr>
          <a:lstStyle/>
          <a:p>
            <a:r>
              <a:rPr lang="zh-CN" altLang="en-US" sz="4000" b="1" dirty="0" smtClean="0">
                <a:solidFill>
                  <a:srgbClr val="FFFF00"/>
                </a:solidFill>
                <a:latin typeface="华文新魏" pitchFamily="2" charset="-122"/>
                <a:ea typeface="华文新魏" pitchFamily="2" charset="-122"/>
              </a:rPr>
              <a:t>怎么办（行动建议类）</a:t>
            </a:r>
            <a:endParaRPr lang="zh-CN" altLang="en-US" sz="4000" b="1" dirty="0">
              <a:solidFill>
                <a:srgbClr val="FFFF00"/>
              </a:solidFill>
              <a:latin typeface="华文新魏" pitchFamily="2" charset="-122"/>
              <a:ea typeface="华文新魏" pitchFamily="2" charset="-122"/>
            </a:endParaRPr>
          </a:p>
        </p:txBody>
      </p:sp>
      <p:sp>
        <p:nvSpPr>
          <p:cNvPr id="6" name="TextBox 5"/>
          <p:cNvSpPr txBox="1"/>
          <p:nvPr/>
        </p:nvSpPr>
        <p:spPr>
          <a:xfrm>
            <a:off x="144016" y="76200"/>
            <a:ext cx="8892480" cy="6740307"/>
          </a:xfrm>
          <a:prstGeom prst="rect">
            <a:avLst/>
          </a:prstGeom>
          <a:solidFill>
            <a:schemeClr val="bg1"/>
          </a:solidFill>
        </p:spPr>
        <p:txBody>
          <a:bodyPr wrap="square" rtlCol="0">
            <a:spAutoFit/>
          </a:bodyPr>
          <a:lstStyle/>
          <a:p>
            <a:pPr algn="l"/>
            <a:r>
              <a:rPr lang="zh-CN" altLang="en-US" sz="2400" b="1" dirty="0" smtClean="0">
                <a:solidFill>
                  <a:srgbClr val="000000"/>
                </a:solidFill>
              </a:rPr>
              <a:t>      （</a:t>
            </a:r>
            <a:r>
              <a:rPr lang="en-US" sz="2400" b="1" dirty="0" smtClean="0">
                <a:solidFill>
                  <a:srgbClr val="000000"/>
                </a:solidFill>
              </a:rPr>
              <a:t>2014</a:t>
            </a:r>
            <a:r>
              <a:rPr lang="zh-CN" altLang="en-US" sz="2400" b="1" dirty="0" smtClean="0">
                <a:solidFill>
                  <a:srgbClr val="000000"/>
                </a:solidFill>
              </a:rPr>
              <a:t>）</a:t>
            </a:r>
            <a:r>
              <a:rPr lang="en-US" sz="2400" b="1" dirty="0" smtClean="0">
                <a:solidFill>
                  <a:srgbClr val="000000"/>
                </a:solidFill>
              </a:rPr>
              <a:t>38</a:t>
            </a:r>
            <a:r>
              <a:rPr lang="zh-CN" altLang="en-US" sz="2400" b="1" dirty="0" smtClean="0">
                <a:solidFill>
                  <a:srgbClr val="000000"/>
                </a:solidFill>
              </a:rPr>
              <a:t>（</a:t>
            </a:r>
            <a:r>
              <a:rPr lang="en-US" altLang="zh-CN" sz="2400" b="1" dirty="0" smtClean="0">
                <a:solidFill>
                  <a:srgbClr val="000000"/>
                </a:solidFill>
              </a:rPr>
              <a:t>1</a:t>
            </a:r>
            <a:r>
              <a:rPr lang="zh-CN" altLang="en-US" sz="2400" b="1" dirty="0" smtClean="0">
                <a:solidFill>
                  <a:srgbClr val="000000"/>
                </a:solidFill>
              </a:rPr>
              <a:t>）结合材料说明地铁在推动北京文化创新过程中是</a:t>
            </a:r>
            <a:r>
              <a:rPr lang="zh-CN" altLang="en-US" sz="2400" b="1" dirty="0" smtClean="0">
                <a:solidFill>
                  <a:srgbClr val="FF0000"/>
                </a:solidFill>
              </a:rPr>
              <a:t>怎样发挥作用</a:t>
            </a:r>
            <a:r>
              <a:rPr lang="zh-CN" altLang="en-US" sz="2400" b="1" dirty="0" smtClean="0">
                <a:solidFill>
                  <a:srgbClr val="000000"/>
                </a:solidFill>
              </a:rPr>
              <a:t>的。</a:t>
            </a:r>
            <a:endParaRPr lang="en-US" altLang="zh-CN" sz="2400" b="1" dirty="0" smtClean="0"/>
          </a:p>
          <a:p>
            <a:pPr algn="l"/>
            <a:r>
              <a:rPr lang="zh-CN" altLang="en-US" sz="2400" b="1" dirty="0" smtClean="0">
                <a:solidFill>
                  <a:srgbClr val="000000"/>
                </a:solidFill>
              </a:rPr>
              <a:t>       （</a:t>
            </a:r>
            <a:r>
              <a:rPr lang="en-US" altLang="zh-CN" sz="2400" b="1" dirty="0" smtClean="0">
                <a:solidFill>
                  <a:srgbClr val="000000"/>
                </a:solidFill>
              </a:rPr>
              <a:t>2014</a:t>
            </a:r>
            <a:r>
              <a:rPr lang="zh-CN" altLang="en-US" sz="2400" b="1" dirty="0" smtClean="0">
                <a:solidFill>
                  <a:srgbClr val="000000"/>
                </a:solidFill>
              </a:rPr>
              <a:t>）</a:t>
            </a:r>
            <a:r>
              <a:rPr lang="en-US" altLang="zh-CN" sz="2400" b="1" dirty="0" smtClean="0">
                <a:solidFill>
                  <a:srgbClr val="000000"/>
                </a:solidFill>
              </a:rPr>
              <a:t>40.</a:t>
            </a:r>
            <a:r>
              <a:rPr lang="zh-CN" altLang="en-US" sz="2400" b="1" dirty="0" smtClean="0">
                <a:solidFill>
                  <a:srgbClr val="000000"/>
                </a:solidFill>
              </a:rPr>
              <a:t> （</a:t>
            </a:r>
            <a:r>
              <a:rPr lang="en-US" altLang="zh-CN" sz="2400" b="1" dirty="0" smtClean="0">
                <a:solidFill>
                  <a:srgbClr val="000000"/>
                </a:solidFill>
              </a:rPr>
              <a:t>3</a:t>
            </a:r>
            <a:r>
              <a:rPr lang="zh-CN" altLang="en-US" sz="2400" b="1" dirty="0" smtClean="0">
                <a:solidFill>
                  <a:srgbClr val="000000"/>
                </a:solidFill>
              </a:rPr>
              <a:t>）建设长江经济带，川渝地区应</a:t>
            </a:r>
            <a:r>
              <a:rPr lang="zh-CN" altLang="en-US" sz="2400" b="1" dirty="0" smtClean="0">
                <a:solidFill>
                  <a:srgbClr val="FF0000"/>
                </a:solidFill>
              </a:rPr>
              <a:t>如何坚持</a:t>
            </a:r>
            <a:r>
              <a:rPr lang="zh-CN" altLang="en-US" sz="2400" b="1" dirty="0" smtClean="0">
                <a:solidFill>
                  <a:srgbClr val="000000"/>
                </a:solidFill>
              </a:rPr>
              <a:t>具体问题具体分析的原则？</a:t>
            </a:r>
            <a:endParaRPr lang="zh-CN" altLang="en-US" sz="2400" b="1" dirty="0" smtClean="0"/>
          </a:p>
          <a:p>
            <a:pPr algn="l"/>
            <a:r>
              <a:rPr lang="zh-CN" altLang="en-US" sz="2400" b="1" dirty="0" smtClean="0">
                <a:solidFill>
                  <a:srgbClr val="000000"/>
                </a:solidFill>
              </a:rPr>
              <a:t>        （</a:t>
            </a:r>
            <a:r>
              <a:rPr lang="en-US" sz="2400" b="1" dirty="0" smtClean="0">
                <a:solidFill>
                  <a:srgbClr val="000000"/>
                </a:solidFill>
              </a:rPr>
              <a:t>2015</a:t>
            </a:r>
            <a:r>
              <a:rPr lang="zh-CN" altLang="en-US" sz="2400" b="1" dirty="0" smtClean="0">
                <a:solidFill>
                  <a:srgbClr val="000000"/>
                </a:solidFill>
              </a:rPr>
              <a:t>）</a:t>
            </a:r>
            <a:r>
              <a:rPr lang="en-US" altLang="zh-CN" sz="2400" b="1" dirty="0" smtClean="0">
                <a:solidFill>
                  <a:srgbClr val="000000"/>
                </a:solidFill>
              </a:rPr>
              <a:t>3</a:t>
            </a:r>
            <a:r>
              <a:rPr lang="en-US" sz="2400" b="1" dirty="0" smtClean="0">
                <a:solidFill>
                  <a:srgbClr val="000000"/>
                </a:solidFill>
              </a:rPr>
              <a:t>8.</a:t>
            </a:r>
            <a:r>
              <a:rPr lang="zh-CN" altLang="en-US" sz="2400" b="1" dirty="0" smtClean="0"/>
              <a:t>  </a:t>
            </a:r>
            <a:r>
              <a:rPr lang="en-US" altLang="zh-CN" sz="2400" b="1" dirty="0" smtClean="0"/>
              <a:t>(2)</a:t>
            </a:r>
            <a:r>
              <a:rPr lang="zh-CN" altLang="en-US" sz="2400" b="1" dirty="0" smtClean="0"/>
              <a:t>运用经济生活相关知识，分析同学们建议的合理性，并</a:t>
            </a:r>
            <a:r>
              <a:rPr lang="zh-CN" altLang="en-US" sz="2400" b="1" dirty="0" smtClean="0">
                <a:solidFill>
                  <a:srgbClr val="FF0000"/>
                </a:solidFill>
              </a:rPr>
              <a:t>提出</a:t>
            </a:r>
            <a:r>
              <a:rPr lang="zh-CN" altLang="en-US" sz="2400" b="1" dirty="0" smtClean="0"/>
              <a:t>一条</a:t>
            </a:r>
            <a:r>
              <a:rPr lang="zh-CN" altLang="en-US" sz="2400" b="1" dirty="0" smtClean="0">
                <a:solidFill>
                  <a:srgbClr val="FF0000"/>
                </a:solidFill>
              </a:rPr>
              <a:t>补充建议</a:t>
            </a:r>
            <a:r>
              <a:rPr lang="zh-CN" altLang="en-US" sz="2400" b="1" dirty="0" smtClean="0"/>
              <a:t>。</a:t>
            </a:r>
            <a:endParaRPr lang="en-US" altLang="zh-CN" sz="2400" b="1" dirty="0" smtClean="0"/>
          </a:p>
          <a:p>
            <a:pPr algn="l"/>
            <a:r>
              <a:rPr lang="zh-CN" altLang="en-US" sz="2400" b="1" dirty="0" smtClean="0">
                <a:solidFill>
                  <a:srgbClr val="000000"/>
                </a:solidFill>
              </a:rPr>
              <a:t>       （</a:t>
            </a:r>
            <a:r>
              <a:rPr lang="en-US" altLang="zh-CN" sz="2400" b="1" dirty="0" smtClean="0">
                <a:solidFill>
                  <a:srgbClr val="000000"/>
                </a:solidFill>
              </a:rPr>
              <a:t>2015</a:t>
            </a:r>
            <a:r>
              <a:rPr lang="zh-CN" altLang="en-US" sz="2400" b="1" dirty="0" smtClean="0">
                <a:solidFill>
                  <a:srgbClr val="000000"/>
                </a:solidFill>
              </a:rPr>
              <a:t>）</a:t>
            </a:r>
            <a:r>
              <a:rPr lang="en-US" altLang="zh-CN" sz="2400" b="1" dirty="0" smtClean="0">
                <a:solidFill>
                  <a:srgbClr val="000000"/>
                </a:solidFill>
              </a:rPr>
              <a:t>40</a:t>
            </a:r>
            <a:r>
              <a:rPr lang="en-US" altLang="zh-CN" sz="2400" b="1" dirty="0" smtClean="0"/>
              <a:t>(3)</a:t>
            </a:r>
            <a:r>
              <a:rPr lang="zh-CN" altLang="en-US" sz="2400" b="1" dirty="0" smtClean="0"/>
              <a:t>结合材料，就该企业如何抓住“一带一路”战略带来的机遇</a:t>
            </a:r>
            <a:r>
              <a:rPr lang="zh-CN" altLang="en-US" sz="2400" b="1" dirty="0" smtClean="0">
                <a:solidFill>
                  <a:srgbClr val="FF0000"/>
                </a:solidFill>
              </a:rPr>
              <a:t>提出两条方法论建议</a:t>
            </a:r>
            <a:r>
              <a:rPr lang="zh-CN" altLang="en-US" sz="2400" b="1" dirty="0" smtClean="0"/>
              <a:t>。</a:t>
            </a:r>
            <a:endParaRPr lang="en-US" altLang="zh-CN" sz="2400" b="1" dirty="0" smtClean="0"/>
          </a:p>
          <a:p>
            <a:pPr algn="l"/>
            <a:r>
              <a:rPr lang="zh-CN" altLang="en-US" sz="2400" b="1" dirty="0" smtClean="0">
                <a:solidFill>
                  <a:srgbClr val="000000"/>
                </a:solidFill>
              </a:rPr>
              <a:t>       （</a:t>
            </a:r>
            <a:r>
              <a:rPr lang="en-US" altLang="zh-CN" sz="2400" b="1" dirty="0" smtClean="0">
                <a:solidFill>
                  <a:srgbClr val="000000"/>
                </a:solidFill>
              </a:rPr>
              <a:t>2016</a:t>
            </a:r>
            <a:r>
              <a:rPr lang="zh-CN" altLang="en-US" sz="2400" b="1" dirty="0" smtClean="0">
                <a:solidFill>
                  <a:srgbClr val="000000"/>
                </a:solidFill>
              </a:rPr>
              <a:t>）</a:t>
            </a:r>
            <a:r>
              <a:rPr lang="en-US" altLang="zh-CN" sz="2400" b="1" dirty="0" smtClean="0">
                <a:solidFill>
                  <a:srgbClr val="000000"/>
                </a:solidFill>
              </a:rPr>
              <a:t>38.</a:t>
            </a:r>
            <a:r>
              <a:rPr lang="zh-CN" altLang="en-US" sz="2400" b="1" dirty="0" smtClean="0"/>
              <a:t> （</a:t>
            </a:r>
            <a:r>
              <a:rPr lang="en-US" altLang="zh-CN" sz="2400" b="1" dirty="0" smtClean="0"/>
              <a:t>1</a:t>
            </a:r>
            <a:r>
              <a:rPr lang="zh-CN" altLang="en-US" sz="2400" b="1" dirty="0" smtClean="0"/>
              <a:t>）阅读上述材料，阐述科学技术的进步</a:t>
            </a:r>
            <a:r>
              <a:rPr lang="zh-CN" altLang="en-US" sz="2400" b="1" dirty="0" smtClean="0">
                <a:solidFill>
                  <a:srgbClr val="FF0000"/>
                </a:solidFill>
              </a:rPr>
              <a:t>怎样影响</a:t>
            </a:r>
            <a:r>
              <a:rPr lang="zh-CN" altLang="en-US" sz="2400" b="1" dirty="0" smtClean="0"/>
              <a:t>了个人的经济生活。</a:t>
            </a:r>
            <a:endParaRPr lang="en-US" altLang="zh-CN" sz="2400" b="1" dirty="0" smtClean="0"/>
          </a:p>
          <a:p>
            <a:pPr algn="l"/>
            <a:r>
              <a:rPr lang="en-US" altLang="zh-CN" sz="2400" b="1" dirty="0" smtClean="0"/>
              <a:t>        </a:t>
            </a:r>
            <a:r>
              <a:rPr lang="zh-CN" altLang="en-US" sz="2400" b="1" dirty="0" smtClean="0">
                <a:solidFill>
                  <a:srgbClr val="000000"/>
                </a:solidFill>
              </a:rPr>
              <a:t>（</a:t>
            </a:r>
            <a:r>
              <a:rPr lang="en-US" altLang="zh-CN" sz="2400" b="1" dirty="0" smtClean="0">
                <a:solidFill>
                  <a:srgbClr val="000000"/>
                </a:solidFill>
              </a:rPr>
              <a:t>2016</a:t>
            </a:r>
            <a:r>
              <a:rPr lang="zh-CN" altLang="en-US" sz="2400" b="1" dirty="0" smtClean="0">
                <a:solidFill>
                  <a:srgbClr val="000000"/>
                </a:solidFill>
              </a:rPr>
              <a:t>）</a:t>
            </a:r>
            <a:r>
              <a:rPr lang="en-US" altLang="zh-CN" sz="2400" b="1" dirty="0" smtClean="0">
                <a:solidFill>
                  <a:srgbClr val="000000"/>
                </a:solidFill>
              </a:rPr>
              <a:t>38</a:t>
            </a:r>
            <a:r>
              <a:rPr lang="zh-CN" altLang="en-US" sz="2400" b="1" dirty="0" smtClean="0">
                <a:solidFill>
                  <a:srgbClr val="000000"/>
                </a:solidFill>
              </a:rPr>
              <a:t>（</a:t>
            </a:r>
            <a:r>
              <a:rPr lang="en-US" altLang="zh-CN" sz="2400" b="1" dirty="0" smtClean="0">
                <a:solidFill>
                  <a:srgbClr val="000000"/>
                </a:solidFill>
              </a:rPr>
              <a:t>2</a:t>
            </a:r>
            <a:r>
              <a:rPr lang="zh-CN" altLang="en-US" sz="2400" b="1" dirty="0" smtClean="0">
                <a:solidFill>
                  <a:srgbClr val="000000"/>
                </a:solidFill>
              </a:rPr>
              <a:t>）</a:t>
            </a:r>
            <a:r>
              <a:rPr lang="zh-CN" altLang="en-US" sz="2400" b="1" dirty="0" smtClean="0"/>
              <a:t>（</a:t>
            </a:r>
            <a:r>
              <a:rPr lang="en-US" altLang="zh-CN" sz="2400" b="1" dirty="0" smtClean="0"/>
              <a:t>2</a:t>
            </a:r>
            <a:r>
              <a:rPr lang="zh-CN" altLang="en-US" sz="2400" b="1" dirty="0" smtClean="0"/>
              <a:t>）结合材料三，运用</a:t>
            </a:r>
            <a:r>
              <a:rPr lang="en-US" altLang="zh-CN" sz="2400" b="1" dirty="0" smtClean="0"/>
              <a:t>《</a:t>
            </a:r>
            <a:r>
              <a:rPr lang="zh-CN" altLang="en-US" sz="2400" b="1" dirty="0" smtClean="0"/>
              <a:t>政治生活</a:t>
            </a:r>
            <a:r>
              <a:rPr lang="en-US" altLang="zh-CN" sz="2400" b="1" dirty="0" smtClean="0"/>
              <a:t>》</a:t>
            </a:r>
            <a:r>
              <a:rPr lang="zh-CN" altLang="en-US" sz="2400" b="1" dirty="0" smtClean="0"/>
              <a:t>相关知识，分析应该</a:t>
            </a:r>
            <a:r>
              <a:rPr lang="zh-CN" altLang="en-US" sz="2400" b="1" dirty="0" smtClean="0">
                <a:solidFill>
                  <a:srgbClr val="FF0000"/>
                </a:solidFill>
              </a:rPr>
              <a:t>如何推进</a:t>
            </a:r>
            <a:r>
              <a:rPr lang="zh-CN" altLang="en-US" sz="2400" b="1" dirty="0" smtClean="0"/>
              <a:t>我国无人驾驶汽车的发展。</a:t>
            </a:r>
            <a:endParaRPr lang="en-US" altLang="zh-CN" sz="2400" b="1" dirty="0" smtClean="0"/>
          </a:p>
          <a:p>
            <a:pPr algn="l"/>
            <a:r>
              <a:rPr lang="zh-CN" altLang="en-US" sz="2400" b="1" dirty="0" smtClean="0"/>
              <a:t>        </a:t>
            </a:r>
            <a:r>
              <a:rPr lang="zh-CN" altLang="en-US" sz="2400" b="1" dirty="0" smtClean="0">
                <a:solidFill>
                  <a:srgbClr val="000000"/>
                </a:solidFill>
              </a:rPr>
              <a:t>（</a:t>
            </a:r>
            <a:r>
              <a:rPr lang="en-US" altLang="zh-CN" sz="2400" b="1" dirty="0" smtClean="0">
                <a:solidFill>
                  <a:srgbClr val="000000"/>
                </a:solidFill>
              </a:rPr>
              <a:t>2016</a:t>
            </a:r>
            <a:r>
              <a:rPr lang="zh-CN" altLang="en-US" sz="2400" b="1" dirty="0" smtClean="0">
                <a:solidFill>
                  <a:srgbClr val="000000"/>
                </a:solidFill>
              </a:rPr>
              <a:t>）</a:t>
            </a:r>
            <a:r>
              <a:rPr lang="en-US" altLang="zh-CN" sz="2400" b="1" dirty="0" smtClean="0">
                <a:solidFill>
                  <a:srgbClr val="000000"/>
                </a:solidFill>
              </a:rPr>
              <a:t>39 </a:t>
            </a:r>
            <a:r>
              <a:rPr lang="zh-CN" altLang="en-US" sz="2400" b="1" dirty="0" smtClean="0"/>
              <a:t>（</a:t>
            </a:r>
            <a:r>
              <a:rPr lang="en-US" altLang="zh-CN" sz="2400" b="1" dirty="0" smtClean="0"/>
              <a:t>2</a:t>
            </a:r>
            <a:r>
              <a:rPr lang="zh-CN" altLang="en-US" sz="2400" b="1" dirty="0" smtClean="0"/>
              <a:t>）鉴于“潮汐式”停车方案涉及多元利益主体，本报告认为需进一步完善小区民主管理，为此</a:t>
            </a:r>
            <a:r>
              <a:rPr lang="zh-CN" altLang="en-US" sz="2400" b="1" dirty="0" smtClean="0">
                <a:solidFill>
                  <a:srgbClr val="FF0000"/>
                </a:solidFill>
              </a:rPr>
              <a:t>提出</a:t>
            </a:r>
            <a:r>
              <a:rPr lang="en-US" altLang="zh-CN" sz="2400" b="1" dirty="0" smtClean="0">
                <a:solidFill>
                  <a:srgbClr val="FF0000"/>
                </a:solidFill>
              </a:rPr>
              <a:t>3</a:t>
            </a:r>
            <a:r>
              <a:rPr lang="zh-CN" altLang="en-US" sz="2400" b="1" dirty="0" smtClean="0">
                <a:solidFill>
                  <a:srgbClr val="FF0000"/>
                </a:solidFill>
              </a:rPr>
              <a:t>条建议</a:t>
            </a:r>
            <a:r>
              <a:rPr lang="zh-CN" altLang="en-US" sz="2400" b="1" dirty="0" smtClean="0"/>
              <a:t>。</a:t>
            </a:r>
            <a:endParaRPr lang="en-US" altLang="zh-CN" sz="2400" b="1" dirty="0" smtClean="0"/>
          </a:p>
          <a:p>
            <a:r>
              <a:rPr lang="zh-CN" altLang="en-US" sz="2400" b="1" dirty="0" smtClean="0">
                <a:solidFill>
                  <a:srgbClr val="000000"/>
                </a:solidFill>
              </a:rPr>
              <a:t>        （</a:t>
            </a:r>
            <a:r>
              <a:rPr lang="en-US" altLang="zh-CN" sz="2400" b="1" dirty="0" smtClean="0">
                <a:solidFill>
                  <a:srgbClr val="000000"/>
                </a:solidFill>
              </a:rPr>
              <a:t>2017</a:t>
            </a:r>
            <a:r>
              <a:rPr lang="zh-CN" altLang="en-US" sz="2400" b="1" dirty="0" smtClean="0">
                <a:solidFill>
                  <a:srgbClr val="000000"/>
                </a:solidFill>
              </a:rPr>
              <a:t>）</a:t>
            </a:r>
            <a:r>
              <a:rPr lang="en-US" altLang="zh-CN" sz="2400" b="1" dirty="0" smtClean="0">
                <a:solidFill>
                  <a:srgbClr val="000000"/>
                </a:solidFill>
              </a:rPr>
              <a:t>38.</a:t>
            </a:r>
            <a:r>
              <a:rPr lang="zh-CN" altLang="en-US" sz="2400" b="1" dirty="0" smtClean="0">
                <a:solidFill>
                  <a:srgbClr val="000000"/>
                </a:solidFill>
              </a:rPr>
              <a:t> （</a:t>
            </a:r>
            <a:r>
              <a:rPr lang="en-US" altLang="zh-CN" sz="2400" b="1" dirty="0" smtClean="0">
                <a:solidFill>
                  <a:srgbClr val="000000"/>
                </a:solidFill>
              </a:rPr>
              <a:t>3</a:t>
            </a:r>
            <a:r>
              <a:rPr lang="zh-CN" altLang="en-US" sz="2400" b="1" dirty="0" smtClean="0">
                <a:solidFill>
                  <a:srgbClr val="000000"/>
                </a:solidFill>
              </a:rPr>
              <a:t>）运用</a:t>
            </a:r>
            <a:r>
              <a:rPr lang="en-US" altLang="zh-CN" sz="2400" b="1" dirty="0" smtClean="0">
                <a:solidFill>
                  <a:srgbClr val="000000"/>
                </a:solidFill>
              </a:rPr>
              <a:t>《</a:t>
            </a:r>
            <a:r>
              <a:rPr lang="zh-CN" altLang="en-US" sz="2400" b="1" dirty="0" smtClean="0">
                <a:solidFill>
                  <a:srgbClr val="000000"/>
                </a:solidFill>
              </a:rPr>
              <a:t>生活与哲学</a:t>
            </a:r>
            <a:r>
              <a:rPr lang="en-US" altLang="zh-CN" sz="2400" b="1" dirty="0" smtClean="0">
                <a:solidFill>
                  <a:srgbClr val="000000"/>
                </a:solidFill>
              </a:rPr>
              <a:t>》</a:t>
            </a:r>
            <a:r>
              <a:rPr lang="zh-CN" altLang="en-US" sz="2400" b="1" dirty="0" smtClean="0">
                <a:solidFill>
                  <a:srgbClr val="000000"/>
                </a:solidFill>
              </a:rPr>
              <a:t>相关知识，谈谈怎样</a:t>
            </a:r>
            <a:r>
              <a:rPr lang="zh-CN" altLang="en-US" sz="2400" b="1" dirty="0" smtClean="0">
                <a:solidFill>
                  <a:srgbClr val="FF0000"/>
                </a:solidFill>
              </a:rPr>
              <a:t>绘就</a:t>
            </a:r>
            <a:r>
              <a:rPr lang="zh-CN" altLang="en-US" sz="2400" b="1" dirty="0" smtClean="0">
                <a:solidFill>
                  <a:srgbClr val="000000"/>
                </a:solidFill>
              </a:rPr>
              <a:t>我们五彩缤纷的未来北京。</a:t>
            </a:r>
            <a:endParaRPr lang="en-US" altLang="zh-CN" sz="2400" b="1" dirty="0" smtClean="0">
              <a:solidFill>
                <a:srgbClr val="000000"/>
              </a:solidFill>
            </a:endParaRPr>
          </a:p>
          <a:p>
            <a:r>
              <a:rPr lang="zh-CN" altLang="en-US" sz="2400" b="1" dirty="0" smtClean="0">
                <a:solidFill>
                  <a:srgbClr val="000000"/>
                </a:solidFill>
              </a:rPr>
              <a:t>        （</a:t>
            </a:r>
            <a:r>
              <a:rPr lang="en-US" altLang="zh-CN" sz="2400" b="1" dirty="0" smtClean="0">
                <a:solidFill>
                  <a:srgbClr val="000000"/>
                </a:solidFill>
              </a:rPr>
              <a:t>2017</a:t>
            </a:r>
            <a:r>
              <a:rPr lang="zh-CN" altLang="en-US" sz="2400" b="1" dirty="0" smtClean="0">
                <a:solidFill>
                  <a:srgbClr val="000000"/>
                </a:solidFill>
              </a:rPr>
              <a:t>）</a:t>
            </a:r>
            <a:r>
              <a:rPr lang="en-US" altLang="zh-CN" sz="2400" b="1" dirty="0" smtClean="0">
                <a:solidFill>
                  <a:srgbClr val="000000"/>
                </a:solidFill>
              </a:rPr>
              <a:t>39 </a:t>
            </a:r>
            <a:r>
              <a:rPr lang="zh-CN" altLang="en-US" sz="2400" b="1" dirty="0" smtClean="0"/>
              <a:t>（</a:t>
            </a:r>
            <a:r>
              <a:rPr lang="en-US" altLang="zh-CN" sz="2400" b="1" dirty="0" smtClean="0"/>
              <a:t>2</a:t>
            </a:r>
            <a:r>
              <a:rPr lang="zh-CN" altLang="en-US" sz="2400" b="1" dirty="0" smtClean="0"/>
              <a:t>）分析图</a:t>
            </a:r>
            <a:r>
              <a:rPr lang="en-US" altLang="zh-CN" sz="2400" b="1" dirty="0" smtClean="0"/>
              <a:t>16</a:t>
            </a:r>
            <a:r>
              <a:rPr lang="zh-CN" altLang="en-US" sz="2400" b="1" dirty="0" smtClean="0"/>
              <a:t>的调查结果，据此你认为该青年在</a:t>
            </a:r>
            <a:r>
              <a:rPr lang="zh-CN" altLang="en-US" sz="2400" b="1" dirty="0" smtClean="0">
                <a:solidFill>
                  <a:srgbClr val="FF0000"/>
                </a:solidFill>
              </a:rPr>
              <a:t>开办餐厅</a:t>
            </a:r>
            <a:r>
              <a:rPr lang="zh-CN" altLang="en-US" sz="2400" b="1" dirty="0" smtClean="0"/>
              <a:t>时应该</a:t>
            </a:r>
            <a:r>
              <a:rPr lang="zh-CN" altLang="en-US" sz="2400" b="1" dirty="0" smtClean="0">
                <a:solidFill>
                  <a:srgbClr val="FF0000"/>
                </a:solidFill>
              </a:rPr>
              <a:t>注意</a:t>
            </a:r>
            <a:r>
              <a:rPr lang="zh-CN" altLang="en-US" sz="2400" b="1" dirty="0" smtClean="0"/>
              <a:t>哪些问题？</a:t>
            </a:r>
            <a:endParaRPr lang="zh-CN" altLang="en-US" sz="2400" b="1"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pPr algn="l"/>
            <a:endParaRPr lang="zh-CN" altLang="en-US">
              <a:ea typeface="宋体" pitchFamily="2" charset="-122"/>
            </a:endParaRPr>
          </a:p>
        </p:txBody>
      </p:sp>
      <p:sp>
        <p:nvSpPr>
          <p:cNvPr id="6" name="TextBox 5"/>
          <p:cNvSpPr txBox="1">
            <a:spLocks noChangeArrowheads="1"/>
          </p:cNvSpPr>
          <p:nvPr/>
        </p:nvSpPr>
        <p:spPr bwMode="auto">
          <a:xfrm>
            <a:off x="683568" y="1389995"/>
            <a:ext cx="8072437" cy="4401205"/>
          </a:xfrm>
          <a:prstGeom prst="rect">
            <a:avLst/>
          </a:prstGeom>
          <a:noFill/>
          <a:ln w="9525">
            <a:noFill/>
            <a:miter lim="800000"/>
            <a:headEnd/>
            <a:tailEnd/>
          </a:ln>
        </p:spPr>
        <p:txBody>
          <a:bodyPr>
            <a:spAutoFit/>
          </a:bodyPr>
          <a:lstStyle/>
          <a:p>
            <a:pPr algn="l"/>
            <a:r>
              <a:rPr lang="zh-CN" altLang="en-US" sz="2800" b="1" dirty="0">
                <a:latin typeface="华文新魏" pitchFamily="2" charset="-122"/>
                <a:ea typeface="华文新魏" pitchFamily="2" charset="-122"/>
              </a:rPr>
              <a:t> </a:t>
            </a:r>
            <a:r>
              <a:rPr lang="zh-CN" altLang="en-US" sz="2800" b="1" dirty="0" smtClean="0">
                <a:latin typeface="华文新魏" pitchFamily="2" charset="-122"/>
                <a:ea typeface="华文新魏" pitchFamily="2" charset="-122"/>
              </a:rPr>
              <a:t>       </a:t>
            </a:r>
            <a:r>
              <a:rPr lang="zh-CN" altLang="en-US" sz="2800" b="1" dirty="0" smtClean="0"/>
              <a:t>（</a:t>
            </a:r>
            <a:r>
              <a:rPr lang="en-US" sz="2800" b="1" dirty="0" smtClean="0"/>
              <a:t>2014</a:t>
            </a:r>
            <a:r>
              <a:rPr lang="zh-CN" altLang="en-US" sz="2800" b="1" dirty="0" smtClean="0"/>
              <a:t>）</a:t>
            </a:r>
            <a:r>
              <a:rPr lang="en-US" sz="2800" b="1" dirty="0" smtClean="0"/>
              <a:t>38.</a:t>
            </a:r>
            <a:r>
              <a:rPr lang="zh-CN" altLang="en-US" sz="2800" b="1" dirty="0" smtClean="0"/>
              <a:t>材料一 北京地铁宛若一条条彩带串起北京不同区域的“文化珍珠”：颐和园、天坛、鸟巢、什刹海、南锣鼓巷、王府井、中关村科技园，等等。一座座地铁造型别致，站内设计装饰与地面文化景观交相辉映、浑然一体，仿佛在讲述着北京的昨天、今天和明天。北京地铁还举办了“祖国你好”大型公益广告活动、“民俗风、中国年”迎新春活动、儿童文学专列、诗歌坊等丰富多彩的活动。 </a:t>
            </a:r>
          </a:p>
          <a:p>
            <a:pPr algn="l"/>
            <a:r>
              <a:rPr lang="zh-CN" altLang="en-US" sz="2800" b="1" dirty="0" smtClean="0"/>
              <a:t>        （</a:t>
            </a:r>
            <a:r>
              <a:rPr lang="en-US" altLang="zh-CN" sz="2800" b="1" dirty="0" smtClean="0"/>
              <a:t>1</a:t>
            </a:r>
            <a:r>
              <a:rPr lang="zh-CN" altLang="en-US" sz="2800" b="1" dirty="0" smtClean="0"/>
              <a:t>）结合材料说明地铁在推动北京文化创新过程中是怎样发挥作用的。</a:t>
            </a:r>
          </a:p>
        </p:txBody>
      </p:sp>
      <p:sp>
        <p:nvSpPr>
          <p:cNvPr id="10" name="TextBox 9"/>
          <p:cNvSpPr txBox="1"/>
          <p:nvPr/>
        </p:nvSpPr>
        <p:spPr>
          <a:xfrm>
            <a:off x="500034" y="3104280"/>
            <a:ext cx="8286808" cy="3539430"/>
          </a:xfrm>
          <a:prstGeom prst="rect">
            <a:avLst/>
          </a:prstGeom>
          <a:solidFill>
            <a:schemeClr val="bg1"/>
          </a:solidFill>
        </p:spPr>
        <p:txBody>
          <a:bodyPr wrap="square" rtlCol="0">
            <a:spAutoFit/>
          </a:bodyPr>
          <a:lstStyle/>
          <a:p>
            <a:pPr algn="l"/>
            <a:r>
              <a:rPr lang="zh-CN" altLang="en-US" sz="3200" b="1" dirty="0" smtClean="0">
                <a:solidFill>
                  <a:srgbClr val="0000CC"/>
                </a:solidFill>
              </a:rPr>
              <a:t>        答案：①文化在交流的过程中传播，在继承的基础上发展，都包含着文化创新的意义。北京地铁挖掘和展示了北京丰富多彩的文化，北京地铁成为继承和传播北京文化的载体。②实践是文化创新的根本途径。北京地铁开展多种文化活动，有利于推动北京文化发展。</a:t>
            </a:r>
            <a:endParaRPr lang="zh-CN" altLang="en-US" sz="3200" b="1" dirty="0">
              <a:solidFill>
                <a:srgbClr val="0000CC"/>
              </a:solidFill>
            </a:endParaRPr>
          </a:p>
        </p:txBody>
      </p:sp>
      <p:sp>
        <p:nvSpPr>
          <p:cNvPr id="5" name="线形标注 1 4"/>
          <p:cNvSpPr/>
          <p:nvPr/>
        </p:nvSpPr>
        <p:spPr>
          <a:xfrm>
            <a:off x="6715140" y="2357430"/>
            <a:ext cx="1785950" cy="785818"/>
          </a:xfrm>
          <a:prstGeom prst="borderCallout1">
            <a:avLst>
              <a:gd name="adj1" fmla="val 18750"/>
              <a:gd name="adj2" fmla="val -8333"/>
              <a:gd name="adj3" fmla="val 178463"/>
              <a:gd name="adj4" fmla="val 1315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目标</a:t>
            </a:r>
            <a:endParaRPr lang="zh-CN" altLang="en-US" sz="2800" dirty="0">
              <a:solidFill>
                <a:schemeClr val="tx1"/>
              </a:solidFill>
            </a:endParaRPr>
          </a:p>
        </p:txBody>
      </p:sp>
      <p:sp>
        <p:nvSpPr>
          <p:cNvPr id="7" name="线形标注 1 6"/>
          <p:cNvSpPr/>
          <p:nvPr/>
        </p:nvSpPr>
        <p:spPr>
          <a:xfrm>
            <a:off x="2786050" y="2143116"/>
            <a:ext cx="1785950" cy="785818"/>
          </a:xfrm>
          <a:prstGeom prst="borderCallout1">
            <a:avLst>
              <a:gd name="adj1" fmla="val 18750"/>
              <a:gd name="adj2" fmla="val -8333"/>
              <a:gd name="adj3" fmla="val 178463"/>
              <a:gd name="adj4" fmla="val 1315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措施</a:t>
            </a:r>
            <a:endParaRPr lang="zh-CN" altLang="en-US" sz="2800" dirty="0">
              <a:solidFill>
                <a:schemeClr val="tx1"/>
              </a:solidFill>
            </a:endParaRPr>
          </a:p>
        </p:txBody>
      </p:sp>
      <p:sp>
        <p:nvSpPr>
          <p:cNvPr id="8" name="线形标注 1 7"/>
          <p:cNvSpPr/>
          <p:nvPr/>
        </p:nvSpPr>
        <p:spPr>
          <a:xfrm>
            <a:off x="2571736" y="3714752"/>
            <a:ext cx="1785950" cy="785818"/>
          </a:xfrm>
          <a:prstGeom prst="borderCallout1">
            <a:avLst>
              <a:gd name="adj1" fmla="val 18750"/>
              <a:gd name="adj2" fmla="val -8333"/>
              <a:gd name="adj3" fmla="val 178463"/>
              <a:gd name="adj4" fmla="val 1315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措施</a:t>
            </a:r>
            <a:endParaRPr lang="zh-CN" altLang="en-US" sz="2800" dirty="0">
              <a:solidFill>
                <a:schemeClr val="tx1"/>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7" grpId="0" animBg="1"/>
      <p:bldP spid="8"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pPr algn="l"/>
            <a:endParaRPr lang="zh-CN" altLang="en-US">
              <a:ea typeface="宋体" pitchFamily="2" charset="-122"/>
            </a:endParaRPr>
          </a:p>
        </p:txBody>
      </p:sp>
      <p:sp>
        <p:nvSpPr>
          <p:cNvPr id="6" name="TextBox 5"/>
          <p:cNvSpPr txBox="1">
            <a:spLocks noChangeArrowheads="1"/>
          </p:cNvSpPr>
          <p:nvPr/>
        </p:nvSpPr>
        <p:spPr bwMode="auto">
          <a:xfrm>
            <a:off x="683568" y="1290221"/>
            <a:ext cx="8072437" cy="5262979"/>
          </a:xfrm>
          <a:prstGeom prst="rect">
            <a:avLst/>
          </a:prstGeom>
          <a:noFill/>
          <a:ln w="9525">
            <a:noFill/>
            <a:miter lim="800000"/>
            <a:headEnd/>
            <a:tailEnd/>
          </a:ln>
        </p:spPr>
        <p:txBody>
          <a:bodyPr>
            <a:spAutoFit/>
          </a:bodyPr>
          <a:lstStyle/>
          <a:p>
            <a:pPr algn="l"/>
            <a:r>
              <a:rPr lang="zh-CN" altLang="en-US" sz="2700" b="1" dirty="0">
                <a:latin typeface="华文新魏" pitchFamily="2" charset="-122"/>
                <a:ea typeface="华文新魏" pitchFamily="2" charset="-122"/>
              </a:rPr>
              <a:t> </a:t>
            </a:r>
            <a:r>
              <a:rPr lang="zh-CN" altLang="en-US" sz="2700" b="1" dirty="0" smtClean="0">
                <a:latin typeface="华文新魏" pitchFamily="2" charset="-122"/>
                <a:ea typeface="华文新魏" pitchFamily="2" charset="-122"/>
              </a:rPr>
              <a:t>       </a:t>
            </a:r>
            <a:r>
              <a:rPr lang="zh-CN" altLang="en-US" sz="2700" b="1" dirty="0" smtClean="0"/>
              <a:t>（</a:t>
            </a:r>
            <a:r>
              <a:rPr lang="en-US" sz="2700" b="1" dirty="0" smtClean="0"/>
              <a:t>2016</a:t>
            </a:r>
            <a:r>
              <a:rPr lang="zh-CN" altLang="en-US" sz="2700" b="1" dirty="0" smtClean="0"/>
              <a:t>）</a:t>
            </a:r>
            <a:r>
              <a:rPr lang="en-US" sz="2700" b="1" dirty="0" smtClean="0"/>
              <a:t>38.</a:t>
            </a:r>
            <a:r>
              <a:rPr lang="zh-CN" altLang="en-US" sz="2700" b="1" dirty="0" smtClean="0"/>
              <a:t>材料三 无人驾驶汽车是一种主要依靠车内计算机系统来实现无人驾驶的智能汽车，这一技术的应用可以减少交通事故、改变城市拥堵状况、节约能源消耗，甚至将影响人们的生活方式和社会观念。国内外各大汽车制造商和互联网公司纷纷投入巨资开发研制。但是，无人驾驶汽车的发展也面临一些问题。比如，汽车上路的标准是什么？发生交通事故后，汽车制造商、软件开发商和车主，谁来承担责任？黑客入侵带来的安全隐患如何避免？车主的位臵信息等如何保护？</a:t>
            </a:r>
          </a:p>
          <a:p>
            <a:pPr algn="l"/>
            <a:r>
              <a:rPr lang="zh-CN" altLang="en-US" sz="2700" b="1" dirty="0" smtClean="0"/>
              <a:t>        （</a:t>
            </a:r>
            <a:r>
              <a:rPr lang="en-US" altLang="zh-CN" sz="2700" b="1" dirty="0" smtClean="0"/>
              <a:t>2</a:t>
            </a:r>
            <a:r>
              <a:rPr lang="zh-CN" altLang="en-US" sz="2700" b="1" dirty="0" smtClean="0"/>
              <a:t>）结合材料三，运用</a:t>
            </a:r>
            <a:r>
              <a:rPr lang="en-US" altLang="zh-CN" sz="2700" b="1" dirty="0" smtClean="0"/>
              <a:t>《</a:t>
            </a:r>
            <a:r>
              <a:rPr lang="zh-CN" altLang="en-US" sz="2700" b="1" dirty="0" smtClean="0"/>
              <a:t>政治生活</a:t>
            </a:r>
            <a:r>
              <a:rPr lang="en-US" altLang="zh-CN" sz="2700" b="1" dirty="0" smtClean="0"/>
              <a:t>》</a:t>
            </a:r>
            <a:r>
              <a:rPr lang="zh-CN" altLang="en-US" sz="2700" b="1" dirty="0" smtClean="0"/>
              <a:t>相关知识，分析应该如何推进我国无人驾驶汽车的发展。</a:t>
            </a:r>
          </a:p>
        </p:txBody>
      </p:sp>
      <p:sp>
        <p:nvSpPr>
          <p:cNvPr id="10" name="TextBox 9"/>
          <p:cNvSpPr txBox="1"/>
          <p:nvPr/>
        </p:nvSpPr>
        <p:spPr>
          <a:xfrm>
            <a:off x="500034" y="3124200"/>
            <a:ext cx="8286808" cy="3539430"/>
          </a:xfrm>
          <a:prstGeom prst="rect">
            <a:avLst/>
          </a:prstGeom>
          <a:solidFill>
            <a:schemeClr val="bg1"/>
          </a:solidFill>
        </p:spPr>
        <p:txBody>
          <a:bodyPr wrap="square" rtlCol="0">
            <a:spAutoFit/>
          </a:bodyPr>
          <a:lstStyle/>
          <a:p>
            <a:pPr algn="l"/>
            <a:r>
              <a:rPr lang="zh-CN" altLang="en-US" sz="3200" b="1" dirty="0" smtClean="0">
                <a:solidFill>
                  <a:srgbClr val="0000CC"/>
                </a:solidFill>
              </a:rPr>
              <a:t>        答案：人大完善修改相关法律法规，为无人驾驶汽车的发展提供法律依据。政府加强市场监管，建立行业标准。政府制定相关优惠政策，支持无人驾驶汽车产业的发展。政府打击黑客入侵等不法行为，保障车主的行车安全和信息隐私，保护公民的生命安全及合法权益。</a:t>
            </a:r>
            <a:endParaRPr lang="zh-CN" altLang="en-US" sz="3200" b="1" dirty="0">
              <a:solidFill>
                <a:srgbClr val="0000CC"/>
              </a:solidFill>
            </a:endParaRPr>
          </a:p>
        </p:txBody>
      </p:sp>
      <p:sp>
        <p:nvSpPr>
          <p:cNvPr id="5" name="线形标注 1 4"/>
          <p:cNvSpPr/>
          <p:nvPr/>
        </p:nvSpPr>
        <p:spPr>
          <a:xfrm>
            <a:off x="6715140" y="2357430"/>
            <a:ext cx="1785950" cy="785818"/>
          </a:xfrm>
          <a:prstGeom prst="borderCallout1">
            <a:avLst>
              <a:gd name="adj1" fmla="val 18750"/>
              <a:gd name="adj2" fmla="val -8333"/>
              <a:gd name="adj3" fmla="val 184482"/>
              <a:gd name="adj4" fmla="val -13426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目标</a:t>
            </a:r>
            <a:endParaRPr lang="zh-CN" altLang="en-US" sz="2800" dirty="0">
              <a:solidFill>
                <a:schemeClr val="tx1"/>
              </a:solidFill>
            </a:endParaRPr>
          </a:p>
        </p:txBody>
      </p:sp>
      <p:sp>
        <p:nvSpPr>
          <p:cNvPr id="7" name="线形标注 1 6"/>
          <p:cNvSpPr/>
          <p:nvPr/>
        </p:nvSpPr>
        <p:spPr>
          <a:xfrm>
            <a:off x="2786050" y="2143116"/>
            <a:ext cx="1785950" cy="785818"/>
          </a:xfrm>
          <a:prstGeom prst="borderCallout1">
            <a:avLst>
              <a:gd name="adj1" fmla="val 18750"/>
              <a:gd name="adj2" fmla="val -8333"/>
              <a:gd name="adj3" fmla="val 178463"/>
              <a:gd name="adj4" fmla="val 1315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主体</a:t>
            </a:r>
            <a:endParaRPr lang="zh-CN" altLang="en-US" sz="2800" dirty="0">
              <a:solidFill>
                <a:schemeClr val="tx1"/>
              </a:solidFill>
            </a:endParaRPr>
          </a:p>
        </p:txBody>
      </p:sp>
      <p:sp>
        <p:nvSpPr>
          <p:cNvPr id="8" name="线形标注 1 7"/>
          <p:cNvSpPr/>
          <p:nvPr/>
        </p:nvSpPr>
        <p:spPr>
          <a:xfrm>
            <a:off x="5000628" y="1214422"/>
            <a:ext cx="1785950" cy="785818"/>
          </a:xfrm>
          <a:prstGeom prst="borderCallout1">
            <a:avLst>
              <a:gd name="adj1" fmla="val 18750"/>
              <a:gd name="adj2" fmla="val -8333"/>
              <a:gd name="adj3" fmla="val 264732"/>
              <a:gd name="adj4" fmla="val 2639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措施</a:t>
            </a:r>
            <a:endParaRPr lang="zh-CN" altLang="en-US" sz="2800" dirty="0">
              <a:solidFill>
                <a:schemeClr val="tx1"/>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7" grpId="0" animBg="1"/>
      <p:bldP spid="8"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pPr algn="l"/>
            <a:endParaRPr lang="zh-CN" altLang="en-US">
              <a:ea typeface="宋体" pitchFamily="2" charset="-122"/>
            </a:endParaRPr>
          </a:p>
        </p:txBody>
      </p:sp>
      <p:sp>
        <p:nvSpPr>
          <p:cNvPr id="6" name="TextBox 5"/>
          <p:cNvSpPr txBox="1">
            <a:spLocks noChangeArrowheads="1"/>
          </p:cNvSpPr>
          <p:nvPr/>
        </p:nvSpPr>
        <p:spPr bwMode="auto">
          <a:xfrm>
            <a:off x="683568" y="1290221"/>
            <a:ext cx="8072437" cy="923330"/>
          </a:xfrm>
          <a:prstGeom prst="rect">
            <a:avLst/>
          </a:prstGeom>
          <a:noFill/>
          <a:ln w="9525">
            <a:noFill/>
            <a:miter lim="800000"/>
            <a:headEnd/>
            <a:tailEnd/>
          </a:ln>
        </p:spPr>
        <p:txBody>
          <a:bodyPr>
            <a:spAutoFit/>
          </a:bodyPr>
          <a:lstStyle/>
          <a:p>
            <a:r>
              <a:rPr lang="zh-CN" altLang="en-US" sz="2700" b="1" dirty="0">
                <a:latin typeface="华文新魏" pitchFamily="2" charset="-122"/>
                <a:ea typeface="华文新魏" pitchFamily="2" charset="-122"/>
              </a:rPr>
              <a:t> </a:t>
            </a:r>
            <a:r>
              <a:rPr lang="zh-CN" altLang="en-US" sz="2700" b="1" dirty="0" smtClean="0">
                <a:latin typeface="华文新魏" pitchFamily="2" charset="-122"/>
                <a:ea typeface="华文新魏" pitchFamily="2" charset="-122"/>
              </a:rPr>
              <a:t>       </a:t>
            </a:r>
            <a:r>
              <a:rPr lang="zh-CN" altLang="en-US" sz="2700" b="1" dirty="0" smtClean="0"/>
              <a:t>（</a:t>
            </a:r>
            <a:r>
              <a:rPr lang="en-US" sz="2700" b="1" dirty="0" smtClean="0"/>
              <a:t>2017</a:t>
            </a:r>
            <a:r>
              <a:rPr lang="zh-CN" altLang="en-US" sz="2700" b="1" dirty="0" smtClean="0"/>
              <a:t>全国）</a:t>
            </a:r>
            <a:r>
              <a:rPr lang="en-US" sz="2700" b="1" dirty="0" smtClean="0"/>
              <a:t>38.</a:t>
            </a:r>
            <a:r>
              <a:rPr lang="zh-CN" altLang="en-US" sz="2700" b="1" dirty="0" smtClean="0"/>
              <a:t>上述材料反映出我国消费品供给存在什么突出问题？</a:t>
            </a:r>
            <a:r>
              <a:rPr lang="zh-CN" altLang="en-US" sz="2700" b="1" dirty="0" smtClean="0">
                <a:solidFill>
                  <a:srgbClr val="FF0000"/>
                </a:solidFill>
              </a:rPr>
              <a:t>我国生产企业应如何应对？</a:t>
            </a:r>
          </a:p>
        </p:txBody>
      </p:sp>
      <p:sp>
        <p:nvSpPr>
          <p:cNvPr id="10" name="TextBox 9"/>
          <p:cNvSpPr txBox="1"/>
          <p:nvPr/>
        </p:nvSpPr>
        <p:spPr>
          <a:xfrm>
            <a:off x="500034" y="1952685"/>
            <a:ext cx="8286808" cy="4524315"/>
          </a:xfrm>
          <a:prstGeom prst="rect">
            <a:avLst/>
          </a:prstGeom>
          <a:solidFill>
            <a:schemeClr val="bg1"/>
          </a:solidFill>
        </p:spPr>
        <p:txBody>
          <a:bodyPr wrap="square" rtlCol="0">
            <a:spAutoFit/>
          </a:bodyPr>
          <a:lstStyle/>
          <a:p>
            <a:r>
              <a:rPr lang="zh-CN" altLang="en-US" sz="3200" b="1" dirty="0" smtClean="0">
                <a:solidFill>
                  <a:srgbClr val="0000CC"/>
                </a:solidFill>
              </a:rPr>
              <a:t>        答案：问题：①产品供需存在矛盾；②产品供给结构存在问题；③产品品牌度不足。</a:t>
            </a:r>
          </a:p>
          <a:p>
            <a:r>
              <a:rPr lang="zh-CN" altLang="en-US" sz="3200" b="1" dirty="0" smtClean="0">
                <a:solidFill>
                  <a:srgbClr val="0000CC"/>
                </a:solidFill>
              </a:rPr>
              <a:t>　　生产企业如何应对：（</a:t>
            </a:r>
            <a:r>
              <a:rPr lang="en-US" altLang="zh-CN" sz="3200" b="1" dirty="0" smtClean="0">
                <a:solidFill>
                  <a:srgbClr val="0000CC"/>
                </a:solidFill>
              </a:rPr>
              <a:t>1</a:t>
            </a:r>
            <a:r>
              <a:rPr lang="zh-CN" altLang="en-US" sz="3200" b="1" dirty="0" smtClean="0">
                <a:solidFill>
                  <a:srgbClr val="0000CC"/>
                </a:solidFill>
              </a:rPr>
              <a:t>）大力推行供给侧改革，化解产能过剩，面向市场生产适销对路产品；（</a:t>
            </a:r>
            <a:r>
              <a:rPr lang="en-US" altLang="zh-CN" sz="3200" b="1" dirty="0" smtClean="0">
                <a:solidFill>
                  <a:srgbClr val="0000CC"/>
                </a:solidFill>
              </a:rPr>
              <a:t>2</a:t>
            </a:r>
            <a:r>
              <a:rPr lang="zh-CN" altLang="en-US" sz="3200" b="1" dirty="0" smtClean="0">
                <a:solidFill>
                  <a:srgbClr val="0000CC"/>
                </a:solidFill>
              </a:rPr>
              <a:t>）调整产品结构，提高产品质量，满足人民群众的实际需求；（</a:t>
            </a:r>
            <a:r>
              <a:rPr lang="en-US" altLang="zh-CN" sz="3200" b="1" dirty="0" smtClean="0">
                <a:solidFill>
                  <a:srgbClr val="0000CC"/>
                </a:solidFill>
              </a:rPr>
              <a:t>3</a:t>
            </a:r>
            <a:r>
              <a:rPr lang="zh-CN" altLang="en-US" sz="3200" b="1" dirty="0" smtClean="0">
                <a:solidFill>
                  <a:srgbClr val="0000CC"/>
                </a:solidFill>
              </a:rPr>
              <a:t>）创立品牌意识，提高产品的信誉和形象，知名度和美誉度。（</a:t>
            </a:r>
            <a:r>
              <a:rPr lang="en-US" altLang="zh-CN" sz="3200" b="1" dirty="0" smtClean="0">
                <a:solidFill>
                  <a:srgbClr val="0000CC"/>
                </a:solidFill>
              </a:rPr>
              <a:t>4</a:t>
            </a:r>
            <a:r>
              <a:rPr lang="zh-CN" altLang="en-US" sz="3200" b="1" dirty="0" smtClean="0">
                <a:solidFill>
                  <a:srgbClr val="0000CC"/>
                </a:solidFill>
              </a:rPr>
              <a:t>）调整企业经营策略，提高科技管理水平，生产出质优价廉的优质产品。</a:t>
            </a:r>
            <a:endParaRPr lang="zh-CN" altLang="en-US" sz="3200" b="1" dirty="0">
              <a:solidFill>
                <a:srgbClr val="0000CC"/>
              </a:solidFill>
            </a:endParaRPr>
          </a:p>
        </p:txBody>
      </p:sp>
      <p:sp>
        <p:nvSpPr>
          <p:cNvPr id="5" name="线形标注 1 4"/>
          <p:cNvSpPr/>
          <p:nvPr/>
        </p:nvSpPr>
        <p:spPr>
          <a:xfrm>
            <a:off x="3352800" y="762000"/>
            <a:ext cx="1785950" cy="785818"/>
          </a:xfrm>
          <a:prstGeom prst="borderCallout1">
            <a:avLst>
              <a:gd name="adj1" fmla="val 18750"/>
              <a:gd name="adj2" fmla="val -8333"/>
              <a:gd name="adj3" fmla="val 162105"/>
              <a:gd name="adj4" fmla="val -1118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目标</a:t>
            </a:r>
            <a:endParaRPr lang="zh-CN" altLang="en-US" sz="2800" dirty="0">
              <a:solidFill>
                <a:schemeClr val="tx1"/>
              </a:solidFill>
            </a:endParaRPr>
          </a:p>
        </p:txBody>
      </p:sp>
      <p:sp>
        <p:nvSpPr>
          <p:cNvPr id="7" name="线形标注 1 6"/>
          <p:cNvSpPr/>
          <p:nvPr/>
        </p:nvSpPr>
        <p:spPr>
          <a:xfrm>
            <a:off x="838200" y="1905000"/>
            <a:ext cx="1785950" cy="785818"/>
          </a:xfrm>
          <a:prstGeom prst="borderCallout1">
            <a:avLst>
              <a:gd name="adj1" fmla="val 18750"/>
              <a:gd name="adj2" fmla="val -8333"/>
              <a:gd name="adj3" fmla="val 144897"/>
              <a:gd name="adj4" fmla="val 7813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主体</a:t>
            </a:r>
            <a:endParaRPr lang="zh-CN" altLang="en-US" sz="2800" dirty="0">
              <a:solidFill>
                <a:schemeClr val="tx1"/>
              </a:solidFill>
            </a:endParaRPr>
          </a:p>
        </p:txBody>
      </p:sp>
      <p:grpSp>
        <p:nvGrpSpPr>
          <p:cNvPr id="13" name="组合 12"/>
          <p:cNvGrpSpPr/>
          <p:nvPr/>
        </p:nvGrpSpPr>
        <p:grpSpPr>
          <a:xfrm>
            <a:off x="1066800" y="1143000"/>
            <a:ext cx="7729550" cy="3986218"/>
            <a:chOff x="1066800" y="1143000"/>
            <a:chExt cx="7729550" cy="3986218"/>
          </a:xfrm>
        </p:grpSpPr>
        <p:sp>
          <p:nvSpPr>
            <p:cNvPr id="8" name="线形标注 1 7"/>
            <p:cNvSpPr/>
            <p:nvPr/>
          </p:nvSpPr>
          <p:spPr>
            <a:xfrm>
              <a:off x="7010400" y="1143000"/>
              <a:ext cx="1785950" cy="785818"/>
            </a:xfrm>
            <a:prstGeom prst="borderCallout1">
              <a:avLst>
                <a:gd name="adj1" fmla="val 18750"/>
                <a:gd name="adj2" fmla="val -8333"/>
                <a:gd name="adj3" fmla="val 264732"/>
                <a:gd name="adj4" fmla="val 2639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措施</a:t>
              </a:r>
              <a:endParaRPr lang="zh-CN" altLang="en-US" sz="2800" dirty="0">
                <a:solidFill>
                  <a:schemeClr val="tx1"/>
                </a:solidFill>
              </a:endParaRPr>
            </a:p>
          </p:txBody>
        </p:sp>
        <p:sp>
          <p:nvSpPr>
            <p:cNvPr id="9" name="线形标注 1 8"/>
            <p:cNvSpPr/>
            <p:nvPr/>
          </p:nvSpPr>
          <p:spPr>
            <a:xfrm>
              <a:off x="4419600" y="2871782"/>
              <a:ext cx="1785950" cy="785818"/>
            </a:xfrm>
            <a:prstGeom prst="borderCallout1">
              <a:avLst>
                <a:gd name="adj1" fmla="val 18750"/>
                <a:gd name="adj2" fmla="val -8333"/>
                <a:gd name="adj3" fmla="val 139418"/>
                <a:gd name="adj4" fmla="val 1753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措施</a:t>
              </a:r>
              <a:endParaRPr lang="zh-CN" altLang="en-US" sz="2800" dirty="0">
                <a:solidFill>
                  <a:schemeClr val="tx1"/>
                </a:solidFill>
              </a:endParaRPr>
            </a:p>
          </p:txBody>
        </p:sp>
        <p:sp>
          <p:nvSpPr>
            <p:cNvPr id="11" name="线形标注 1 10"/>
            <p:cNvSpPr/>
            <p:nvPr/>
          </p:nvSpPr>
          <p:spPr>
            <a:xfrm>
              <a:off x="1066800" y="3962400"/>
              <a:ext cx="1785950" cy="785818"/>
            </a:xfrm>
            <a:prstGeom prst="borderCallout1">
              <a:avLst>
                <a:gd name="adj1" fmla="val 18750"/>
                <a:gd name="adj2" fmla="val -8333"/>
                <a:gd name="adj3" fmla="val 139418"/>
                <a:gd name="adj4" fmla="val 1753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措施</a:t>
              </a:r>
              <a:endParaRPr lang="zh-CN" altLang="en-US" sz="2800" dirty="0">
                <a:solidFill>
                  <a:schemeClr val="tx1"/>
                </a:solidFill>
              </a:endParaRPr>
            </a:p>
          </p:txBody>
        </p:sp>
        <p:sp>
          <p:nvSpPr>
            <p:cNvPr id="12" name="线形标注 1 11"/>
            <p:cNvSpPr/>
            <p:nvPr/>
          </p:nvSpPr>
          <p:spPr>
            <a:xfrm>
              <a:off x="5486400" y="4343400"/>
              <a:ext cx="1785950" cy="785818"/>
            </a:xfrm>
            <a:prstGeom prst="borderCallout1">
              <a:avLst>
                <a:gd name="adj1" fmla="val 18750"/>
                <a:gd name="adj2" fmla="val -8333"/>
                <a:gd name="adj3" fmla="val 139418"/>
                <a:gd name="adj4" fmla="val 1753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措施</a:t>
              </a:r>
              <a:endParaRPr lang="zh-CN" altLang="en-US" sz="2800" dirty="0">
                <a:solidFill>
                  <a:schemeClr val="tx1"/>
                </a:solidFill>
              </a:endParaRPr>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7"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3568" y="4953000"/>
            <a:ext cx="7704856" cy="769441"/>
          </a:xfrm>
          <a:prstGeom prst="rect">
            <a:avLst/>
          </a:prstGeom>
          <a:noFill/>
        </p:spPr>
        <p:txBody>
          <a:bodyPr wrap="square" rtlCol="0">
            <a:spAutoFit/>
          </a:bodyPr>
          <a:lstStyle/>
          <a:p>
            <a:r>
              <a:rPr lang="zh-CN" altLang="en-US" sz="4400" b="1" dirty="0" smtClean="0">
                <a:solidFill>
                  <a:srgbClr val="FF0000"/>
                </a:solidFill>
                <a:latin typeface="华文新魏" pitchFamily="2" charset="-122"/>
                <a:ea typeface="华文新魏" pitchFamily="2" charset="-122"/>
              </a:rPr>
              <a:t>        主体</a:t>
            </a:r>
            <a:r>
              <a:rPr lang="en-US" altLang="zh-CN" sz="4400" b="1" dirty="0" smtClean="0">
                <a:solidFill>
                  <a:srgbClr val="FF0000"/>
                </a:solidFill>
                <a:latin typeface="华文新魏" pitchFamily="2" charset="-122"/>
                <a:ea typeface="华文新魏" pitchFamily="2" charset="-122"/>
              </a:rPr>
              <a:t>+</a:t>
            </a:r>
            <a:r>
              <a:rPr lang="zh-CN" altLang="en-US" sz="4400" b="1" dirty="0" smtClean="0">
                <a:solidFill>
                  <a:srgbClr val="FF0000"/>
                </a:solidFill>
                <a:latin typeface="华文新魏" pitchFamily="2" charset="-122"/>
                <a:ea typeface="华文新魏" pitchFamily="2" charset="-122"/>
              </a:rPr>
              <a:t>做法</a:t>
            </a:r>
            <a:r>
              <a:rPr lang="en-US" altLang="zh-CN" sz="4400" b="1" dirty="0" smtClean="0">
                <a:solidFill>
                  <a:srgbClr val="FF0000"/>
                </a:solidFill>
                <a:latin typeface="华文新魏" pitchFamily="2" charset="-122"/>
                <a:ea typeface="华文新魏" pitchFamily="2" charset="-122"/>
              </a:rPr>
              <a:t>+</a:t>
            </a:r>
            <a:r>
              <a:rPr lang="zh-CN" altLang="en-US" sz="4400" b="1" dirty="0" smtClean="0">
                <a:solidFill>
                  <a:srgbClr val="FF0000"/>
                </a:solidFill>
                <a:latin typeface="华文新魏" pitchFamily="2" charset="-122"/>
                <a:ea typeface="华文新魏" pitchFamily="2" charset="-122"/>
              </a:rPr>
              <a:t>目标</a:t>
            </a:r>
            <a:endParaRPr lang="zh-CN" altLang="en-US" sz="4400" dirty="0"/>
          </a:p>
        </p:txBody>
      </p:sp>
      <p:sp>
        <p:nvSpPr>
          <p:cNvPr id="7" name="TextBox 6"/>
          <p:cNvSpPr txBox="1"/>
          <p:nvPr/>
        </p:nvSpPr>
        <p:spPr>
          <a:xfrm>
            <a:off x="683568" y="457200"/>
            <a:ext cx="7704856" cy="646331"/>
          </a:xfrm>
          <a:prstGeom prst="rect">
            <a:avLst/>
          </a:prstGeom>
          <a:noFill/>
        </p:spPr>
        <p:txBody>
          <a:bodyPr wrap="square" rtlCol="0">
            <a:spAutoFit/>
          </a:bodyPr>
          <a:lstStyle/>
          <a:p>
            <a:r>
              <a:rPr lang="zh-CN" altLang="en-US" sz="3600" b="1" dirty="0" smtClean="0">
                <a:solidFill>
                  <a:srgbClr val="FFFF00"/>
                </a:solidFill>
                <a:latin typeface="华文新魏" pitchFamily="2" charset="-122"/>
                <a:ea typeface="华文新魏" pitchFamily="2" charset="-122"/>
              </a:rPr>
              <a:t>怎么办（行动建议类）的思维路径</a:t>
            </a:r>
            <a:endParaRPr lang="zh-CN" altLang="en-US" sz="3600" b="1" dirty="0">
              <a:solidFill>
                <a:srgbClr val="FFFF00"/>
              </a:solidFill>
              <a:latin typeface="华文新魏" pitchFamily="2" charset="-122"/>
              <a:ea typeface="华文新魏" pitchFamily="2" charset="-122"/>
            </a:endParaRPr>
          </a:p>
        </p:txBody>
      </p:sp>
      <p:sp>
        <p:nvSpPr>
          <p:cNvPr id="9" name="TextBox 8"/>
          <p:cNvSpPr txBox="1"/>
          <p:nvPr/>
        </p:nvSpPr>
        <p:spPr>
          <a:xfrm>
            <a:off x="609600" y="1828800"/>
            <a:ext cx="8064896" cy="3046988"/>
          </a:xfrm>
          <a:prstGeom prst="rect">
            <a:avLst/>
          </a:prstGeom>
          <a:noFill/>
        </p:spPr>
        <p:txBody>
          <a:bodyPr wrap="square" rtlCol="0">
            <a:spAutoFit/>
          </a:bodyPr>
          <a:lstStyle/>
          <a:p>
            <a:pPr algn="l"/>
            <a:r>
              <a:rPr lang="en-US" altLang="zh-CN" sz="3200" b="1" dirty="0" smtClean="0">
                <a:latin typeface="华文新魏" pitchFamily="2" charset="-122"/>
                <a:ea typeface="华文新魏" pitchFamily="2" charset="-122"/>
              </a:rPr>
              <a:t>1.</a:t>
            </a:r>
            <a:r>
              <a:rPr lang="zh-CN" altLang="en-US" sz="3200" b="1" dirty="0" smtClean="0">
                <a:latin typeface="华文新魏" pitchFamily="2" charset="-122"/>
                <a:ea typeface="华文新魏" pitchFamily="2" charset="-122"/>
              </a:rPr>
              <a:t>读懂设问具体指向，弄清为什么问题找措施、提建议或解决某一问题的具体目标；</a:t>
            </a:r>
            <a:endParaRPr lang="en-US" altLang="zh-CN" sz="3200" b="1" dirty="0" smtClean="0">
              <a:latin typeface="华文新魏" pitchFamily="2" charset="-122"/>
              <a:ea typeface="华文新魏" pitchFamily="2" charset="-122"/>
            </a:endParaRPr>
          </a:p>
          <a:p>
            <a:pPr algn="l"/>
            <a:r>
              <a:rPr lang="en-US" altLang="zh-CN" sz="3200" b="1" dirty="0" smtClean="0">
                <a:latin typeface="华文新魏" pitchFamily="2" charset="-122"/>
                <a:ea typeface="华文新魏" pitchFamily="2" charset="-122"/>
              </a:rPr>
              <a:t>2.</a:t>
            </a:r>
            <a:r>
              <a:rPr lang="zh-CN" altLang="en-US" sz="3200" b="1" dirty="0" smtClean="0">
                <a:latin typeface="华文新魏" pitchFamily="2" charset="-122"/>
                <a:ea typeface="华文新魏" pitchFamily="2" charset="-122"/>
              </a:rPr>
              <a:t>根据约束条件和目标首先调动相关知识，基于知识归纳解决此类问题的措施和方法；</a:t>
            </a:r>
            <a:endParaRPr lang="en-US" altLang="zh-CN" sz="3200" b="1" dirty="0" smtClean="0">
              <a:latin typeface="华文新魏" pitchFamily="2" charset="-122"/>
              <a:ea typeface="华文新魏" pitchFamily="2" charset="-122"/>
            </a:endParaRPr>
          </a:p>
          <a:p>
            <a:pPr algn="l"/>
            <a:r>
              <a:rPr lang="en-US" altLang="zh-CN" sz="3200" b="1" dirty="0" smtClean="0">
                <a:latin typeface="华文新魏" pitchFamily="2" charset="-122"/>
                <a:ea typeface="华文新魏" pitchFamily="2" charset="-122"/>
              </a:rPr>
              <a:t>3.</a:t>
            </a:r>
            <a:r>
              <a:rPr lang="zh-CN" altLang="en-US" sz="3200" b="1" dirty="0" smtClean="0">
                <a:latin typeface="华文新魏" pitchFamily="2" charset="-122"/>
                <a:ea typeface="华文新魏" pitchFamily="2" charset="-122"/>
              </a:rPr>
              <a:t>拓展思维，结合材料，提出创新性的行动方案和建议等。</a:t>
            </a:r>
            <a:endParaRPr lang="en-US" altLang="zh-CN" sz="3200" b="1" dirty="0" smtClean="0">
              <a:solidFill>
                <a:srgbClr val="FF0000"/>
              </a:solidFill>
              <a:latin typeface="华文新魏" pitchFamily="2" charset="-122"/>
              <a:ea typeface="华文新魏" pitchFamily="2"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297732" y="1676400"/>
            <a:ext cx="6550868" cy="3833812"/>
            <a:chOff x="1333500" y="1512888"/>
            <a:chExt cx="6550868" cy="3833812"/>
          </a:xfrm>
        </p:grpSpPr>
        <p:grpSp>
          <p:nvGrpSpPr>
            <p:cNvPr id="5" name="组合 1"/>
            <p:cNvGrpSpPr/>
            <p:nvPr/>
          </p:nvGrpSpPr>
          <p:grpSpPr>
            <a:xfrm>
              <a:off x="1333500" y="1512888"/>
              <a:ext cx="3833813" cy="3833812"/>
              <a:chOff x="1333500" y="1512888"/>
              <a:chExt cx="3833813" cy="3833812"/>
            </a:xfrm>
          </p:grpSpPr>
          <p:sp>
            <p:nvSpPr>
              <p:cNvPr id="10" name="AutoShape 3"/>
              <p:cNvSpPr>
                <a:spLocks noChangeArrowheads="1"/>
              </p:cNvSpPr>
              <p:nvPr/>
            </p:nvSpPr>
            <p:spPr bwMode="gray">
              <a:xfrm>
                <a:off x="1333500" y="1512888"/>
                <a:ext cx="3833813" cy="3833812"/>
              </a:xfrm>
              <a:custGeom>
                <a:avLst/>
                <a:gdLst>
                  <a:gd name="G0" fmla="+- 1914 0 0"/>
                  <a:gd name="G1" fmla="+- 21600 0 1914"/>
                  <a:gd name="G2" fmla="+- 21600 0 1914"/>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14" y="10800"/>
                    </a:moveTo>
                    <a:cubicBezTo>
                      <a:pt x="1914" y="15708"/>
                      <a:pt x="5892" y="19686"/>
                      <a:pt x="10800" y="19686"/>
                    </a:cubicBezTo>
                    <a:cubicBezTo>
                      <a:pt x="15708" y="19686"/>
                      <a:pt x="19686" y="15708"/>
                      <a:pt x="19686" y="10800"/>
                    </a:cubicBezTo>
                    <a:cubicBezTo>
                      <a:pt x="19686" y="5892"/>
                      <a:pt x="15708" y="1914"/>
                      <a:pt x="10800" y="1914"/>
                    </a:cubicBezTo>
                    <a:cubicBezTo>
                      <a:pt x="5892" y="1914"/>
                      <a:pt x="1914" y="5892"/>
                      <a:pt x="1914" y="10800"/>
                    </a:cubicBezTo>
                    <a:close/>
                  </a:path>
                </a:pathLst>
              </a:cu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a:extLst/>
            </p:spPr>
            <p:txBody>
              <a:bodyPr anchor="ctr"/>
              <a:lstStyle/>
              <a:p>
                <a:pPr marL="0" marR="0" lvl="0" indent="0" algn="ctr" defTabSz="914400" eaLnBrk="1" fontAlgn="base" latinLnBrk="0" hangingPunct="1">
                  <a:lnSpc>
                    <a:spcPct val="120000"/>
                  </a:lnSpc>
                  <a:spcBef>
                    <a:spcPct val="0"/>
                  </a:spcBef>
                  <a:spcAft>
                    <a:spcPct val="0"/>
                  </a:spcAft>
                  <a:buClrTx/>
                  <a:buSzTx/>
                  <a:buFontTx/>
                  <a:buNone/>
                  <a:tabLst/>
                  <a:defRPr/>
                </a:pPr>
                <a:endParaRPr kumimoji="0" lang="zh-CN" altLang="en-US" sz="2000" b="0" i="0" u="none" strike="noStrike" kern="0" cap="none" spc="0" normalizeH="0" baseline="0" noProof="0" dirty="0">
                  <a:ln>
                    <a:noFill/>
                  </a:ln>
                  <a:solidFill>
                    <a:srgbClr val="4D4D4D"/>
                  </a:solidFill>
                  <a:effectLst/>
                  <a:uLnTx/>
                  <a:uFillTx/>
                  <a:latin typeface="微软雅黑" pitchFamily="34" charset="-122"/>
                  <a:ea typeface="微软雅黑" pitchFamily="34" charset="-122"/>
                  <a:cs typeface="+mn-cs"/>
                </a:endParaRPr>
              </a:p>
            </p:txBody>
          </p:sp>
          <p:sp>
            <p:nvSpPr>
              <p:cNvPr id="11" name="Oval 4"/>
              <p:cNvSpPr>
                <a:spLocks noChangeArrowheads="1"/>
              </p:cNvSpPr>
              <p:nvPr/>
            </p:nvSpPr>
            <p:spPr bwMode="gray">
              <a:xfrm>
                <a:off x="1638300" y="1817688"/>
                <a:ext cx="3200400" cy="3200400"/>
              </a:xfrm>
              <a:prstGeom prst="ellipse">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algn="l" rotWithShape="0">
                  <a:prstClr val="black">
                    <a:alpha val="40000"/>
                  </a:prstClr>
                </a:outerShdw>
              </a:effectLst>
              <a:extLst/>
            </p:spPr>
            <p:txBody>
              <a:bodyPr anchor="ctr"/>
              <a:lstStyle/>
              <a:p>
                <a:pPr marL="0" marR="0" lvl="0" indent="0" algn="ctr" defTabSz="914400" eaLnBrk="1" fontAlgn="base" latinLnBrk="0" hangingPunct="1">
                  <a:lnSpc>
                    <a:spcPct val="120000"/>
                  </a:lnSpc>
                  <a:spcBef>
                    <a:spcPct val="0"/>
                  </a:spcBef>
                  <a:spcAft>
                    <a:spcPct val="0"/>
                  </a:spcAft>
                  <a:buClrTx/>
                  <a:buSzTx/>
                  <a:buFontTx/>
                  <a:buNone/>
                  <a:tabLst/>
                  <a:defRPr/>
                </a:pPr>
                <a:endParaRPr kumimoji="0" lang="zh-CN" altLang="en-US" sz="1800" b="1" i="0" u="none" strike="noStrike" kern="0" cap="none" spc="0" normalizeH="0" baseline="0" noProof="0" dirty="0">
                  <a:ln>
                    <a:noFill/>
                  </a:ln>
                  <a:solidFill>
                    <a:sysClr val="window" lastClr="FFFFFF"/>
                  </a:solidFill>
                  <a:effectLst/>
                  <a:uLnTx/>
                  <a:uFillTx/>
                  <a:latin typeface="Calibri"/>
                  <a:ea typeface="微软雅黑" pitchFamily="34" charset="-122"/>
                  <a:cs typeface="+mn-cs"/>
                </a:endParaRPr>
              </a:p>
            </p:txBody>
          </p:sp>
          <p:sp>
            <p:nvSpPr>
              <p:cNvPr id="12" name="Text Box 10"/>
              <p:cNvSpPr txBox="1">
                <a:spLocks noChangeArrowheads="1"/>
              </p:cNvSpPr>
              <p:nvPr/>
            </p:nvSpPr>
            <p:spPr bwMode="gray">
              <a:xfrm>
                <a:off x="2195737" y="2855838"/>
                <a:ext cx="2088232"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Lst>
            </p:spPr>
            <p:txBody>
              <a:bodyPr wrap="square">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lang="zh-CN" altLang="en-US" sz="3600" b="1" kern="0" dirty="0" smtClean="0">
                    <a:solidFill>
                      <a:srgbClr val="FFFF00"/>
                    </a:solidFill>
                    <a:latin typeface="微软雅黑" pitchFamily="34" charset="-122"/>
                    <a:ea typeface="微软雅黑" pitchFamily="34" charset="-122"/>
                  </a:rPr>
                  <a:t>提高复习教学实效</a:t>
                </a:r>
                <a:endParaRPr kumimoji="0" lang="en-US" altLang="zh-CN" sz="3600" b="1" i="0" u="none" strike="noStrike" kern="0" cap="none" spc="0" normalizeH="0" baseline="0" noProof="0" dirty="0">
                  <a:ln>
                    <a:noFill/>
                  </a:ln>
                  <a:solidFill>
                    <a:srgbClr val="FFFF00"/>
                  </a:solidFill>
                  <a:effectLst/>
                  <a:uLnTx/>
                  <a:uFillTx/>
                  <a:latin typeface="微软雅黑" pitchFamily="34" charset="-122"/>
                  <a:ea typeface="微软雅黑" pitchFamily="34" charset="-122"/>
                </a:endParaRPr>
              </a:p>
            </p:txBody>
          </p:sp>
        </p:grpSp>
        <p:sp>
          <p:nvSpPr>
            <p:cNvPr id="6" name="AutoShape 5"/>
            <p:cNvSpPr>
              <a:spLocks noChangeArrowheads="1"/>
            </p:cNvSpPr>
            <p:nvPr/>
          </p:nvSpPr>
          <p:spPr bwMode="gray">
            <a:xfrm>
              <a:off x="4043363" y="1843088"/>
              <a:ext cx="3408957" cy="500062"/>
            </a:xfrm>
            <a:prstGeom prst="roundRect">
              <a:avLst>
                <a:gd name="adj" fmla="val 50000"/>
              </a:avLst>
            </a:prstGeom>
            <a:gradFill>
              <a:gsLst>
                <a:gs pos="33000">
                  <a:srgbClr val="2676FF">
                    <a:lumMod val="20000"/>
                    <a:lumOff val="80000"/>
                  </a:srgbClr>
                </a:gs>
                <a:gs pos="100000">
                  <a:srgbClr val="2676FF">
                    <a:lumMod val="60000"/>
                    <a:lumOff val="40000"/>
                  </a:srgbClr>
                </a:gs>
              </a:gsLst>
              <a:lin ang="5400000" scaled="0"/>
            </a:gra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a:extLst/>
          </p:spPr>
          <p:txBody>
            <a:bodyPr lIns="0" rIns="0" anchor="ctr"/>
            <a:lstStyle/>
            <a:p>
              <a:pPr marL="182563" marR="0" lvl="0" indent="-182563" algn="ctr" defTabSz="914400" eaLnBrk="1" fontAlgn="base" latinLnBrk="0" hangingPunct="1">
                <a:lnSpc>
                  <a:spcPct val="120000"/>
                </a:lnSpc>
                <a:spcBef>
                  <a:spcPts val="600"/>
                </a:spcBef>
                <a:spcAft>
                  <a:spcPts val="600"/>
                </a:spcAft>
                <a:buClrTx/>
                <a:buSzTx/>
                <a:buFont typeface="Arial" pitchFamily="34" charset="0"/>
                <a:buChar char="•"/>
                <a:tabLst/>
                <a:defRPr/>
              </a:pPr>
              <a:r>
                <a:rPr kumimoji="0" lang="zh-CN" altLang="en-US" sz="4000" b="1" i="0" u="none" strike="noStrike" kern="0" cap="none" spc="0" normalizeH="0" baseline="0" noProof="0" dirty="0" smtClean="0">
                  <a:ln>
                    <a:noFill/>
                  </a:ln>
                  <a:solidFill>
                    <a:srgbClr val="FF0000"/>
                  </a:solidFill>
                  <a:effectLst/>
                  <a:uLnTx/>
                  <a:uFillTx/>
                  <a:latin typeface="隶书" pitchFamily="49" charset="-122"/>
                  <a:ea typeface="隶书" pitchFamily="49" charset="-122"/>
                </a:rPr>
                <a:t>定计划</a:t>
              </a:r>
              <a:endParaRPr kumimoji="0" lang="en-US" altLang="zh-CN" sz="4000" b="1" i="0" u="none" strike="noStrike" kern="0" cap="none" spc="0" normalizeH="0" baseline="0" noProof="0" dirty="0">
                <a:ln>
                  <a:noFill/>
                </a:ln>
                <a:solidFill>
                  <a:srgbClr val="FF0000"/>
                </a:solidFill>
                <a:effectLst/>
                <a:uLnTx/>
                <a:uFillTx/>
                <a:latin typeface="隶书" pitchFamily="49" charset="-122"/>
                <a:ea typeface="隶书" pitchFamily="49" charset="-122"/>
              </a:endParaRPr>
            </a:p>
          </p:txBody>
        </p:sp>
        <p:sp>
          <p:nvSpPr>
            <p:cNvPr id="7" name="AutoShape 6"/>
            <p:cNvSpPr>
              <a:spLocks noChangeArrowheads="1"/>
            </p:cNvSpPr>
            <p:nvPr/>
          </p:nvSpPr>
          <p:spPr bwMode="gray">
            <a:xfrm>
              <a:off x="4373563" y="2642493"/>
              <a:ext cx="3438797" cy="498475"/>
            </a:xfrm>
            <a:prstGeom prst="roundRect">
              <a:avLst>
                <a:gd name="adj" fmla="val 50000"/>
              </a:avLst>
            </a:prstGeom>
            <a:gradFill>
              <a:gsLst>
                <a:gs pos="33000">
                  <a:srgbClr val="2676FF">
                    <a:lumMod val="20000"/>
                    <a:lumOff val="80000"/>
                  </a:srgbClr>
                </a:gs>
                <a:gs pos="100000">
                  <a:srgbClr val="2676FF">
                    <a:lumMod val="60000"/>
                    <a:lumOff val="40000"/>
                  </a:srgbClr>
                </a:gs>
              </a:gsLst>
              <a:lin ang="5400000" scaled="0"/>
            </a:gra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a:extLst/>
          </p:spPr>
          <p:txBody>
            <a:bodyPr lIns="0" rIns="0" anchor="ctr"/>
            <a:lstStyle/>
            <a:p>
              <a:pPr marL="182563" indent="-182563" algn="ctr" fontAlgn="base">
                <a:lnSpc>
                  <a:spcPct val="120000"/>
                </a:lnSpc>
                <a:spcBef>
                  <a:spcPts val="600"/>
                </a:spcBef>
                <a:spcAft>
                  <a:spcPts val="600"/>
                </a:spcAft>
                <a:buFont typeface="Arial" pitchFamily="34" charset="0"/>
                <a:buChar char="•"/>
                <a:defRPr/>
              </a:pPr>
              <a:r>
                <a:rPr lang="zh-CN" altLang="en-US" sz="4000" b="1" kern="0" dirty="0" smtClean="0">
                  <a:solidFill>
                    <a:srgbClr val="FF0000"/>
                  </a:solidFill>
                  <a:latin typeface="隶书" pitchFamily="49" charset="-122"/>
                  <a:ea typeface="隶书" pitchFamily="49" charset="-122"/>
                </a:rPr>
                <a:t>找方法</a:t>
              </a:r>
              <a:endParaRPr lang="en-US" altLang="zh-CN" sz="4000" b="1" kern="0" dirty="0">
                <a:solidFill>
                  <a:srgbClr val="FF0000"/>
                </a:solidFill>
                <a:latin typeface="隶书" pitchFamily="49" charset="-122"/>
                <a:ea typeface="隶书" pitchFamily="49" charset="-122"/>
              </a:endParaRPr>
            </a:p>
          </p:txBody>
        </p:sp>
        <p:sp>
          <p:nvSpPr>
            <p:cNvPr id="8" name="AutoShape 7"/>
            <p:cNvSpPr>
              <a:spLocks noChangeArrowheads="1"/>
            </p:cNvSpPr>
            <p:nvPr/>
          </p:nvSpPr>
          <p:spPr bwMode="gray">
            <a:xfrm>
              <a:off x="4427984" y="3505002"/>
              <a:ext cx="3456384" cy="500062"/>
            </a:xfrm>
            <a:prstGeom prst="roundRect">
              <a:avLst>
                <a:gd name="adj" fmla="val 50000"/>
              </a:avLst>
            </a:prstGeom>
            <a:gradFill>
              <a:gsLst>
                <a:gs pos="33000">
                  <a:srgbClr val="2676FF">
                    <a:lumMod val="20000"/>
                    <a:lumOff val="80000"/>
                  </a:srgbClr>
                </a:gs>
                <a:gs pos="100000">
                  <a:srgbClr val="2676FF">
                    <a:lumMod val="60000"/>
                    <a:lumOff val="40000"/>
                  </a:srgbClr>
                </a:gs>
              </a:gsLst>
              <a:lin ang="5400000" scaled="0"/>
            </a:gra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a:extLst/>
          </p:spPr>
          <p:txBody>
            <a:bodyPr lIns="0" rIns="0" anchor="ctr"/>
            <a:lstStyle/>
            <a:p>
              <a:pPr marL="182563" marR="0" lvl="0" indent="-182563" algn="ctr" fontAlgn="base">
                <a:lnSpc>
                  <a:spcPct val="120000"/>
                </a:lnSpc>
                <a:spcBef>
                  <a:spcPts val="600"/>
                </a:spcBef>
                <a:spcAft>
                  <a:spcPts val="600"/>
                </a:spcAft>
                <a:buClrTx/>
                <a:buSzTx/>
                <a:buFont typeface="Arial" pitchFamily="34" charset="0"/>
                <a:buChar char="•"/>
                <a:tabLst/>
                <a:defRPr/>
              </a:pPr>
              <a:r>
                <a:rPr lang="zh-CN" altLang="en-US" sz="4000" b="1" kern="0" dirty="0" smtClean="0">
                  <a:solidFill>
                    <a:srgbClr val="FF0000"/>
                  </a:solidFill>
                  <a:latin typeface="隶书" pitchFamily="49" charset="-122"/>
                  <a:ea typeface="隶书" pitchFamily="49" charset="-122"/>
                </a:rPr>
                <a:t>抓落实</a:t>
              </a:r>
              <a:endParaRPr lang="en-US" altLang="zh-CN" sz="4000" b="1" kern="0" dirty="0">
                <a:solidFill>
                  <a:srgbClr val="FF0000"/>
                </a:solidFill>
                <a:latin typeface="隶书" pitchFamily="49" charset="-122"/>
                <a:ea typeface="隶书" pitchFamily="49" charset="-122"/>
              </a:endParaRPr>
            </a:p>
          </p:txBody>
        </p:sp>
        <p:sp>
          <p:nvSpPr>
            <p:cNvPr id="9" name="AutoShape 8"/>
            <p:cNvSpPr>
              <a:spLocks noChangeArrowheads="1"/>
            </p:cNvSpPr>
            <p:nvPr/>
          </p:nvSpPr>
          <p:spPr bwMode="gray">
            <a:xfrm>
              <a:off x="4139953" y="4297090"/>
              <a:ext cx="3312368" cy="500062"/>
            </a:xfrm>
            <a:prstGeom prst="roundRect">
              <a:avLst>
                <a:gd name="adj" fmla="val 50000"/>
              </a:avLst>
            </a:prstGeom>
            <a:gradFill>
              <a:gsLst>
                <a:gs pos="33000">
                  <a:srgbClr val="2676FF">
                    <a:lumMod val="20000"/>
                    <a:lumOff val="80000"/>
                  </a:srgbClr>
                </a:gs>
                <a:gs pos="100000">
                  <a:srgbClr val="2676FF">
                    <a:lumMod val="60000"/>
                    <a:lumOff val="40000"/>
                  </a:srgbClr>
                </a:gs>
              </a:gsLst>
              <a:lin ang="5400000" scaled="0"/>
            </a:gra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a:extLst/>
          </p:spPr>
          <p:txBody>
            <a:bodyPr lIns="0" rIns="0" anchor="ctr"/>
            <a:lstStyle/>
            <a:p>
              <a:pPr marL="182563" indent="-182563" algn="ctr" fontAlgn="base">
                <a:lnSpc>
                  <a:spcPct val="120000"/>
                </a:lnSpc>
                <a:spcBef>
                  <a:spcPts val="600"/>
                </a:spcBef>
                <a:spcAft>
                  <a:spcPts val="600"/>
                </a:spcAft>
                <a:buFont typeface="Arial" pitchFamily="34" charset="0"/>
                <a:buChar char="•"/>
                <a:defRPr/>
              </a:pPr>
              <a:r>
                <a:rPr lang="zh-CN" altLang="en-US" sz="4000" b="1" kern="0" dirty="0" smtClean="0">
                  <a:solidFill>
                    <a:srgbClr val="FF0000"/>
                  </a:solidFill>
                  <a:latin typeface="隶书" pitchFamily="49" charset="-122"/>
                  <a:ea typeface="隶书" pitchFamily="49" charset="-122"/>
                </a:rPr>
                <a:t>重评价</a:t>
              </a:r>
              <a:endParaRPr lang="en-US" altLang="zh-CN" sz="4000" b="1" kern="0" dirty="0">
                <a:solidFill>
                  <a:srgbClr val="FF0000"/>
                </a:solidFill>
                <a:latin typeface="隶书" pitchFamily="49" charset="-122"/>
                <a:ea typeface="隶书" pitchFamily="49" charset="-122"/>
              </a:endParaRPr>
            </a:p>
          </p:txBody>
        </p:sp>
      </p:grpSp>
      <p:sp>
        <p:nvSpPr>
          <p:cNvPr id="13" name="TextBox 12"/>
          <p:cNvSpPr txBox="1"/>
          <p:nvPr/>
        </p:nvSpPr>
        <p:spPr>
          <a:xfrm>
            <a:off x="685800" y="304800"/>
            <a:ext cx="7086600" cy="830997"/>
          </a:xfrm>
          <a:prstGeom prst="rect">
            <a:avLst/>
          </a:prstGeom>
          <a:noFill/>
        </p:spPr>
        <p:txBody>
          <a:bodyPr wrap="square" rtlCol="0">
            <a:spAutoFit/>
          </a:bodyPr>
          <a:lstStyle/>
          <a:p>
            <a:pPr algn="ctr"/>
            <a:r>
              <a:rPr lang="zh-CN" altLang="en-US" sz="4800" b="1" dirty="0" smtClean="0">
                <a:solidFill>
                  <a:schemeClr val="bg1"/>
                </a:solidFill>
                <a:latin typeface="黑体" pitchFamily="49" charset="-122"/>
                <a:ea typeface="黑体" pitchFamily="49" charset="-122"/>
              </a:rPr>
              <a:t>敬请批评指正</a:t>
            </a:r>
            <a:endParaRPr lang="zh-CN" altLang="en-US" sz="4800" b="1" dirty="0">
              <a:solidFill>
                <a:schemeClr val="bg1"/>
              </a:solidFill>
              <a:latin typeface="黑体" pitchFamily="49" charset="-122"/>
              <a:ea typeface="黑体" pitchFamily="49" charset="-122"/>
            </a:endParaRPr>
          </a:p>
        </p:txBody>
      </p:sp>
      <p:sp>
        <p:nvSpPr>
          <p:cNvPr id="14" name="TextBox 13"/>
          <p:cNvSpPr txBox="1"/>
          <p:nvPr/>
        </p:nvSpPr>
        <p:spPr>
          <a:xfrm>
            <a:off x="5791200" y="6334780"/>
            <a:ext cx="3276600" cy="523220"/>
          </a:xfrm>
          <a:prstGeom prst="rect">
            <a:avLst/>
          </a:prstGeom>
          <a:noFill/>
        </p:spPr>
        <p:txBody>
          <a:bodyPr wrap="square" rtlCol="0">
            <a:spAutoFit/>
          </a:bodyPr>
          <a:lstStyle/>
          <a:p>
            <a:r>
              <a:rPr lang="en-US" altLang="zh-CN" sz="2800" b="1" dirty="0" smtClean="0"/>
              <a:t>2017</a:t>
            </a:r>
            <a:r>
              <a:rPr lang="zh-CN" altLang="en-US" sz="2800" b="1" dirty="0" smtClean="0"/>
              <a:t>年</a:t>
            </a:r>
            <a:r>
              <a:rPr lang="en-US" altLang="zh-CN" sz="2800" b="1" dirty="0" smtClean="0"/>
              <a:t>12</a:t>
            </a:r>
            <a:r>
              <a:rPr lang="zh-CN" altLang="en-US" sz="2800" b="1" dirty="0" smtClean="0"/>
              <a:t>月</a:t>
            </a:r>
            <a:r>
              <a:rPr lang="en-US" altLang="zh-CN" sz="2800" b="1" smtClean="0"/>
              <a:t>19</a:t>
            </a:r>
            <a:r>
              <a:rPr lang="zh-CN" altLang="en-US" sz="2800" b="1" smtClean="0"/>
              <a:t>日</a:t>
            </a:r>
            <a:endParaRPr lang="zh-CN" altLang="en-US"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685800" y="304800"/>
            <a:ext cx="6929486"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一轮复习教学设计建议</a:t>
            </a:r>
            <a:endParaRPr lang="zh-CN" altLang="en-US" sz="4800" b="1" dirty="0">
              <a:solidFill>
                <a:schemeClr val="bg1"/>
              </a:solidFill>
              <a:latin typeface="黑体" pitchFamily="49" charset="-122"/>
              <a:ea typeface="黑体" pitchFamily="49" charset="-122"/>
            </a:endParaRPr>
          </a:p>
        </p:txBody>
      </p:sp>
      <p:sp>
        <p:nvSpPr>
          <p:cNvPr id="5" name="TextBox 2"/>
          <p:cNvSpPr txBox="1">
            <a:spLocks noChangeArrowheads="1"/>
          </p:cNvSpPr>
          <p:nvPr/>
        </p:nvSpPr>
        <p:spPr bwMode="auto">
          <a:xfrm>
            <a:off x="685800" y="2057400"/>
            <a:ext cx="7696200" cy="3539430"/>
          </a:xfrm>
          <a:prstGeom prst="rect">
            <a:avLst/>
          </a:prstGeom>
          <a:noFill/>
          <a:ln w="9525">
            <a:noFill/>
            <a:miter lim="800000"/>
            <a:headEnd/>
            <a:tailEnd/>
          </a:ln>
        </p:spPr>
        <p:txBody>
          <a:bodyPr wrap="square">
            <a:spAutoFit/>
          </a:bodyPr>
          <a:lstStyle/>
          <a:p>
            <a:r>
              <a:rPr lang="zh-CN" altLang="en-US" sz="2800" b="1" dirty="0" smtClean="0"/>
              <a:t>       制定</a:t>
            </a:r>
            <a:r>
              <a:rPr lang="zh-CN" altLang="en-US" sz="2800" b="1" dirty="0"/>
              <a:t>明确的教学目标（预期），即学生</a:t>
            </a:r>
            <a:r>
              <a:rPr lang="zh-CN" altLang="en-US" sz="2800" b="1" dirty="0" smtClean="0"/>
              <a:t>在学科知识、关键能力、必备品格等学科核心素养方面</a:t>
            </a:r>
            <a:r>
              <a:rPr lang="zh-CN" altLang="en-US" sz="2800" b="1" dirty="0"/>
              <a:t>的</a:t>
            </a:r>
            <a:r>
              <a:rPr lang="zh-CN" altLang="en-US" sz="2800" b="1" dirty="0" smtClean="0"/>
              <a:t>具体表现</a:t>
            </a:r>
            <a:r>
              <a:rPr lang="zh-CN" altLang="en-US" sz="2800" b="1" dirty="0"/>
              <a:t>；</a:t>
            </a:r>
            <a:endParaRPr lang="en-US" altLang="zh-CN" sz="2800" b="1" dirty="0"/>
          </a:p>
          <a:p>
            <a:r>
              <a:rPr lang="zh-CN" altLang="en-US" sz="2800" b="1" dirty="0" smtClean="0"/>
              <a:t>      创设</a:t>
            </a:r>
            <a:r>
              <a:rPr lang="zh-CN" altLang="en-US" sz="2800" b="1" dirty="0"/>
              <a:t>真实、</a:t>
            </a:r>
            <a:r>
              <a:rPr lang="zh-CN" altLang="en-US" sz="2800" b="1" dirty="0" smtClean="0"/>
              <a:t>复杂的</a:t>
            </a:r>
            <a:r>
              <a:rPr lang="zh-CN" altLang="en-US" sz="2800" b="1" dirty="0"/>
              <a:t>教学情境，让学生在参与体验中，感悟学科知识的本质，积累思维和实践的经验；</a:t>
            </a:r>
            <a:endParaRPr lang="en-US" altLang="zh-CN" sz="2800" b="1" dirty="0"/>
          </a:p>
          <a:p>
            <a:r>
              <a:rPr lang="zh-CN" altLang="en-US" sz="2800" b="1" dirty="0" smtClean="0"/>
              <a:t>      设计</a:t>
            </a:r>
            <a:r>
              <a:rPr lang="zh-CN" altLang="en-US" sz="2800" b="1" dirty="0"/>
              <a:t>特定的学习任务，实践分类与描述、解释与论证、预测与选择、辨析与评价</a:t>
            </a:r>
            <a:r>
              <a:rPr lang="zh-CN" altLang="en-US" sz="2800" b="1" dirty="0" smtClean="0"/>
              <a:t>等学习过程。</a:t>
            </a:r>
            <a:endParaRPr lang="zh-CN" altLang="en-US" sz="2800" b="1" dirty="0"/>
          </a:p>
        </p:txBody>
      </p:sp>
    </p:spTree>
    <p:extLst>
      <p:ext uri="{BB962C8B-B14F-4D97-AF65-F5344CB8AC3E}">
        <p14:creationId xmlns:p14="http://schemas.microsoft.com/office/powerpoint/2010/main" xmlns="" val="10122332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2" name="Text Box 12"/>
          <p:cNvSpPr txBox="1">
            <a:spLocks noChangeArrowheads="1"/>
          </p:cNvSpPr>
          <p:nvPr/>
        </p:nvSpPr>
        <p:spPr bwMode="auto">
          <a:xfrm>
            <a:off x="685800" y="1847850"/>
            <a:ext cx="7772400" cy="3232150"/>
          </a:xfrm>
          <a:prstGeom prst="rect">
            <a:avLst/>
          </a:prstGeom>
          <a:noFill/>
          <a:ln w="9525">
            <a:noFill/>
            <a:miter lim="800000"/>
            <a:headEnd/>
            <a:tailEnd/>
          </a:ln>
        </p:spPr>
        <p:txBody>
          <a:bodyPr>
            <a:spAutoFit/>
          </a:bodyPr>
          <a:lstStyle/>
          <a:p>
            <a:pPr>
              <a:spcBef>
                <a:spcPct val="50000"/>
              </a:spcBef>
            </a:pPr>
            <a:r>
              <a:rPr lang="zh-CN" altLang="en-US" sz="3400" b="1" dirty="0">
                <a:latin typeface="楷体_GB2312" pitchFamily="49" charset="-122"/>
                <a:ea typeface="楷体_GB2312" pitchFamily="49" charset="-122"/>
              </a:rPr>
              <a:t>    知识专题复习，指教师指导学生将学科模块内具有高关联性的知识，按其内在的逻辑关系加以归纳整合，建构科学的知识体系，以提高学生宏观驾驭知识</a:t>
            </a:r>
            <a:r>
              <a:rPr lang="zh-CN" altLang="en-US" sz="3400" b="1" dirty="0" smtClean="0">
                <a:latin typeface="楷体_GB2312" pitchFamily="49" charset="-122"/>
                <a:ea typeface="楷体_GB2312" pitchFamily="49" charset="-122"/>
              </a:rPr>
              <a:t>和运用结构化的知识</a:t>
            </a:r>
            <a:r>
              <a:rPr lang="zh-CN" altLang="en-US" sz="3400" b="1" dirty="0">
                <a:latin typeface="楷体_GB2312" pitchFamily="49" charset="-122"/>
                <a:ea typeface="楷体_GB2312" pitchFamily="49" charset="-122"/>
              </a:rPr>
              <a:t>分析解决实际问题的能力的教学活动</a:t>
            </a:r>
            <a:r>
              <a:rPr lang="zh-CN" altLang="en-US" sz="3400" b="1" dirty="0" smtClean="0">
                <a:latin typeface="楷体_GB2312" pitchFamily="49" charset="-122"/>
                <a:ea typeface="楷体_GB2312" pitchFamily="49" charset="-122"/>
              </a:rPr>
              <a:t>。 </a:t>
            </a:r>
            <a:endParaRPr lang="zh-CN" altLang="en-US" sz="3400" b="1" dirty="0">
              <a:latin typeface="楷体_GB2312" pitchFamily="49" charset="-122"/>
              <a:ea typeface="楷体_GB2312" pitchFamily="49" charset="-122"/>
            </a:endParaRPr>
          </a:p>
        </p:txBody>
      </p:sp>
      <p:pic>
        <p:nvPicPr>
          <p:cNvPr id="4100" name="Picture 15" descr="wenhuayongpiner2_038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010400" y="5141913"/>
            <a:ext cx="2133600" cy="1639887"/>
          </a:xfrm>
          <a:prstGeom prst="rect">
            <a:avLst/>
          </a:prstGeom>
          <a:noFill/>
          <a:ln w="9525">
            <a:noFill/>
            <a:miter lim="800000"/>
            <a:headEnd/>
            <a:tailEnd/>
          </a:ln>
        </p:spPr>
      </p:pic>
      <p:sp>
        <p:nvSpPr>
          <p:cNvPr id="5" name="TextBox 4"/>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372"/>
                                        </p:tgtEl>
                                        <p:attrNameLst>
                                          <p:attrName>style.visibility</p:attrName>
                                        </p:attrNameLst>
                                      </p:cBhvr>
                                      <p:to>
                                        <p:strVal val="visible"/>
                                      </p:to>
                                    </p:set>
                                    <p:animEffect transition="in" filter="checkerboard(across)">
                                      <p:cBhvr>
                                        <p:cTn id="7" dur="500"/>
                                        <p:tgtEl>
                                          <p:spTgt spid="143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2" name="Text Box 12"/>
          <p:cNvSpPr txBox="1">
            <a:spLocks noChangeArrowheads="1"/>
          </p:cNvSpPr>
          <p:nvPr/>
        </p:nvSpPr>
        <p:spPr bwMode="auto">
          <a:xfrm>
            <a:off x="533400" y="1752600"/>
            <a:ext cx="8153400" cy="4278313"/>
          </a:xfrm>
          <a:prstGeom prst="rect">
            <a:avLst/>
          </a:prstGeom>
          <a:noFill/>
          <a:ln w="9525">
            <a:noFill/>
            <a:miter lim="800000"/>
            <a:headEnd/>
            <a:tailEnd/>
          </a:ln>
        </p:spPr>
        <p:txBody>
          <a:bodyPr>
            <a:spAutoFit/>
          </a:bodyPr>
          <a:lstStyle/>
          <a:p>
            <a:pPr>
              <a:spcBef>
                <a:spcPct val="50000"/>
              </a:spcBef>
            </a:pPr>
            <a:r>
              <a:rPr lang="en-US" altLang="zh-CN" sz="3400" b="1" dirty="0">
                <a:latin typeface="楷体_GB2312" pitchFamily="49" charset="-122"/>
                <a:ea typeface="楷体_GB2312" pitchFamily="49" charset="-122"/>
              </a:rPr>
              <a:t>    </a:t>
            </a:r>
            <a:r>
              <a:rPr lang="zh-CN" altLang="en-US" sz="3400" b="1" dirty="0" smtClean="0">
                <a:latin typeface="楷体_GB2312" pitchFamily="49" charset="-122"/>
                <a:ea typeface="楷体_GB2312" pitchFamily="49" charset="-122"/>
              </a:rPr>
              <a:t>作为学科课程，</a:t>
            </a:r>
            <a:r>
              <a:rPr lang="zh-CN" altLang="en-US" sz="3400" b="1" dirty="0">
                <a:latin typeface="楷体_GB2312" pitchFamily="49" charset="-122"/>
                <a:ea typeface="楷体_GB2312" pitchFamily="49" charset="-122"/>
              </a:rPr>
              <a:t>每个模块都是一</a:t>
            </a:r>
            <a:r>
              <a:rPr lang="zh-CN" altLang="en-US" sz="3400" b="1" dirty="0" smtClean="0">
                <a:latin typeface="楷体_GB2312" pitchFamily="49" charset="-122"/>
                <a:ea typeface="楷体_GB2312" pitchFamily="49" charset="-122"/>
              </a:rPr>
              <a:t>个相对完整的知识</a:t>
            </a:r>
            <a:r>
              <a:rPr lang="zh-CN" altLang="en-US" sz="3400" b="1" dirty="0">
                <a:latin typeface="楷体_GB2312" pitchFamily="49" charset="-122"/>
                <a:ea typeface="楷体_GB2312" pitchFamily="49" charset="-122"/>
              </a:rPr>
              <a:t>体系，每个知识点都是这个体系的组成部分、环节和要素。</a:t>
            </a:r>
          </a:p>
          <a:p>
            <a:pPr>
              <a:spcBef>
                <a:spcPct val="50000"/>
              </a:spcBef>
            </a:pPr>
            <a:r>
              <a:rPr lang="zh-CN" altLang="en-US" sz="3400" b="1" dirty="0">
                <a:latin typeface="楷体_GB2312" pitchFamily="49" charset="-122"/>
                <a:ea typeface="楷体_GB2312" pitchFamily="49" charset="-122"/>
              </a:rPr>
              <a:t>一轮复习  </a:t>
            </a:r>
            <a:r>
              <a:rPr lang="zh-CN" altLang="en-US" sz="3400" b="1" dirty="0">
                <a:solidFill>
                  <a:srgbClr val="800000"/>
                </a:solidFill>
                <a:latin typeface="楷体_GB2312" pitchFamily="49" charset="-122"/>
                <a:ea typeface="楷体_GB2312" pitchFamily="49" charset="-122"/>
              </a:rPr>
              <a:t>将知识从体系中分解开来，</a:t>
            </a:r>
          </a:p>
          <a:p>
            <a:r>
              <a:rPr lang="zh-CN" altLang="en-US" sz="3400" b="1" dirty="0">
                <a:solidFill>
                  <a:srgbClr val="800000"/>
                </a:solidFill>
                <a:latin typeface="楷体_GB2312" pitchFamily="49" charset="-122"/>
                <a:ea typeface="楷体_GB2312" pitchFamily="49" charset="-122"/>
              </a:rPr>
              <a:t>          深入细致地落实每个知识点</a:t>
            </a:r>
          </a:p>
          <a:p>
            <a:pPr>
              <a:spcBef>
                <a:spcPct val="50000"/>
              </a:spcBef>
            </a:pPr>
            <a:r>
              <a:rPr lang="zh-CN" altLang="en-US" sz="3400" b="1" dirty="0">
                <a:latin typeface="楷体_GB2312" pitchFamily="49" charset="-122"/>
                <a:ea typeface="楷体_GB2312" pitchFamily="49" charset="-122"/>
              </a:rPr>
              <a:t>二轮复习  </a:t>
            </a:r>
            <a:r>
              <a:rPr lang="zh-CN" altLang="en-US" sz="3400" b="1" dirty="0">
                <a:solidFill>
                  <a:srgbClr val="800000"/>
                </a:solidFill>
                <a:latin typeface="楷体_GB2312" pitchFamily="49" charset="-122"/>
                <a:ea typeface="楷体_GB2312" pitchFamily="49" charset="-122"/>
              </a:rPr>
              <a:t>将知识按其内在逻辑整合建构，</a:t>
            </a:r>
          </a:p>
          <a:p>
            <a:r>
              <a:rPr lang="zh-CN" altLang="en-US" sz="3400" b="1" dirty="0">
                <a:solidFill>
                  <a:srgbClr val="800000"/>
                </a:solidFill>
                <a:latin typeface="楷体_GB2312" pitchFamily="49" charset="-122"/>
                <a:ea typeface="楷体_GB2312" pitchFamily="49" charset="-122"/>
              </a:rPr>
              <a:t>          综合系统地加以把握</a:t>
            </a:r>
            <a:r>
              <a:rPr lang="zh-CN" altLang="en-US" sz="3400" dirty="0">
                <a:solidFill>
                  <a:srgbClr val="800000"/>
                </a:solidFill>
                <a:latin typeface="楷体_GB2312" pitchFamily="49" charset="-122"/>
                <a:ea typeface="楷体_GB2312" pitchFamily="49" charset="-122"/>
              </a:rPr>
              <a:t> </a:t>
            </a:r>
          </a:p>
        </p:txBody>
      </p:sp>
      <p:sp>
        <p:nvSpPr>
          <p:cNvPr id="4" name="TextBox 3"/>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372"/>
                                        </p:tgtEl>
                                        <p:attrNameLst>
                                          <p:attrName>style.visibility</p:attrName>
                                        </p:attrNameLst>
                                      </p:cBhvr>
                                      <p:to>
                                        <p:strVal val="visible"/>
                                      </p:to>
                                    </p:set>
                                    <p:animEffect transition="in" filter="checkerboard(across)">
                                      <p:cBhvr>
                                        <p:cTn id="7" dur="500"/>
                                        <p:tgtEl>
                                          <p:spTgt spid="143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ext Box 2"/>
          <p:cNvSpPr txBox="1">
            <a:spLocks noChangeArrowheads="1"/>
          </p:cNvSpPr>
          <p:nvPr/>
        </p:nvSpPr>
        <p:spPr bwMode="auto">
          <a:xfrm>
            <a:off x="685800" y="1847850"/>
            <a:ext cx="7772400" cy="5586413"/>
          </a:xfrm>
          <a:prstGeom prst="rect">
            <a:avLst/>
          </a:prstGeom>
          <a:noFill/>
          <a:ln w="9525">
            <a:noFill/>
            <a:miter lim="800000"/>
            <a:headEnd/>
            <a:tailEnd/>
          </a:ln>
        </p:spPr>
        <p:txBody>
          <a:bodyPr>
            <a:spAutoFit/>
          </a:bodyPr>
          <a:lstStyle/>
          <a:p>
            <a:pPr>
              <a:spcBef>
                <a:spcPct val="50000"/>
              </a:spcBef>
            </a:pPr>
            <a:r>
              <a:rPr lang="en-US" altLang="zh-CN" sz="3400" b="1">
                <a:latin typeface="楷体_GB2312" pitchFamily="49" charset="-122"/>
                <a:ea typeface="楷体_GB2312" pitchFamily="49" charset="-122"/>
              </a:rPr>
              <a:t>    </a:t>
            </a:r>
            <a:r>
              <a:rPr lang="zh-CN" altLang="en-US" sz="3400" b="1">
                <a:latin typeface="楷体_GB2312" pitchFamily="49" charset="-122"/>
                <a:ea typeface="楷体_GB2312" pitchFamily="49" charset="-122"/>
              </a:rPr>
              <a:t>从学科核心素养的内涵看，学科核心素养指经历了特定学习方式后形成的学科观念、思维模式和探究技能，以及</a:t>
            </a:r>
            <a:r>
              <a:rPr lang="zh-CN" altLang="en-US" sz="3400" b="1">
                <a:solidFill>
                  <a:srgbClr val="800000"/>
                </a:solidFill>
                <a:latin typeface="楷体_GB2312" pitchFamily="49" charset="-122"/>
                <a:ea typeface="楷体_GB2312" pitchFamily="49" charset="-122"/>
              </a:rPr>
              <a:t>结构化的学科知识</a:t>
            </a:r>
            <a:r>
              <a:rPr lang="zh-CN" altLang="en-US" sz="3400" b="1">
                <a:latin typeface="楷体_GB2312" pitchFamily="49" charset="-122"/>
                <a:ea typeface="楷体_GB2312" pitchFamily="49" charset="-122"/>
              </a:rPr>
              <a:t>和技能。</a:t>
            </a:r>
            <a:endParaRPr lang="en-US" altLang="zh-CN" sz="3400" b="1">
              <a:latin typeface="楷体_GB2312" pitchFamily="49" charset="-122"/>
              <a:ea typeface="楷体_GB2312" pitchFamily="49" charset="-122"/>
            </a:endParaRPr>
          </a:p>
          <a:p>
            <a:pPr>
              <a:spcBef>
                <a:spcPct val="50000"/>
              </a:spcBef>
            </a:pPr>
            <a:r>
              <a:rPr lang="zh-CN" altLang="en-US" sz="3400" b="1">
                <a:solidFill>
                  <a:srgbClr val="800000"/>
                </a:solidFill>
                <a:latin typeface="楷体_GB2312" pitchFamily="49" charset="-122"/>
                <a:ea typeface="楷体_GB2312" pitchFamily="49" charset="-122"/>
              </a:rPr>
              <a:t>    提高学生运用结构化的学科知识应对复杂生活情境，发现并提出问题、分析和解决问题的能力和品质。</a:t>
            </a:r>
            <a:endParaRPr lang="en-US" altLang="zh-CN" sz="3400" b="1">
              <a:latin typeface="楷体_GB2312" pitchFamily="49" charset="-122"/>
              <a:ea typeface="楷体_GB2312" pitchFamily="49" charset="-122"/>
            </a:endParaRPr>
          </a:p>
          <a:p>
            <a:pPr>
              <a:spcBef>
                <a:spcPct val="50000"/>
              </a:spcBef>
            </a:pPr>
            <a:r>
              <a:rPr lang="en-US" altLang="zh-CN" sz="3400" b="1">
                <a:latin typeface="楷体_GB2312" pitchFamily="49" charset="-122"/>
                <a:ea typeface="楷体_GB2312" pitchFamily="49" charset="-122"/>
              </a:rPr>
              <a:t>    </a:t>
            </a:r>
            <a:endParaRPr lang="zh-CN" altLang="en-US" sz="3400" b="1">
              <a:latin typeface="楷体_GB2312" pitchFamily="49" charset="-122"/>
              <a:ea typeface="楷体_GB2312" pitchFamily="49" charset="-122"/>
            </a:endParaRPr>
          </a:p>
          <a:p>
            <a:pPr>
              <a:spcBef>
                <a:spcPct val="50000"/>
              </a:spcBef>
            </a:pPr>
            <a:r>
              <a:rPr lang="zh-CN" altLang="en-US" sz="3400" b="1">
                <a:solidFill>
                  <a:srgbClr val="800000"/>
                </a:solidFill>
                <a:latin typeface="楷体_GB2312" pitchFamily="49" charset="-122"/>
                <a:ea typeface="楷体_GB2312" pitchFamily="49" charset="-122"/>
              </a:rPr>
              <a:t>    </a:t>
            </a:r>
            <a:endParaRPr lang="zh-CN" altLang="en-US" sz="3400">
              <a:solidFill>
                <a:srgbClr val="800000"/>
              </a:solidFill>
              <a:latin typeface="楷体_GB2312" pitchFamily="49" charset="-122"/>
              <a:ea typeface="楷体_GB2312" pitchFamily="49" charset="-122"/>
            </a:endParaRPr>
          </a:p>
        </p:txBody>
      </p:sp>
      <p:sp>
        <p:nvSpPr>
          <p:cNvPr id="4" name="TextBox 3"/>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3954"/>
                                        </p:tgtEl>
                                        <p:attrNameLst>
                                          <p:attrName>style.visibility</p:attrName>
                                        </p:attrNameLst>
                                      </p:cBhvr>
                                      <p:to>
                                        <p:strVal val="visible"/>
                                      </p:to>
                                    </p:set>
                                    <p:animEffect transition="in" filter="checkerboard(across)">
                                      <p:cBhvr>
                                        <p:cTn id="7" dur="500"/>
                                        <p:tgtEl>
                                          <p:spTgt spid="253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1265" name="Group 145"/>
          <p:cNvGraphicFramePr>
            <a:graphicFrameLocks noGrp="1"/>
          </p:cNvGraphicFramePr>
          <p:nvPr/>
        </p:nvGraphicFramePr>
        <p:xfrm>
          <a:off x="393700" y="1447800"/>
          <a:ext cx="8305800" cy="4562158"/>
        </p:xfrm>
        <a:graphic>
          <a:graphicData uri="http://schemas.openxmlformats.org/drawingml/2006/table">
            <a:tbl>
              <a:tblPr/>
              <a:tblGrid>
                <a:gridCol w="1435100"/>
                <a:gridCol w="2133600"/>
                <a:gridCol w="2209800"/>
                <a:gridCol w="2527300"/>
              </a:tblGrid>
              <a:tr h="479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chemeClr val="tx1"/>
                          </a:solidFill>
                          <a:effectLst/>
                          <a:latin typeface="Verdana" pitchFamily="34" charset="0"/>
                          <a:ea typeface="宋体" pitchFamily="2" charset="-122"/>
                        </a:rPr>
                        <a:t>目标</a:t>
                      </a:r>
                      <a:r>
                        <a:rPr kumimoji="0" lang="en-US" altLang="zh-CN" sz="1800" b="1" i="0" u="none" strike="noStrike" cap="none" normalizeH="0" baseline="0" dirty="0" smtClean="0">
                          <a:ln>
                            <a:noFill/>
                          </a:ln>
                          <a:solidFill>
                            <a:schemeClr val="tx1"/>
                          </a:solidFill>
                          <a:effectLst/>
                          <a:latin typeface="Verdana" pitchFamily="34" charset="0"/>
                          <a:ea typeface="宋体" pitchFamily="2" charset="-122"/>
                        </a:rPr>
                        <a:t>\</a:t>
                      </a:r>
                      <a:r>
                        <a:rPr kumimoji="0" lang="zh-CN" altLang="en-US" sz="1800" b="1" i="0" u="none" strike="noStrike" cap="none" normalizeH="0" baseline="0" dirty="0" smtClean="0">
                          <a:ln>
                            <a:noFill/>
                          </a:ln>
                          <a:solidFill>
                            <a:schemeClr val="tx1"/>
                          </a:solidFill>
                          <a:effectLst/>
                          <a:latin typeface="Verdana" pitchFamily="34" charset="0"/>
                          <a:ea typeface="宋体" pitchFamily="2" charset="-122"/>
                        </a:rPr>
                        <a:t>要求</a:t>
                      </a:r>
                      <a:endParaRPr kumimoji="0" lang="zh-CN" altLang="en-US" sz="18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Verdana" pitchFamily="34" charset="0"/>
                          <a:ea typeface="宋体" pitchFamily="2" charset="-122"/>
                        </a:rPr>
                        <a:t>Ⅰ</a:t>
                      </a:r>
                      <a:endParaRPr kumimoji="0" lang="en-US" altLang="zh-CN" sz="1800" b="1" i="0" u="none" strike="noStrike" cap="none" normalizeH="0" baseline="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Verdana" pitchFamily="34" charset="0"/>
                          <a:ea typeface="宋体" pitchFamily="2" charset="-122"/>
                        </a:rPr>
                        <a:t>Ⅱ</a:t>
                      </a:r>
                      <a:endParaRPr kumimoji="0" lang="en-US" altLang="zh-CN" sz="1800" b="1" i="0" u="none" strike="noStrike" cap="none" normalizeH="0" baseline="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tx1"/>
                          </a:solidFill>
                          <a:effectLst/>
                          <a:latin typeface="Verdana" pitchFamily="34" charset="0"/>
                          <a:ea typeface="宋体" pitchFamily="2" charset="-122"/>
                        </a:rPr>
                        <a:t>Ⅲ</a:t>
                      </a:r>
                      <a:endParaRPr kumimoji="0" lang="en-US" altLang="zh-CN" sz="18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60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Verdana" pitchFamily="34" charset="0"/>
                          <a:ea typeface="宋体" pitchFamily="2" charset="-122"/>
                        </a:rPr>
                        <a:t>获取和解读信息</a:t>
                      </a: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chemeClr val="tx1"/>
                          </a:solidFill>
                          <a:effectLst/>
                          <a:latin typeface="Verdana" pitchFamily="34" charset="0"/>
                          <a:ea typeface="宋体" pitchFamily="2" charset="-122"/>
                        </a:rPr>
                        <a:t>获取试题提供的信息，理解试题要求以及考查意图</a:t>
                      </a:r>
                      <a:endParaRPr kumimoji="0" lang="zh-CN" altLang="en-US" sz="18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chemeClr val="tx1"/>
                          </a:solidFill>
                          <a:effectLst/>
                          <a:latin typeface="Verdana" pitchFamily="34" charset="0"/>
                          <a:ea typeface="宋体" pitchFamily="2" charset="-122"/>
                        </a:rPr>
                        <a:t>提炼信息的有效内容和价值，并对其进行分析与整合</a:t>
                      </a:r>
                      <a:endParaRPr kumimoji="0" lang="zh-CN" altLang="en-US" sz="18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chemeClr val="tx1"/>
                          </a:solidFill>
                          <a:effectLst/>
                          <a:latin typeface="Verdana" pitchFamily="34" charset="0"/>
                          <a:ea typeface="宋体" pitchFamily="2" charset="-122"/>
                        </a:rPr>
                        <a:t>组织和应用相关学科的信息，形成综合性的信息解读</a:t>
                      </a:r>
                      <a:endParaRPr kumimoji="0" lang="zh-CN" altLang="en-US" sz="18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60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Verdana" pitchFamily="34" charset="0"/>
                          <a:ea typeface="宋体" pitchFamily="2" charset="-122"/>
                        </a:rPr>
                        <a:t>调动和运用知识</a:t>
                      </a: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chemeClr val="tx1"/>
                          </a:solidFill>
                          <a:effectLst/>
                          <a:latin typeface="Verdana" pitchFamily="34" charset="0"/>
                          <a:ea typeface="宋体" pitchFamily="2" charset="-122"/>
                        </a:rPr>
                        <a:t>将所学知识与试题的形式和内容建立正确的联系</a:t>
                      </a:r>
                      <a:endParaRPr kumimoji="0" lang="zh-CN" altLang="en-US" sz="18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chemeClr val="tx1"/>
                          </a:solidFill>
                          <a:effectLst/>
                          <a:latin typeface="Verdana" pitchFamily="34" charset="0"/>
                          <a:ea typeface="宋体" pitchFamily="2" charset="-122"/>
                        </a:rPr>
                        <a:t>准确地运用相关知识和相关信息，认识和说明问题</a:t>
                      </a:r>
                      <a:endParaRPr kumimoji="0" lang="zh-CN" altLang="en-US" sz="18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chemeClr val="tx1"/>
                          </a:solidFill>
                          <a:effectLst/>
                          <a:latin typeface="Verdana" pitchFamily="34" charset="0"/>
                          <a:ea typeface="宋体" pitchFamily="2" charset="-122"/>
                        </a:rPr>
                        <a:t>体现学科渗透，运用相关学科的知识原理分析问题</a:t>
                      </a:r>
                      <a:endParaRPr kumimoji="0" lang="zh-CN" altLang="en-US" sz="18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065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Verdana" pitchFamily="34" charset="0"/>
                          <a:ea typeface="宋体" pitchFamily="2" charset="-122"/>
                        </a:rPr>
                        <a:t>描述和阐释事物</a:t>
                      </a: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chemeClr val="tx1"/>
                          </a:solidFill>
                          <a:effectLst/>
                          <a:latin typeface="Verdana" pitchFamily="34" charset="0"/>
                          <a:ea typeface="宋体" pitchFamily="2" charset="-122"/>
                        </a:rPr>
                        <a:t>正确表述事物的现象，准确描述和解释事物的特征</a:t>
                      </a:r>
                      <a:endParaRPr kumimoji="0" lang="zh-CN" altLang="en-US" sz="18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chemeClr val="tx1"/>
                          </a:solidFill>
                          <a:effectLst/>
                          <a:latin typeface="Verdana" pitchFamily="34" charset="0"/>
                          <a:ea typeface="宋体" pitchFamily="2" charset="-122"/>
                        </a:rPr>
                        <a:t>把握事物的本质和规律，并作出正确的阐释</a:t>
                      </a:r>
                      <a:endParaRPr kumimoji="0" lang="zh-CN" altLang="en-US" sz="18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chemeClr val="tx1"/>
                          </a:solidFill>
                          <a:effectLst/>
                          <a:latin typeface="Verdana" pitchFamily="34" charset="0"/>
                          <a:ea typeface="宋体" pitchFamily="2" charset="-122"/>
                        </a:rPr>
                        <a:t>辩证地、历史地考察事物，对事物进行学科的和跨学科的描述与阐释，意义完整</a:t>
                      </a:r>
                      <a:endParaRPr kumimoji="0" lang="zh-CN" altLang="en-US" sz="18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065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chemeClr val="tx1"/>
                          </a:solidFill>
                          <a:effectLst/>
                          <a:latin typeface="Verdana" pitchFamily="34" charset="0"/>
                          <a:ea typeface="宋体" pitchFamily="2" charset="-122"/>
                        </a:rPr>
                        <a:t>论证和探讨问题</a:t>
                      </a: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chemeClr val="tx1"/>
                          </a:solidFill>
                          <a:effectLst/>
                          <a:latin typeface="Verdana" pitchFamily="34" charset="0"/>
                          <a:ea typeface="宋体" pitchFamily="2" charset="-122"/>
                        </a:rPr>
                        <a:t>运用判断、归纳、演绎、比较、概括等方法论证问题</a:t>
                      </a:r>
                      <a:endParaRPr kumimoji="0" lang="zh-CN" altLang="en-US" sz="18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chemeClr val="tx1"/>
                          </a:solidFill>
                          <a:effectLst/>
                          <a:latin typeface="Verdana" pitchFamily="34" charset="0"/>
                          <a:ea typeface="宋体" pitchFamily="2" charset="-122"/>
                        </a:rPr>
                        <a:t>在论证中观点明确、表述清晰、逻辑严谨</a:t>
                      </a:r>
                      <a:endParaRPr kumimoji="0" lang="zh-CN" altLang="en-US" sz="18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C00000"/>
                          </a:solidFill>
                          <a:effectLst/>
                          <a:latin typeface="Verdana" pitchFamily="34" charset="0"/>
                          <a:ea typeface="宋体" pitchFamily="2" charset="-122"/>
                        </a:rPr>
                        <a:t>综合运用相关学科的原理和方法论证和探讨问题</a:t>
                      </a:r>
                      <a:r>
                        <a:rPr kumimoji="0" lang="zh-CN" altLang="en-US" sz="1800" b="1" i="0" u="none" strike="noStrike" cap="none" normalizeH="0" baseline="0" dirty="0" smtClean="0">
                          <a:ln>
                            <a:noFill/>
                          </a:ln>
                          <a:solidFill>
                            <a:schemeClr val="tx1"/>
                          </a:solidFill>
                          <a:effectLst/>
                          <a:latin typeface="Verdana" pitchFamily="34" charset="0"/>
                          <a:ea typeface="宋体" pitchFamily="2" charset="-122"/>
                        </a:rPr>
                        <a:t>，体现创新性思维</a:t>
                      </a:r>
                      <a:endParaRPr kumimoji="0" lang="zh-CN" altLang="en-US" sz="18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TextBox 3"/>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1265"/>
                                        </p:tgtEl>
                                        <p:attrNameLst>
                                          <p:attrName>style.visibility</p:attrName>
                                        </p:attrNameLst>
                                      </p:cBhvr>
                                      <p:to>
                                        <p:strVal val="visible"/>
                                      </p:to>
                                    </p:set>
                                    <p:animEffect transition="in" filter="blinds(horizontal)">
                                      <p:cBhvr>
                                        <p:cTn id="7" dur="500"/>
                                        <p:tgtEl>
                                          <p:spTgt spid="261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8" name="Text Box 4"/>
          <p:cNvSpPr txBox="1">
            <a:spLocks noChangeArrowheads="1"/>
          </p:cNvSpPr>
          <p:nvPr/>
        </p:nvSpPr>
        <p:spPr bwMode="auto">
          <a:xfrm>
            <a:off x="685800" y="2362200"/>
            <a:ext cx="7620000" cy="2708434"/>
          </a:xfrm>
          <a:prstGeom prst="rect">
            <a:avLst/>
          </a:prstGeom>
          <a:noFill/>
          <a:ln w="9525" algn="ctr">
            <a:noFill/>
            <a:miter lim="800000"/>
            <a:headEnd/>
            <a:tailEnd/>
          </a:ln>
        </p:spPr>
        <p:txBody>
          <a:bodyPr>
            <a:spAutoFit/>
          </a:bodyPr>
          <a:lstStyle/>
          <a:p>
            <a:pPr>
              <a:spcBef>
                <a:spcPct val="50000"/>
              </a:spcBef>
            </a:pPr>
            <a:r>
              <a:rPr lang="zh-CN" altLang="en-US" sz="3400" b="1" dirty="0">
                <a:solidFill>
                  <a:srgbClr val="800000"/>
                </a:solidFill>
                <a:latin typeface="楷体_GB2312" pitchFamily="49" charset="-122"/>
                <a:ea typeface="楷体_GB2312" pitchFamily="49" charset="-122"/>
              </a:rPr>
              <a:t>    搞好知识专题复习，能帮助学生打通知识脉络，丰富知识储备，加深知识理解，构建科学的知识体系和网络，提高学生宏观驾驭知识</a:t>
            </a:r>
            <a:r>
              <a:rPr lang="zh-CN" altLang="en-US" sz="3400" b="1" dirty="0" smtClean="0">
                <a:solidFill>
                  <a:srgbClr val="800000"/>
                </a:solidFill>
                <a:latin typeface="楷体_GB2312" pitchFamily="49" charset="-122"/>
                <a:ea typeface="楷体_GB2312" pitchFamily="49" charset="-122"/>
              </a:rPr>
              <a:t>和运用结构化知识</a:t>
            </a:r>
            <a:r>
              <a:rPr lang="zh-CN" altLang="en-US" sz="3400" b="1" dirty="0">
                <a:solidFill>
                  <a:srgbClr val="800000"/>
                </a:solidFill>
                <a:latin typeface="楷体_GB2312" pitchFamily="49" charset="-122"/>
                <a:ea typeface="楷体_GB2312" pitchFamily="49" charset="-122"/>
              </a:rPr>
              <a:t>的能力。</a:t>
            </a:r>
          </a:p>
        </p:txBody>
      </p:sp>
      <p:sp>
        <p:nvSpPr>
          <p:cNvPr id="5" name="TextBox 4"/>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2148"/>
                                        </p:tgtEl>
                                        <p:attrNameLst>
                                          <p:attrName>style.visibility</p:attrName>
                                        </p:attrNameLst>
                                      </p:cBhvr>
                                      <p:to>
                                        <p:strVal val="visible"/>
                                      </p:to>
                                    </p:set>
                                    <p:animEffect transition="in" filter="blinds(horizontal)">
                                      <p:cBhvr>
                                        <p:cTn id="7" dur="500"/>
                                        <p:tgtEl>
                                          <p:spTgt spid="262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685800" y="2133600"/>
            <a:ext cx="7924800" cy="3046413"/>
          </a:xfrm>
          <a:prstGeom prst="rect">
            <a:avLst/>
          </a:prstGeom>
          <a:noFill/>
          <a:ln w="12700" cap="sq">
            <a:noFill/>
            <a:miter lim="800000"/>
            <a:headEnd type="none" w="sm" len="sm"/>
            <a:tailEnd type="none" w="sm" len="sm"/>
          </a:ln>
        </p:spPr>
        <p:txBody>
          <a:bodyPr>
            <a:spAutoFit/>
          </a:bodyPr>
          <a:lstStyle/>
          <a:p>
            <a:r>
              <a:rPr lang="zh-CN" altLang="en-US" sz="3200" b="1" dirty="0">
                <a:latin typeface="楷体_GB2312" pitchFamily="49" charset="-122"/>
                <a:ea typeface="楷体_GB2312" pitchFamily="49" charset="-122"/>
              </a:rPr>
              <a:t>    相关知识究竟能否构成一个“专题”，是由知识间固有的内在逻辑关系决定的，</a:t>
            </a:r>
            <a:r>
              <a:rPr lang="zh-CN" altLang="en-US" sz="3200" b="1" dirty="0" smtClean="0">
                <a:latin typeface="楷体_GB2312" pitchFamily="49" charset="-122"/>
                <a:ea typeface="楷体_GB2312" pitchFamily="49" charset="-122"/>
              </a:rPr>
              <a:t>绝非主观想象和人为</a:t>
            </a:r>
            <a:r>
              <a:rPr lang="zh-CN" altLang="en-US" sz="3200" b="1" dirty="0">
                <a:latin typeface="楷体_GB2312" pitchFamily="49" charset="-122"/>
                <a:ea typeface="楷体_GB2312" pitchFamily="49" charset="-122"/>
              </a:rPr>
              <a:t>拼凑的结果。</a:t>
            </a:r>
            <a:endParaRPr lang="en-US" altLang="zh-CN" sz="3200" b="1" dirty="0">
              <a:latin typeface="楷体_GB2312" pitchFamily="49" charset="-122"/>
              <a:ea typeface="楷体_GB2312" pitchFamily="49" charset="-122"/>
            </a:endParaRPr>
          </a:p>
          <a:p>
            <a:r>
              <a:rPr lang="en-US" altLang="zh-CN" sz="3200" b="1" dirty="0">
                <a:latin typeface="楷体_GB2312" pitchFamily="49" charset="-122"/>
                <a:ea typeface="楷体_GB2312" pitchFamily="49" charset="-122"/>
              </a:rPr>
              <a:t>    </a:t>
            </a:r>
            <a:r>
              <a:rPr lang="zh-CN" altLang="en-US" sz="3200" b="1" dirty="0">
                <a:latin typeface="楷体_GB2312" pitchFamily="49" charset="-122"/>
                <a:ea typeface="楷体_GB2312" pitchFamily="49" charset="-122"/>
              </a:rPr>
              <a:t>确定和构建知识专题必须树立整体课程观，科学把握每个模块的核心、主线和内容体系，厘清模块中知识间的内在联系。</a:t>
            </a:r>
            <a:endParaRPr lang="zh-CN" altLang="en-US" sz="3200" dirty="0">
              <a:latin typeface="楷体_GB2312" pitchFamily="49" charset="-122"/>
              <a:ea typeface="楷体_GB2312" pitchFamily="49" charset="-122"/>
            </a:endParaRPr>
          </a:p>
        </p:txBody>
      </p:sp>
      <p:pic>
        <p:nvPicPr>
          <p:cNvPr id="10244"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5" name="TextBox 4"/>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180228"/>
                                        </p:tgtEl>
                                        <p:attrNameLst>
                                          <p:attrName>style.visibility</p:attrName>
                                        </p:attrNameLst>
                                      </p:cBhvr>
                                      <p:to>
                                        <p:strVal val="visible"/>
                                      </p:to>
                                    </p:set>
                                    <p:animEffect transition="in" filter="diamond(out)">
                                      <p:cBhvr>
                                        <p:cTn id="7" dur="1000"/>
                                        <p:tgtEl>
                                          <p:spTgt spid="180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533400" y="2133600"/>
            <a:ext cx="8001000" cy="2062163"/>
          </a:xfrm>
          <a:prstGeom prst="rect">
            <a:avLst/>
          </a:prstGeom>
          <a:noFill/>
          <a:ln w="12700" cap="sq">
            <a:noFill/>
            <a:miter lim="800000"/>
            <a:headEnd type="none" w="sm" len="sm"/>
            <a:tailEnd type="none" w="sm" len="sm"/>
          </a:ln>
        </p:spPr>
        <p:txBody>
          <a:bodyPr>
            <a:spAutoFit/>
          </a:bodyPr>
          <a:lstStyle/>
          <a:p>
            <a:r>
              <a:rPr lang="zh-CN" altLang="en-US" sz="3200" b="1" dirty="0">
                <a:latin typeface="楷体_GB2312" pitchFamily="49" charset="-122"/>
                <a:ea typeface="楷体_GB2312" pitchFamily="49" charset="-122"/>
              </a:rPr>
              <a:t>    依据课程标准，</a:t>
            </a:r>
            <a:r>
              <a:rPr lang="zh-CN" altLang="en-US" sz="3200" b="1" dirty="0">
                <a:solidFill>
                  <a:srgbClr val="C00000"/>
                </a:solidFill>
                <a:latin typeface="楷体_GB2312" pitchFamily="49" charset="-122"/>
                <a:ea typeface="楷体_GB2312" pitchFamily="49" charset="-122"/>
              </a:rPr>
              <a:t>社会主义市场经济、社会主义民主政治、中国特色社会主义文化建设常识，树立科学的世界观、人生观和价值观，</a:t>
            </a:r>
            <a:r>
              <a:rPr lang="zh-CN" altLang="en-US" sz="3200" b="1" dirty="0">
                <a:latin typeface="楷体_GB2312" pitchFamily="49" charset="-122"/>
                <a:ea typeface="楷体_GB2312" pitchFamily="49" charset="-122"/>
              </a:rPr>
              <a:t>为</a:t>
            </a:r>
            <a:r>
              <a:rPr lang="en-US" altLang="zh-CN" sz="3200" b="1" dirty="0">
                <a:latin typeface="楷体_GB2312" pitchFamily="49" charset="-122"/>
                <a:ea typeface="楷体_GB2312" pitchFamily="49" charset="-122"/>
              </a:rPr>
              <a:t>《</a:t>
            </a:r>
            <a:r>
              <a:rPr lang="zh-CN" altLang="en-US" sz="3200" b="1" dirty="0">
                <a:latin typeface="楷体_GB2312" pitchFamily="49" charset="-122"/>
                <a:ea typeface="楷体_GB2312" pitchFamily="49" charset="-122"/>
              </a:rPr>
              <a:t>思想政治</a:t>
            </a:r>
            <a:r>
              <a:rPr lang="en-US" altLang="zh-CN" sz="3200" b="1" dirty="0">
                <a:latin typeface="楷体_GB2312" pitchFamily="49" charset="-122"/>
                <a:ea typeface="楷体_GB2312" pitchFamily="49" charset="-122"/>
              </a:rPr>
              <a:t>》</a:t>
            </a:r>
            <a:r>
              <a:rPr lang="zh-CN" altLang="en-US" sz="3200" b="1" dirty="0">
                <a:latin typeface="楷体_GB2312" pitchFamily="49" charset="-122"/>
                <a:ea typeface="楷体_GB2312" pitchFamily="49" charset="-122"/>
              </a:rPr>
              <a:t>课程的重要内容。</a:t>
            </a:r>
            <a:endParaRPr lang="zh-CN" altLang="en-US" sz="3200" dirty="0">
              <a:latin typeface="楷体_GB2312" pitchFamily="49" charset="-122"/>
              <a:ea typeface="楷体_GB2312" pitchFamily="49" charset="-122"/>
            </a:endParaRPr>
          </a:p>
        </p:txBody>
      </p:sp>
      <p:pic>
        <p:nvPicPr>
          <p:cNvPr id="11268"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5" name="TextBox 4"/>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180228"/>
                                        </p:tgtEl>
                                        <p:attrNameLst>
                                          <p:attrName>style.visibility</p:attrName>
                                        </p:attrNameLst>
                                      </p:cBhvr>
                                      <p:to>
                                        <p:strVal val="visible"/>
                                      </p:to>
                                    </p:set>
                                    <p:animEffect transition="in" filter="diamond(out)">
                                      <p:cBhvr>
                                        <p:cTn id="7" dur="1000"/>
                                        <p:tgtEl>
                                          <p:spTgt spid="180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685800" y="2133600"/>
            <a:ext cx="7924800" cy="3046413"/>
          </a:xfrm>
          <a:prstGeom prst="rect">
            <a:avLst/>
          </a:prstGeom>
          <a:noFill/>
          <a:ln w="12700" cap="sq">
            <a:noFill/>
            <a:miter lim="800000"/>
            <a:headEnd type="none" w="sm" len="sm"/>
            <a:tailEnd type="none" w="sm" len="sm"/>
          </a:ln>
        </p:spPr>
        <p:txBody>
          <a:bodyPr>
            <a:spAutoFit/>
          </a:bodyPr>
          <a:lstStyle/>
          <a:p>
            <a:r>
              <a:rPr lang="zh-CN" altLang="en-US" sz="3200" b="1" dirty="0">
                <a:latin typeface="楷体_GB2312" pitchFamily="49" charset="-122"/>
                <a:ea typeface="楷体_GB2312" pitchFamily="49" charset="-122"/>
              </a:rPr>
              <a:t>    </a:t>
            </a:r>
            <a:r>
              <a:rPr lang="zh-CN" altLang="en-US" sz="3200" b="1" dirty="0">
                <a:solidFill>
                  <a:srgbClr val="C00000"/>
                </a:solidFill>
                <a:latin typeface="楷体_GB2312" pitchFamily="49" charset="-122"/>
                <a:ea typeface="楷体_GB2312" pitchFamily="49" charset="-122"/>
              </a:rPr>
              <a:t>“为什么建设、谁来建设、如何建设社会主义市场经济、民主政治、中国特色社会主义文化”“什么是科学的世界观、人生观和价值观，如何树立科学的世界观、人生观和价值观”</a:t>
            </a:r>
            <a:r>
              <a:rPr lang="zh-CN" altLang="en-US" sz="3200" b="1" dirty="0">
                <a:latin typeface="楷体_GB2312" pitchFamily="49" charset="-122"/>
                <a:ea typeface="楷体_GB2312" pitchFamily="49" charset="-122"/>
              </a:rPr>
              <a:t>，应该成为我们确定和构建知识专题的总的指导。</a:t>
            </a:r>
            <a:endParaRPr lang="zh-CN" altLang="en-US" sz="3200" dirty="0">
              <a:latin typeface="楷体_GB2312" pitchFamily="49" charset="-122"/>
              <a:ea typeface="楷体_GB2312" pitchFamily="49" charset="-122"/>
            </a:endParaRPr>
          </a:p>
        </p:txBody>
      </p:sp>
      <p:pic>
        <p:nvPicPr>
          <p:cNvPr id="12292"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5" name="TextBox 4"/>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180228"/>
                                        </p:tgtEl>
                                        <p:attrNameLst>
                                          <p:attrName>style.visibility</p:attrName>
                                        </p:attrNameLst>
                                      </p:cBhvr>
                                      <p:to>
                                        <p:strVal val="visible"/>
                                      </p:to>
                                    </p:set>
                                    <p:animEffect transition="in" filter="diamond(out)">
                                      <p:cBhvr>
                                        <p:cTn id="7" dur="1000"/>
                                        <p:tgtEl>
                                          <p:spTgt spid="180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Box 103"/>
          <p:cNvSpPr txBox="1"/>
          <p:nvPr/>
        </p:nvSpPr>
        <p:spPr>
          <a:xfrm>
            <a:off x="899592" y="476672"/>
            <a:ext cx="6912768" cy="646331"/>
          </a:xfrm>
          <a:prstGeom prst="rect">
            <a:avLst/>
          </a:prstGeom>
          <a:noFill/>
        </p:spPr>
        <p:txBody>
          <a:bodyPr wrap="square" rtlCol="0">
            <a:spAutoFit/>
          </a:bodyPr>
          <a:lstStyle/>
          <a:p>
            <a:r>
              <a:rPr lang="zh-CN" altLang="en-US" sz="3600" b="1" dirty="0" smtClean="0">
                <a:solidFill>
                  <a:srgbClr val="FFFF00"/>
                </a:solidFill>
                <a:latin typeface="华文新魏" pitchFamily="2" charset="-122"/>
                <a:ea typeface="华文新魏" pitchFamily="2" charset="-122"/>
              </a:rPr>
              <a:t>一</a:t>
            </a:r>
            <a:r>
              <a:rPr lang="zh-CN" altLang="zh-CN" sz="3600" b="1" dirty="0" smtClean="0">
                <a:solidFill>
                  <a:srgbClr val="FFFF00"/>
                </a:solidFill>
                <a:latin typeface="华文新魏" pitchFamily="2" charset="-122"/>
                <a:ea typeface="华文新魏" pitchFamily="2" charset="-122"/>
              </a:rPr>
              <a:t>、</a:t>
            </a:r>
            <a:r>
              <a:rPr lang="zh-CN" altLang="en-US" sz="3600" b="1" dirty="0" smtClean="0">
                <a:solidFill>
                  <a:srgbClr val="FFFF00"/>
                </a:solidFill>
                <a:latin typeface="华文新魏" pitchFamily="2" charset="-122"/>
                <a:ea typeface="华文新魏" pitchFamily="2" charset="-122"/>
              </a:rPr>
              <a:t>我们面临的形势</a:t>
            </a:r>
          </a:p>
        </p:txBody>
      </p:sp>
      <p:sp>
        <p:nvSpPr>
          <p:cNvPr id="150" name="TextBox 149"/>
          <p:cNvSpPr txBox="1"/>
          <p:nvPr/>
        </p:nvSpPr>
        <p:spPr>
          <a:xfrm>
            <a:off x="381000" y="1592282"/>
            <a:ext cx="8077200" cy="3970318"/>
          </a:xfrm>
          <a:prstGeom prst="rect">
            <a:avLst/>
          </a:prstGeom>
          <a:noFill/>
        </p:spPr>
        <p:txBody>
          <a:bodyPr wrap="square" rtlCol="0">
            <a:spAutoFit/>
          </a:bodyPr>
          <a:lstStyle/>
          <a:p>
            <a:r>
              <a:rPr lang="en-US" altLang="zh-CN" sz="2800" b="1" dirty="0" smtClean="0">
                <a:latin typeface="宋体" pitchFamily="2" charset="-122"/>
                <a:ea typeface="宋体" pitchFamily="2" charset="-122"/>
              </a:rPr>
              <a:t>    2014</a:t>
            </a:r>
            <a:r>
              <a:rPr lang="zh-CN" altLang="en-US" sz="2800" b="1" dirty="0" smtClean="0">
                <a:latin typeface="宋体" pitchFamily="2" charset="-122"/>
                <a:ea typeface="宋体" pitchFamily="2" charset="-122"/>
              </a:rPr>
              <a:t>年</a:t>
            </a:r>
            <a:r>
              <a:rPr lang="en-US" altLang="zh-CN" sz="2800" b="1" dirty="0" smtClean="0">
                <a:latin typeface="宋体" pitchFamily="2" charset="-122"/>
                <a:ea typeface="宋体" pitchFamily="2" charset="-122"/>
              </a:rPr>
              <a:t>3</a:t>
            </a:r>
            <a:r>
              <a:rPr lang="zh-CN" altLang="en-US" sz="2800" b="1" dirty="0" smtClean="0">
                <a:latin typeface="宋体" pitchFamily="2" charset="-122"/>
                <a:ea typeface="宋体" pitchFamily="2" charset="-122"/>
              </a:rPr>
              <a:t>月</a:t>
            </a:r>
            <a:r>
              <a:rPr lang="en-US" altLang="zh-CN" sz="2800" b="1" dirty="0" smtClean="0">
                <a:latin typeface="宋体" pitchFamily="2" charset="-122"/>
                <a:ea typeface="宋体" pitchFamily="2" charset="-122"/>
              </a:rPr>
              <a:t>30</a:t>
            </a:r>
            <a:r>
              <a:rPr lang="zh-CN" altLang="en-US" sz="2800" b="1" dirty="0" smtClean="0">
                <a:latin typeface="宋体" pitchFamily="2" charset="-122"/>
                <a:ea typeface="宋体" pitchFamily="2" charset="-122"/>
              </a:rPr>
              <a:t>日，</a:t>
            </a:r>
            <a:r>
              <a:rPr lang="en-US" altLang="zh-CN" sz="2800" b="1" dirty="0" smtClean="0">
                <a:latin typeface="宋体" pitchFamily="2" charset="-122"/>
              </a:rPr>
              <a:t>《</a:t>
            </a:r>
            <a:r>
              <a:rPr lang="zh-CN" altLang="en-US" sz="2800" b="1" dirty="0" smtClean="0">
                <a:latin typeface="宋体" pitchFamily="2" charset="-122"/>
              </a:rPr>
              <a:t>教育部关于全面深化课程改革落实立德树人根本任务的意见</a:t>
            </a:r>
            <a:r>
              <a:rPr lang="en-US" altLang="zh-CN" sz="2800" b="1" dirty="0" smtClean="0">
                <a:latin typeface="宋体" pitchFamily="2" charset="-122"/>
              </a:rPr>
              <a:t>》</a:t>
            </a:r>
            <a:r>
              <a:rPr lang="zh-CN" altLang="en-US" sz="2800" b="1" dirty="0" smtClean="0">
                <a:latin typeface="宋体" pitchFamily="2" charset="-122"/>
              </a:rPr>
              <a:t>正式印发。此后，教育部</a:t>
            </a:r>
            <a:r>
              <a:rPr lang="zh-CN" altLang="en-US" sz="2800" b="1" dirty="0" smtClean="0">
                <a:latin typeface="宋体" pitchFamily="2" charset="-122"/>
                <a:ea typeface="宋体" pitchFamily="2" charset="-122"/>
              </a:rPr>
              <a:t>围绕立德树人这一核心，以考试和评价作为切入点带动基础教育整体改革，形成了以中高考和招生录取为龙头的环环相扣的改革链条。</a:t>
            </a:r>
            <a:endParaRPr lang="en-US" altLang="zh-CN" sz="2800" b="1" dirty="0" smtClean="0">
              <a:latin typeface="宋体" pitchFamily="2" charset="-122"/>
              <a:ea typeface="宋体" pitchFamily="2" charset="-122"/>
            </a:endParaRPr>
          </a:p>
          <a:p>
            <a:r>
              <a:rPr lang="zh-CN" altLang="en-US" sz="2800" b="1" dirty="0" smtClean="0">
                <a:latin typeface="宋体" pitchFamily="2" charset="-122"/>
              </a:rPr>
              <a:t>    </a:t>
            </a:r>
            <a:r>
              <a:rPr lang="en-US" altLang="zh-CN" sz="2800" b="1" dirty="0" smtClean="0">
                <a:latin typeface="宋体" pitchFamily="2" charset="-122"/>
              </a:rPr>
              <a:t>2016</a:t>
            </a:r>
            <a:r>
              <a:rPr lang="zh-CN" altLang="en-US" sz="2800" b="1" dirty="0" smtClean="0">
                <a:latin typeface="宋体" pitchFamily="2" charset="-122"/>
              </a:rPr>
              <a:t>年</a:t>
            </a:r>
            <a:r>
              <a:rPr lang="en-US" altLang="zh-CN" sz="2800" b="1" dirty="0" smtClean="0">
                <a:latin typeface="宋体" pitchFamily="2" charset="-122"/>
              </a:rPr>
              <a:t>9</a:t>
            </a:r>
            <a:r>
              <a:rPr lang="zh-CN" altLang="en-US" sz="2800" b="1" dirty="0" smtClean="0">
                <a:latin typeface="宋体" pitchFamily="2" charset="-122"/>
              </a:rPr>
              <a:t>月</a:t>
            </a:r>
            <a:r>
              <a:rPr lang="en-US" altLang="zh-CN" sz="2800" b="1" dirty="0" smtClean="0">
                <a:latin typeface="宋体" pitchFamily="2" charset="-122"/>
              </a:rPr>
              <a:t>13</a:t>
            </a:r>
            <a:r>
              <a:rPr lang="zh-CN" altLang="en-US" sz="2800" b="1" dirty="0" smtClean="0">
                <a:latin typeface="宋体" pitchFamily="2" charset="-122"/>
              </a:rPr>
              <a:t>日，</a:t>
            </a:r>
            <a:r>
              <a:rPr lang="en-US" altLang="zh-CN" sz="2800" b="1" dirty="0" smtClean="0">
                <a:latin typeface="宋体" pitchFamily="2" charset="-122"/>
              </a:rPr>
              <a:t>《</a:t>
            </a:r>
            <a:r>
              <a:rPr lang="zh-CN" altLang="en-US" sz="2800" b="1" dirty="0" smtClean="0">
                <a:latin typeface="宋体" pitchFamily="2" charset="-122"/>
              </a:rPr>
              <a:t>中国学生发展核心素养</a:t>
            </a:r>
            <a:r>
              <a:rPr lang="en-US" altLang="zh-CN" sz="2800" b="1" dirty="0" smtClean="0">
                <a:latin typeface="宋体" pitchFamily="2" charset="-122"/>
              </a:rPr>
              <a:t>》</a:t>
            </a:r>
            <a:r>
              <a:rPr lang="zh-CN" altLang="en-US" sz="2800" b="1" dirty="0" smtClean="0">
                <a:latin typeface="宋体" pitchFamily="2" charset="-122"/>
              </a:rPr>
              <a:t>研究成果发布。国家考试中心开始探索如何将核心素养融入高考的话语体系，发挥高考指挥棒的正面作用，用高考引领核心素养在教学中的落实。</a:t>
            </a:r>
            <a:endParaRPr lang="zh-CN" altLang="en-US" sz="2800" b="1" dirty="0">
              <a:latin typeface="宋体" pitchFamily="2" charset="-122"/>
              <a:ea typeface="宋体" pitchFamily="2" charset="-122"/>
            </a:endParaRPr>
          </a:p>
        </p:txBody>
      </p:sp>
    </p:spTree>
    <p:extLst>
      <p:ext uri="{BB962C8B-B14F-4D97-AF65-F5344CB8AC3E}">
        <p14:creationId xmlns:p14="http://schemas.microsoft.com/office/powerpoint/2010/main" xmlns="" val="10122332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685800" y="2133600"/>
            <a:ext cx="7924800" cy="2924175"/>
          </a:xfrm>
          <a:prstGeom prst="rect">
            <a:avLst/>
          </a:prstGeom>
          <a:noFill/>
          <a:ln w="12700" cap="sq">
            <a:noFill/>
            <a:miter lim="800000"/>
            <a:headEnd type="none" w="sm" len="sm"/>
            <a:tailEnd type="none" w="sm" len="sm"/>
          </a:ln>
        </p:spPr>
        <p:txBody>
          <a:bodyPr>
            <a:spAutoFit/>
          </a:bodyPr>
          <a:lstStyle/>
          <a:p>
            <a:pPr algn="ctr"/>
            <a:r>
              <a:rPr lang="zh-CN" altLang="en-US" sz="3200" b="1">
                <a:latin typeface="楷体_GB2312" pitchFamily="49" charset="-122"/>
                <a:ea typeface="楷体_GB2312" pitchFamily="49" charset="-122"/>
              </a:rPr>
              <a:t>确定和建构知识专题的三种基本方法</a:t>
            </a:r>
            <a:endParaRPr lang="en-US" altLang="zh-CN" sz="3200" b="1">
              <a:latin typeface="楷体_GB2312" pitchFamily="49" charset="-122"/>
              <a:ea typeface="楷体_GB2312" pitchFamily="49" charset="-122"/>
            </a:endParaRPr>
          </a:p>
          <a:p>
            <a:pPr algn="ctr"/>
            <a:endParaRPr lang="en-US" altLang="zh-CN" sz="3200" b="1">
              <a:latin typeface="楷体_GB2312" pitchFamily="49" charset="-122"/>
              <a:ea typeface="楷体_GB2312" pitchFamily="49" charset="-122"/>
            </a:endParaRPr>
          </a:p>
          <a:p>
            <a:pPr algn="ctr"/>
            <a:r>
              <a:rPr lang="zh-CN" altLang="en-US" sz="4000" b="1">
                <a:latin typeface="楷体_GB2312" pitchFamily="49" charset="-122"/>
                <a:ea typeface="楷体_GB2312" pitchFamily="49" charset="-122"/>
              </a:rPr>
              <a:t>主线拓展归纳法</a:t>
            </a:r>
            <a:endParaRPr lang="en-US" altLang="zh-CN" sz="4000" b="1">
              <a:latin typeface="楷体_GB2312" pitchFamily="49" charset="-122"/>
              <a:ea typeface="楷体_GB2312" pitchFamily="49" charset="-122"/>
            </a:endParaRPr>
          </a:p>
          <a:p>
            <a:pPr algn="ctr"/>
            <a:r>
              <a:rPr lang="zh-CN" altLang="en-US" sz="4000" b="1">
                <a:latin typeface="楷体_GB2312" pitchFamily="49" charset="-122"/>
                <a:ea typeface="楷体_GB2312" pitchFamily="49" charset="-122"/>
              </a:rPr>
              <a:t>单元知识整合法</a:t>
            </a:r>
            <a:endParaRPr lang="en-US" altLang="zh-CN" sz="4000" b="1">
              <a:latin typeface="楷体_GB2312" pitchFamily="49" charset="-122"/>
              <a:ea typeface="楷体_GB2312" pitchFamily="49" charset="-122"/>
            </a:endParaRPr>
          </a:p>
          <a:p>
            <a:pPr algn="ctr"/>
            <a:r>
              <a:rPr lang="zh-CN" altLang="en-US" sz="4000" b="1">
                <a:latin typeface="楷体_GB2312" pitchFamily="49" charset="-122"/>
                <a:ea typeface="楷体_GB2312" pitchFamily="49" charset="-122"/>
              </a:rPr>
              <a:t>主体行为分类法</a:t>
            </a:r>
            <a:endParaRPr lang="zh-CN" altLang="en-US" sz="4000">
              <a:latin typeface="楷体_GB2312" pitchFamily="49" charset="-122"/>
              <a:ea typeface="楷体_GB2312" pitchFamily="49" charset="-122"/>
            </a:endParaRPr>
          </a:p>
        </p:txBody>
      </p:sp>
      <p:pic>
        <p:nvPicPr>
          <p:cNvPr id="13316"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5" name="TextBox 4"/>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180228"/>
                                        </p:tgtEl>
                                        <p:attrNameLst>
                                          <p:attrName>style.visibility</p:attrName>
                                        </p:attrNameLst>
                                      </p:cBhvr>
                                      <p:to>
                                        <p:strVal val="visible"/>
                                      </p:to>
                                    </p:set>
                                    <p:animEffect transition="in" filter="diamond(out)">
                                      <p:cBhvr>
                                        <p:cTn id="7" dur="1000"/>
                                        <p:tgtEl>
                                          <p:spTgt spid="180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1143000" y="1676400"/>
            <a:ext cx="65532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rgbClr val="0000CC"/>
                </a:solidFill>
                <a:latin typeface="华文新魏" pitchFamily="2" charset="-122"/>
                <a:ea typeface="华文新魏" pitchFamily="2" charset="-122"/>
              </a:rPr>
              <a:t>主线</a:t>
            </a:r>
            <a:r>
              <a:rPr lang="zh-CN" altLang="en-US" sz="3600" b="1" dirty="0">
                <a:solidFill>
                  <a:srgbClr val="0000CC"/>
                </a:solidFill>
                <a:latin typeface="华文新魏" pitchFamily="2" charset="-122"/>
                <a:ea typeface="华文新魏" pitchFamily="2" charset="-122"/>
              </a:rPr>
              <a:t>拓展</a:t>
            </a:r>
            <a:r>
              <a:rPr lang="zh-CN" altLang="en-US" sz="3600" b="1" dirty="0" smtClean="0">
                <a:solidFill>
                  <a:srgbClr val="0000CC"/>
                </a:solidFill>
                <a:latin typeface="华文新魏" pitchFamily="2" charset="-122"/>
                <a:ea typeface="华文新魏" pitchFamily="2" charset="-122"/>
              </a:rPr>
              <a:t>归纳法</a:t>
            </a:r>
            <a:endParaRPr lang="en-US" altLang="zh-CN" sz="3600" b="1" dirty="0">
              <a:solidFill>
                <a:srgbClr val="0000CC"/>
              </a:solidFill>
              <a:latin typeface="华文新魏" pitchFamily="2" charset="-122"/>
              <a:ea typeface="华文新魏" pitchFamily="2" charset="-122"/>
            </a:endParaRPr>
          </a:p>
        </p:txBody>
      </p:sp>
      <p:pic>
        <p:nvPicPr>
          <p:cNvPr id="14340"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5" name="TextBox 4"/>
          <p:cNvSpPr txBox="1"/>
          <p:nvPr/>
        </p:nvSpPr>
        <p:spPr>
          <a:xfrm>
            <a:off x="990600" y="2743200"/>
            <a:ext cx="7239000" cy="1944700"/>
          </a:xfrm>
          <a:prstGeom prst="rect">
            <a:avLst/>
          </a:prstGeom>
          <a:noFill/>
        </p:spPr>
        <p:txBody>
          <a:bodyPr wrap="square" rtlCol="0">
            <a:spAutoFit/>
          </a:bodyPr>
          <a:lstStyle/>
          <a:p>
            <a:pPr>
              <a:lnSpc>
                <a:spcPts val="5000"/>
              </a:lnSpc>
            </a:pPr>
            <a:r>
              <a:rPr lang="en-US" altLang="zh-CN" sz="3200" b="1" dirty="0" smtClean="0"/>
              <a:t>       </a:t>
            </a:r>
            <a:r>
              <a:rPr lang="zh-CN" altLang="zh-CN" sz="3200" b="1" dirty="0" smtClean="0"/>
              <a:t>在每个</a:t>
            </a:r>
            <a:r>
              <a:rPr lang="zh-CN" altLang="zh-CN" sz="3200" b="1" dirty="0"/>
              <a:t>必修模块中，都有一条贯穿始终的知识主线，这条主线将每单元、每课的知识串连成一个有机整体</a:t>
            </a:r>
            <a:r>
              <a:rPr lang="zh-CN" altLang="zh-CN" sz="3200" b="1" dirty="0" smtClean="0"/>
              <a:t>。</a:t>
            </a:r>
            <a:endParaRPr lang="zh-CN" altLang="en-US" sz="3200" b="1" dirty="0"/>
          </a:p>
        </p:txBody>
      </p:sp>
      <p:sp>
        <p:nvSpPr>
          <p:cNvPr id="6" name="TextBox 5"/>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1143000" y="1676400"/>
            <a:ext cx="65532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rgbClr val="0000CC"/>
                </a:solidFill>
                <a:latin typeface="华文新魏" pitchFamily="2" charset="-122"/>
                <a:ea typeface="华文新魏" pitchFamily="2" charset="-122"/>
              </a:rPr>
              <a:t>主线</a:t>
            </a:r>
            <a:r>
              <a:rPr lang="zh-CN" altLang="en-US" sz="3600" b="1" dirty="0">
                <a:solidFill>
                  <a:srgbClr val="0000CC"/>
                </a:solidFill>
                <a:latin typeface="华文新魏" pitchFamily="2" charset="-122"/>
                <a:ea typeface="华文新魏" pitchFamily="2" charset="-122"/>
              </a:rPr>
              <a:t>拓展</a:t>
            </a:r>
            <a:r>
              <a:rPr lang="zh-CN" altLang="en-US" sz="3600" b="1" dirty="0" smtClean="0">
                <a:solidFill>
                  <a:srgbClr val="0000CC"/>
                </a:solidFill>
                <a:latin typeface="华文新魏" pitchFamily="2" charset="-122"/>
                <a:ea typeface="华文新魏" pitchFamily="2" charset="-122"/>
              </a:rPr>
              <a:t>归纳法操作方法</a:t>
            </a:r>
            <a:endParaRPr lang="en-US" altLang="zh-CN" sz="3600" b="1" dirty="0">
              <a:solidFill>
                <a:srgbClr val="0000CC"/>
              </a:solidFill>
              <a:latin typeface="华文新魏" pitchFamily="2" charset="-122"/>
              <a:ea typeface="华文新魏" pitchFamily="2" charset="-122"/>
            </a:endParaRPr>
          </a:p>
        </p:txBody>
      </p:sp>
      <p:pic>
        <p:nvPicPr>
          <p:cNvPr id="14340"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5" name="TextBox 4"/>
          <p:cNvSpPr txBox="1"/>
          <p:nvPr/>
        </p:nvSpPr>
        <p:spPr>
          <a:xfrm>
            <a:off x="914400" y="2590800"/>
            <a:ext cx="7239000" cy="3872663"/>
          </a:xfrm>
          <a:prstGeom prst="rect">
            <a:avLst/>
          </a:prstGeom>
          <a:noFill/>
        </p:spPr>
        <p:txBody>
          <a:bodyPr wrap="square" rtlCol="0">
            <a:spAutoFit/>
          </a:bodyPr>
          <a:lstStyle/>
          <a:p>
            <a:pPr>
              <a:lnSpc>
                <a:spcPts val="5000"/>
              </a:lnSpc>
            </a:pPr>
            <a:r>
              <a:rPr lang="en-US" altLang="zh-CN" sz="3200" b="1" dirty="0" smtClean="0"/>
              <a:t>        1.</a:t>
            </a:r>
            <a:r>
              <a:rPr lang="zh-CN" altLang="zh-CN" sz="3200" b="1" dirty="0" smtClean="0"/>
              <a:t>明确</a:t>
            </a:r>
            <a:r>
              <a:rPr lang="zh-CN" altLang="zh-CN" sz="3200" b="1" dirty="0"/>
              <a:t>每个模块的知识</a:t>
            </a:r>
            <a:r>
              <a:rPr lang="zh-CN" altLang="zh-CN" sz="3200" b="1" dirty="0" smtClean="0"/>
              <a:t>主线</a:t>
            </a:r>
            <a:r>
              <a:rPr lang="zh-CN" altLang="en-US" sz="3200" b="1" dirty="0" smtClean="0"/>
              <a:t>；</a:t>
            </a:r>
            <a:endParaRPr lang="en-US" altLang="zh-CN" sz="3200" b="1" dirty="0" smtClean="0"/>
          </a:p>
          <a:p>
            <a:pPr>
              <a:lnSpc>
                <a:spcPts val="5000"/>
              </a:lnSpc>
            </a:pPr>
            <a:r>
              <a:rPr lang="en-US" altLang="zh-CN" sz="3200" b="1" dirty="0" smtClean="0"/>
              <a:t>        2.</a:t>
            </a:r>
            <a:r>
              <a:rPr lang="zh-CN" altLang="zh-CN" sz="3200" b="1" dirty="0" smtClean="0"/>
              <a:t>研究</a:t>
            </a:r>
            <a:r>
              <a:rPr lang="zh-CN" altLang="zh-CN" sz="3200" b="1" dirty="0"/>
              <a:t>每一单元知识</a:t>
            </a:r>
            <a:r>
              <a:rPr lang="zh-CN" altLang="zh-CN" sz="3200" b="1" dirty="0" smtClean="0"/>
              <a:t>与</a:t>
            </a:r>
            <a:r>
              <a:rPr lang="zh-CN" altLang="en-US" sz="3200" b="1" dirty="0"/>
              <a:t>知识</a:t>
            </a:r>
            <a:r>
              <a:rPr lang="zh-CN" altLang="zh-CN" sz="3200" b="1" dirty="0" smtClean="0"/>
              <a:t>主线</a:t>
            </a:r>
            <a:r>
              <a:rPr lang="zh-CN" altLang="zh-CN" sz="3200" b="1" dirty="0"/>
              <a:t>之间的内在</a:t>
            </a:r>
            <a:r>
              <a:rPr lang="zh-CN" altLang="zh-CN" sz="3200" b="1" dirty="0" smtClean="0"/>
              <a:t>联系</a:t>
            </a:r>
            <a:r>
              <a:rPr lang="zh-CN" altLang="en-US" sz="3200" b="1" dirty="0" smtClean="0"/>
              <a:t>；</a:t>
            </a:r>
            <a:endParaRPr lang="en-US" altLang="zh-CN" sz="3200" b="1" dirty="0" smtClean="0"/>
          </a:p>
          <a:p>
            <a:pPr>
              <a:lnSpc>
                <a:spcPts val="5000"/>
              </a:lnSpc>
            </a:pPr>
            <a:r>
              <a:rPr lang="en-US" altLang="zh-CN" sz="3200" b="1" dirty="0" smtClean="0"/>
              <a:t>        3.</a:t>
            </a:r>
            <a:r>
              <a:rPr lang="zh-CN" altLang="zh-CN" sz="3200" b="1" dirty="0" smtClean="0"/>
              <a:t>将</a:t>
            </a:r>
            <a:r>
              <a:rPr lang="zh-CN" altLang="zh-CN" sz="3200" b="1" dirty="0"/>
              <a:t>具有相同联系的知识提取出来重新建构，形成相应的知识专题</a:t>
            </a:r>
            <a:r>
              <a:rPr lang="zh-CN" altLang="zh-CN" sz="3200" b="1" dirty="0" smtClean="0"/>
              <a:t>。</a:t>
            </a:r>
            <a:endParaRPr lang="zh-CN" altLang="zh-CN" sz="3200" b="1" dirty="0"/>
          </a:p>
          <a:p>
            <a:pPr>
              <a:lnSpc>
                <a:spcPts val="5000"/>
              </a:lnSpc>
            </a:pPr>
            <a:endParaRPr lang="zh-CN" altLang="en-US" sz="3200" b="1" dirty="0"/>
          </a:p>
        </p:txBody>
      </p:sp>
      <p:sp>
        <p:nvSpPr>
          <p:cNvPr id="6" name="TextBox 5"/>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1143000" y="1676400"/>
            <a:ext cx="65532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rgbClr val="0000CC"/>
                </a:solidFill>
                <a:latin typeface="华文新魏" pitchFamily="2" charset="-122"/>
                <a:ea typeface="华文新魏" pitchFamily="2" charset="-122"/>
              </a:rPr>
              <a:t>主线</a:t>
            </a:r>
            <a:r>
              <a:rPr lang="zh-CN" altLang="en-US" sz="3600" b="1" dirty="0">
                <a:solidFill>
                  <a:srgbClr val="0000CC"/>
                </a:solidFill>
                <a:latin typeface="华文新魏" pitchFamily="2" charset="-122"/>
                <a:ea typeface="华文新魏" pitchFamily="2" charset="-122"/>
              </a:rPr>
              <a:t>拓展</a:t>
            </a:r>
            <a:r>
              <a:rPr lang="zh-CN" altLang="en-US" sz="3600" b="1" dirty="0" smtClean="0">
                <a:solidFill>
                  <a:srgbClr val="0000CC"/>
                </a:solidFill>
                <a:latin typeface="华文新魏" pitchFamily="2" charset="-122"/>
                <a:ea typeface="华文新魏" pitchFamily="2" charset="-122"/>
              </a:rPr>
              <a:t>归纳法的作用</a:t>
            </a:r>
            <a:endParaRPr lang="en-US" altLang="zh-CN" sz="3600" b="1" dirty="0">
              <a:solidFill>
                <a:srgbClr val="0000CC"/>
              </a:solidFill>
              <a:latin typeface="华文新魏" pitchFamily="2" charset="-122"/>
              <a:ea typeface="华文新魏" pitchFamily="2" charset="-122"/>
            </a:endParaRPr>
          </a:p>
        </p:txBody>
      </p:sp>
      <p:pic>
        <p:nvPicPr>
          <p:cNvPr id="14340"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5" name="TextBox 4"/>
          <p:cNvSpPr txBox="1"/>
          <p:nvPr/>
        </p:nvSpPr>
        <p:spPr>
          <a:xfrm>
            <a:off x="990600" y="2667000"/>
            <a:ext cx="7239000" cy="2528897"/>
          </a:xfrm>
          <a:prstGeom prst="rect">
            <a:avLst/>
          </a:prstGeom>
          <a:noFill/>
        </p:spPr>
        <p:txBody>
          <a:bodyPr wrap="square" rtlCol="0">
            <a:spAutoFit/>
          </a:bodyPr>
          <a:lstStyle/>
          <a:p>
            <a:pPr>
              <a:lnSpc>
                <a:spcPts val="5000"/>
              </a:lnSpc>
            </a:pPr>
            <a:r>
              <a:rPr lang="en-US" altLang="zh-CN" sz="3200" b="1" dirty="0" smtClean="0"/>
              <a:t>       </a:t>
            </a:r>
            <a:r>
              <a:rPr lang="zh-CN" altLang="zh-CN" sz="3200" b="1" dirty="0" smtClean="0"/>
              <a:t>帮助</a:t>
            </a:r>
            <a:r>
              <a:rPr lang="zh-CN" altLang="zh-CN" sz="3200" b="1" dirty="0"/>
              <a:t>学生</a:t>
            </a:r>
            <a:r>
              <a:rPr lang="zh-CN" altLang="zh-CN" sz="3200" b="1" dirty="0" smtClean="0"/>
              <a:t>跳出</a:t>
            </a:r>
            <a:r>
              <a:rPr lang="zh-CN" altLang="en-US" sz="3200" b="1" dirty="0" smtClean="0"/>
              <a:t>模块固有的知识体例</a:t>
            </a:r>
            <a:r>
              <a:rPr lang="zh-CN" altLang="zh-CN" sz="3200" b="1" dirty="0" smtClean="0"/>
              <a:t>，</a:t>
            </a:r>
            <a:r>
              <a:rPr lang="zh-CN" altLang="zh-CN" sz="3200" b="1" dirty="0"/>
              <a:t>从横向上打通知识脉络</a:t>
            </a:r>
            <a:r>
              <a:rPr lang="zh-CN" altLang="zh-CN" sz="3200" b="1" dirty="0" smtClean="0"/>
              <a:t>，</a:t>
            </a:r>
            <a:r>
              <a:rPr lang="zh-CN" altLang="en-US" sz="3200" b="1" dirty="0" smtClean="0"/>
              <a:t>更加高位地</a:t>
            </a:r>
            <a:r>
              <a:rPr lang="zh-CN" altLang="zh-CN" sz="3200" b="1" dirty="0" smtClean="0"/>
              <a:t>理解</a:t>
            </a:r>
            <a:r>
              <a:rPr lang="zh-CN" altLang="zh-CN" sz="3200" b="1" dirty="0"/>
              <a:t>知识，更加灵活地运用知识。</a:t>
            </a:r>
          </a:p>
          <a:p>
            <a:pPr>
              <a:lnSpc>
                <a:spcPts val="4000"/>
              </a:lnSpc>
            </a:pPr>
            <a:endParaRPr lang="zh-CN" altLang="en-US" sz="3200" b="1" dirty="0"/>
          </a:p>
        </p:txBody>
      </p:sp>
      <p:sp>
        <p:nvSpPr>
          <p:cNvPr id="6" name="TextBox 5"/>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1366094" y="228600"/>
            <a:ext cx="5796706" cy="923330"/>
          </a:xfrm>
          <a:prstGeom prst="rect">
            <a:avLst/>
          </a:prstGeom>
          <a:noFill/>
          <a:ln w="9525">
            <a:noFill/>
            <a:miter lim="800000"/>
            <a:headEnd/>
            <a:tailEnd/>
          </a:ln>
        </p:spPr>
        <p:txBody>
          <a:bodyPr wrap="square">
            <a:spAutoFit/>
          </a:bodyPr>
          <a:lstStyle/>
          <a:p>
            <a:pPr algn="ctr">
              <a:spcBef>
                <a:spcPct val="20000"/>
              </a:spcBef>
            </a:pPr>
            <a:r>
              <a:rPr lang="en-US" altLang="zh-CN" sz="5400" b="1" dirty="0" smtClean="0">
                <a:solidFill>
                  <a:srgbClr val="FFFF00"/>
                </a:solidFill>
                <a:latin typeface="华文新魏" pitchFamily="2" charset="-122"/>
                <a:ea typeface="华文新魏" pitchFamily="2" charset="-122"/>
              </a:rPr>
              <a:t>《</a:t>
            </a:r>
            <a:r>
              <a:rPr lang="zh-CN" altLang="en-US" sz="5400" b="1" dirty="0">
                <a:solidFill>
                  <a:srgbClr val="FFFF00"/>
                </a:solidFill>
                <a:latin typeface="华文新魏" pitchFamily="2" charset="-122"/>
                <a:ea typeface="华文新魏" pitchFamily="2" charset="-122"/>
              </a:rPr>
              <a:t>经济生活</a:t>
            </a:r>
            <a:r>
              <a:rPr lang="en-US" altLang="zh-CN" sz="5400" b="1" dirty="0" smtClean="0">
                <a:solidFill>
                  <a:srgbClr val="FFFF00"/>
                </a:solidFill>
                <a:latin typeface="华文新魏" pitchFamily="2" charset="-122"/>
                <a:ea typeface="华文新魏" pitchFamily="2" charset="-122"/>
              </a:rPr>
              <a:t>》</a:t>
            </a:r>
            <a:endParaRPr lang="zh-CN" altLang="en-US" sz="5400" b="1" dirty="0">
              <a:solidFill>
                <a:srgbClr val="FFFF00"/>
              </a:solidFill>
              <a:latin typeface="华文新魏" pitchFamily="2" charset="-122"/>
              <a:ea typeface="华文新魏" pitchFamily="2" charset="-122"/>
            </a:endParaRPr>
          </a:p>
        </p:txBody>
      </p:sp>
      <p:grpSp>
        <p:nvGrpSpPr>
          <p:cNvPr id="2" name="组合 6"/>
          <p:cNvGrpSpPr/>
          <p:nvPr/>
        </p:nvGrpSpPr>
        <p:grpSpPr>
          <a:xfrm>
            <a:off x="-31305" y="2209800"/>
            <a:ext cx="9067801" cy="1370013"/>
            <a:chOff x="-31305" y="3638748"/>
            <a:chExt cx="9067801" cy="1370013"/>
          </a:xfrm>
        </p:grpSpPr>
        <p:sp>
          <p:nvSpPr>
            <p:cNvPr id="51203" name="TextBox 6"/>
            <p:cNvSpPr txBox="1">
              <a:spLocks noChangeArrowheads="1"/>
            </p:cNvSpPr>
            <p:nvPr/>
          </p:nvSpPr>
          <p:spPr bwMode="auto">
            <a:xfrm>
              <a:off x="219645" y="3638748"/>
              <a:ext cx="8458200" cy="584200"/>
            </a:xfrm>
            <a:prstGeom prst="rect">
              <a:avLst/>
            </a:prstGeom>
            <a:noFill/>
            <a:ln w="9525">
              <a:noFill/>
              <a:miter lim="800000"/>
              <a:headEnd/>
              <a:tailEnd/>
            </a:ln>
          </p:spPr>
          <p:txBody>
            <a:bodyPr>
              <a:spAutoFit/>
            </a:bodyPr>
            <a:lstStyle/>
            <a:p>
              <a:pPr algn="ctr"/>
              <a:r>
                <a:rPr lang="zh-CN" altLang="en-US" sz="3200" b="1" dirty="0" smtClean="0">
                  <a:latin typeface="黑体" pitchFamily="49" charset="-122"/>
                  <a:ea typeface="黑体" pitchFamily="49" charset="-122"/>
                </a:rPr>
                <a:t>主线</a:t>
              </a:r>
              <a:r>
                <a:rPr lang="en-US" altLang="zh-CN" sz="3200" b="1" dirty="0">
                  <a:latin typeface="黑体" pitchFamily="49" charset="-122"/>
                  <a:ea typeface="黑体" pitchFamily="49" charset="-122"/>
                </a:rPr>
                <a:t>—— </a:t>
              </a:r>
              <a:r>
                <a:rPr lang="zh-CN" altLang="en-US" sz="3200" b="1" dirty="0">
                  <a:latin typeface="黑体" pitchFamily="49" charset="-122"/>
                  <a:ea typeface="黑体" pitchFamily="49" charset="-122"/>
                </a:rPr>
                <a:t>发展完善社会主义市场经济</a:t>
              </a:r>
            </a:p>
          </p:txBody>
        </p:sp>
        <p:sp>
          <p:nvSpPr>
            <p:cNvPr id="51204" name="TextBox 7"/>
            <p:cNvSpPr txBox="1">
              <a:spLocks noChangeArrowheads="1"/>
            </p:cNvSpPr>
            <p:nvPr/>
          </p:nvSpPr>
          <p:spPr bwMode="auto">
            <a:xfrm>
              <a:off x="-31305" y="4424561"/>
              <a:ext cx="9067801" cy="584200"/>
            </a:xfrm>
            <a:prstGeom prst="rect">
              <a:avLst/>
            </a:prstGeom>
            <a:noFill/>
            <a:ln w="9525">
              <a:noFill/>
              <a:miter lim="800000"/>
              <a:headEnd/>
              <a:tailEnd/>
            </a:ln>
          </p:spPr>
          <p:txBody>
            <a:bodyPr>
              <a:spAutoFit/>
            </a:bodyPr>
            <a:lstStyle/>
            <a:p>
              <a:pPr algn="ctr"/>
              <a:r>
                <a:rPr lang="zh-CN" altLang="en-US" sz="3200" b="1">
                  <a:latin typeface="黑体" pitchFamily="49" charset="-122"/>
                  <a:ea typeface="黑体" pitchFamily="49" charset="-122"/>
                </a:rPr>
                <a:t>解决问题</a:t>
              </a:r>
              <a:r>
                <a:rPr lang="en-US" altLang="zh-CN" sz="3200" b="1">
                  <a:latin typeface="黑体" pitchFamily="49" charset="-122"/>
                  <a:ea typeface="黑体" pitchFamily="49" charset="-122"/>
                </a:rPr>
                <a:t>—— </a:t>
              </a:r>
              <a:r>
                <a:rPr lang="zh-CN" altLang="en-US" sz="3200" b="1">
                  <a:latin typeface="黑体" pitchFamily="49" charset="-122"/>
                  <a:ea typeface="黑体" pitchFamily="49" charset="-122"/>
                </a:rPr>
                <a:t>合理利用资源促进经济发展</a:t>
              </a:r>
            </a:p>
          </p:txBody>
        </p:sp>
      </p:grpSp>
      <p:pic>
        <p:nvPicPr>
          <p:cNvPr id="6" name="图片 5" descr="W020100830486035950145.jpg"/>
          <p:cNvPicPr>
            <a:picLocks noChangeAspect="1"/>
          </p:cNvPicPr>
          <p:nvPr/>
        </p:nvPicPr>
        <p:blipFill>
          <a:blip r:embed="rId2" cstate="print"/>
          <a:srcRect r="1572"/>
          <a:stretch>
            <a:fillRect/>
          </a:stretch>
        </p:blipFill>
        <p:spPr>
          <a:xfrm>
            <a:off x="7010400" y="3967758"/>
            <a:ext cx="2133600" cy="2890242"/>
          </a:xfrm>
          <a:prstGeom prst="rect">
            <a:avLst/>
          </a:prstGeom>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8"/>
          <p:cNvGrpSpPr/>
          <p:nvPr/>
        </p:nvGrpSpPr>
        <p:grpSpPr>
          <a:xfrm>
            <a:off x="1187624" y="260648"/>
            <a:ext cx="4104456" cy="2376264"/>
            <a:chOff x="1835696" y="260648"/>
            <a:chExt cx="4104456" cy="2376264"/>
          </a:xfrm>
        </p:grpSpPr>
        <p:sp>
          <p:nvSpPr>
            <p:cNvPr id="18" name="矩形 17"/>
            <p:cNvSpPr/>
            <p:nvPr/>
          </p:nvSpPr>
          <p:spPr>
            <a:xfrm>
              <a:off x="2915816" y="2060848"/>
              <a:ext cx="1800200" cy="57606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上箭头 7"/>
            <p:cNvSpPr/>
            <p:nvPr/>
          </p:nvSpPr>
          <p:spPr bwMode="auto">
            <a:xfrm>
              <a:off x="3366389" y="877932"/>
              <a:ext cx="917579" cy="1182916"/>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600"/>
                </a:lnSpc>
                <a:defRPr/>
              </a:pPr>
              <a:r>
                <a:rPr lang="zh-CN" altLang="en-US" sz="3000" b="1" dirty="0">
                  <a:solidFill>
                    <a:srgbClr val="FF0000"/>
                  </a:solidFill>
                  <a:latin typeface="隶书" pitchFamily="49" charset="-122"/>
                  <a:ea typeface="隶书" pitchFamily="49" charset="-122"/>
                </a:rPr>
                <a:t>结合</a:t>
              </a:r>
            </a:p>
          </p:txBody>
        </p:sp>
        <p:sp>
          <p:nvSpPr>
            <p:cNvPr id="9228" name="Text Box 9"/>
            <p:cNvSpPr txBox="1">
              <a:spLocks noChangeArrowheads="1"/>
            </p:cNvSpPr>
            <p:nvPr/>
          </p:nvSpPr>
          <p:spPr bwMode="auto">
            <a:xfrm>
              <a:off x="1835696" y="260648"/>
              <a:ext cx="4104456" cy="646112"/>
            </a:xfrm>
            <a:prstGeom prst="rect">
              <a:avLst/>
            </a:prstGeom>
            <a:noFill/>
            <a:ln w="9525">
              <a:noFill/>
              <a:miter lim="800000"/>
              <a:headEnd/>
              <a:tailEnd/>
            </a:ln>
          </p:spPr>
          <p:txBody>
            <a:bodyPr wrap="square">
              <a:spAutoFit/>
            </a:bodyPr>
            <a:lstStyle/>
            <a:p>
              <a:pPr>
                <a:spcBef>
                  <a:spcPct val="50000"/>
                </a:spcBef>
              </a:pPr>
              <a:r>
                <a:rPr lang="zh-CN" altLang="en-US" sz="3600" b="1" dirty="0" smtClean="0">
                  <a:solidFill>
                    <a:srgbClr val="FFFF00"/>
                  </a:solidFill>
                  <a:ea typeface="华文新魏" pitchFamily="2" charset="-122"/>
                </a:rPr>
                <a:t>社会主义基本制度</a:t>
              </a:r>
              <a:endParaRPr lang="zh-CN" altLang="en-US" sz="3600" b="1" dirty="0">
                <a:solidFill>
                  <a:srgbClr val="FFFF00"/>
                </a:solidFill>
                <a:ea typeface="华文新魏" pitchFamily="2" charset="-122"/>
              </a:endParaRPr>
            </a:p>
          </p:txBody>
        </p:sp>
      </p:grpSp>
      <p:sp>
        <p:nvSpPr>
          <p:cNvPr id="9218" name="Text Box 13"/>
          <p:cNvSpPr txBox="1">
            <a:spLocks noChangeArrowheads="1"/>
          </p:cNvSpPr>
          <p:nvPr/>
        </p:nvSpPr>
        <p:spPr bwMode="auto">
          <a:xfrm>
            <a:off x="323528" y="1857598"/>
            <a:ext cx="5976664" cy="923330"/>
          </a:xfrm>
          <a:prstGeom prst="rect">
            <a:avLst/>
          </a:prstGeom>
          <a:noFill/>
          <a:ln w="9525">
            <a:noFill/>
            <a:miter lim="800000"/>
            <a:headEnd/>
            <a:tailEnd/>
          </a:ln>
        </p:spPr>
        <p:txBody>
          <a:bodyPr wrap="square">
            <a:spAutoFit/>
          </a:bodyPr>
          <a:lstStyle/>
          <a:p>
            <a:pPr>
              <a:lnSpc>
                <a:spcPct val="150000"/>
              </a:lnSpc>
              <a:spcBef>
                <a:spcPct val="50000"/>
              </a:spcBef>
            </a:pPr>
            <a:r>
              <a:rPr lang="zh-CN" altLang="en-US" sz="3600" b="1" dirty="0">
                <a:solidFill>
                  <a:srgbClr val="333399"/>
                </a:solidFill>
                <a:ea typeface="黑体" pitchFamily="49" charset="-122"/>
              </a:rPr>
              <a:t>发展完善</a:t>
            </a:r>
            <a:r>
              <a:rPr lang="zh-CN" altLang="en-US" sz="3600" b="1" dirty="0">
                <a:solidFill>
                  <a:srgbClr val="FFFF00"/>
                </a:solidFill>
                <a:ea typeface="黑体" pitchFamily="49" charset="-122"/>
              </a:rPr>
              <a:t>社会主义</a:t>
            </a:r>
            <a:r>
              <a:rPr lang="zh-CN" altLang="en-US" sz="3600" b="1" dirty="0">
                <a:solidFill>
                  <a:srgbClr val="333399"/>
                </a:solidFill>
                <a:ea typeface="黑体" pitchFamily="49" charset="-122"/>
              </a:rPr>
              <a:t>市场经济</a:t>
            </a:r>
          </a:p>
        </p:txBody>
      </p:sp>
      <p:grpSp>
        <p:nvGrpSpPr>
          <p:cNvPr id="3" name="组合 13"/>
          <p:cNvGrpSpPr/>
          <p:nvPr/>
        </p:nvGrpSpPr>
        <p:grpSpPr>
          <a:xfrm>
            <a:off x="1835696" y="2616306"/>
            <a:ext cx="6572200" cy="1532775"/>
            <a:chOff x="1835696" y="2616306"/>
            <a:chExt cx="6572200" cy="1532775"/>
          </a:xfrm>
        </p:grpSpPr>
        <p:sp>
          <p:nvSpPr>
            <p:cNvPr id="9226" name="Text Box 9"/>
            <p:cNvSpPr txBox="1">
              <a:spLocks noChangeArrowheads="1"/>
            </p:cNvSpPr>
            <p:nvPr/>
          </p:nvSpPr>
          <p:spPr bwMode="auto">
            <a:xfrm>
              <a:off x="1835696" y="3500439"/>
              <a:ext cx="3259832" cy="648642"/>
            </a:xfrm>
            <a:prstGeom prst="rect">
              <a:avLst/>
            </a:prstGeom>
            <a:noFill/>
            <a:ln w="9525">
              <a:noFill/>
              <a:miter lim="800000"/>
              <a:headEnd/>
              <a:tailEnd/>
            </a:ln>
          </p:spPr>
          <p:txBody>
            <a:bodyPr wrap="square">
              <a:spAutoFit/>
            </a:bodyPr>
            <a:lstStyle/>
            <a:p>
              <a:pPr>
                <a:spcBef>
                  <a:spcPct val="50000"/>
                </a:spcBef>
              </a:pPr>
              <a:r>
                <a:rPr lang="zh-CN" altLang="en-US" sz="3600" b="1" dirty="0" smtClean="0">
                  <a:solidFill>
                    <a:srgbClr val="006600"/>
                  </a:solidFill>
                  <a:ea typeface="华文新魏" pitchFamily="2" charset="-122"/>
                </a:rPr>
                <a:t>市场决定作用   </a:t>
              </a:r>
              <a:endParaRPr lang="en-US" altLang="zh-CN" sz="3600" b="1" dirty="0">
                <a:solidFill>
                  <a:srgbClr val="006600"/>
                </a:solidFill>
                <a:ea typeface="华文新魏" pitchFamily="2" charset="-122"/>
              </a:endParaRPr>
            </a:p>
          </p:txBody>
        </p:sp>
        <p:sp>
          <p:nvSpPr>
            <p:cNvPr id="17" name="Text Box 9"/>
            <p:cNvSpPr txBox="1">
              <a:spLocks noChangeArrowheads="1"/>
            </p:cNvSpPr>
            <p:nvPr/>
          </p:nvSpPr>
          <p:spPr bwMode="auto">
            <a:xfrm>
              <a:off x="5148064" y="3500439"/>
              <a:ext cx="3259832" cy="648642"/>
            </a:xfrm>
            <a:prstGeom prst="rect">
              <a:avLst/>
            </a:prstGeom>
            <a:noFill/>
            <a:ln w="9525">
              <a:noFill/>
              <a:miter lim="800000"/>
              <a:headEnd/>
              <a:tailEnd/>
            </a:ln>
          </p:spPr>
          <p:txBody>
            <a:bodyPr wrap="square">
              <a:spAutoFit/>
            </a:bodyPr>
            <a:lstStyle/>
            <a:p>
              <a:pPr>
                <a:spcBef>
                  <a:spcPct val="50000"/>
                </a:spcBef>
              </a:pPr>
              <a:r>
                <a:rPr lang="zh-CN" altLang="en-US" sz="3600" b="1" dirty="0" smtClean="0">
                  <a:solidFill>
                    <a:srgbClr val="006600"/>
                  </a:solidFill>
                  <a:ea typeface="华文新魏" pitchFamily="2" charset="-122"/>
                </a:rPr>
                <a:t>科学宏观调控</a:t>
              </a:r>
              <a:endParaRPr lang="en-US" altLang="zh-CN" sz="3600" b="1" dirty="0">
                <a:solidFill>
                  <a:srgbClr val="006600"/>
                </a:solidFill>
                <a:ea typeface="华文新魏" pitchFamily="2" charset="-122"/>
              </a:endParaRPr>
            </a:p>
          </p:txBody>
        </p:sp>
        <p:sp>
          <p:nvSpPr>
            <p:cNvPr id="20" name="下箭头 19"/>
            <p:cNvSpPr/>
            <p:nvPr/>
          </p:nvSpPr>
          <p:spPr>
            <a:xfrm rot="2560015">
              <a:off x="3821611" y="2616306"/>
              <a:ext cx="864096" cy="1063574"/>
            </a:xfrm>
            <a:prstGeom prst="downArrow">
              <a:avLst>
                <a:gd name="adj1" fmla="val 50000"/>
                <a:gd name="adj2" fmla="val 29540"/>
              </a:avLst>
            </a:prstGeom>
            <a:solidFill>
              <a:srgbClr val="C7F5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zh-CN" altLang="en-US" sz="3000" b="1" dirty="0" smtClean="0">
                  <a:solidFill>
                    <a:srgbClr val="FF0000"/>
                  </a:solidFill>
                  <a:latin typeface="隶书" pitchFamily="49" charset="-122"/>
                  <a:ea typeface="隶书" pitchFamily="49" charset="-122"/>
                </a:rPr>
                <a:t>发挥</a:t>
              </a:r>
              <a:endParaRPr lang="zh-CN" altLang="en-US" sz="3000" b="1" dirty="0">
                <a:solidFill>
                  <a:srgbClr val="FF0000"/>
                </a:solidFill>
                <a:latin typeface="隶书" pitchFamily="49" charset="-122"/>
                <a:ea typeface="隶书" pitchFamily="49" charset="-122"/>
              </a:endParaRPr>
            </a:p>
          </p:txBody>
        </p:sp>
        <p:sp>
          <p:nvSpPr>
            <p:cNvPr id="21" name="下箭头 20"/>
            <p:cNvSpPr/>
            <p:nvPr/>
          </p:nvSpPr>
          <p:spPr>
            <a:xfrm rot="18203514">
              <a:off x="5297214" y="2611131"/>
              <a:ext cx="867186" cy="1105840"/>
            </a:xfrm>
            <a:prstGeom prst="downArrow">
              <a:avLst>
                <a:gd name="adj1" fmla="val 50000"/>
                <a:gd name="adj2" fmla="val 38442"/>
              </a:avLst>
            </a:prstGeom>
            <a:solidFill>
              <a:srgbClr val="C7F5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zh-CN" altLang="en-US" sz="3000" b="1" dirty="0" smtClean="0">
                  <a:solidFill>
                    <a:srgbClr val="FF0000"/>
                  </a:solidFill>
                  <a:latin typeface="隶书" pitchFamily="49" charset="-122"/>
                  <a:ea typeface="隶书" pitchFamily="49" charset="-122"/>
                </a:rPr>
                <a:t>实行</a:t>
              </a:r>
              <a:endParaRPr lang="zh-CN" altLang="en-US" sz="3000" b="1" dirty="0">
                <a:solidFill>
                  <a:srgbClr val="FF0000"/>
                </a:solidFill>
                <a:latin typeface="隶书" pitchFamily="49" charset="-122"/>
                <a:ea typeface="隶书" pitchFamily="49" charset="-122"/>
              </a:endParaRPr>
            </a:p>
          </p:txBody>
        </p:sp>
      </p:grpSp>
      <p:grpSp>
        <p:nvGrpSpPr>
          <p:cNvPr id="4" name="组合 14"/>
          <p:cNvGrpSpPr/>
          <p:nvPr/>
        </p:nvGrpSpPr>
        <p:grpSpPr>
          <a:xfrm>
            <a:off x="1928794" y="4071942"/>
            <a:ext cx="6072230" cy="2594720"/>
            <a:chOff x="1928794" y="4071942"/>
            <a:chExt cx="6072230" cy="2594720"/>
          </a:xfrm>
        </p:grpSpPr>
        <p:sp>
          <p:nvSpPr>
            <p:cNvPr id="11" name="右大括号 10"/>
            <p:cNvSpPr/>
            <p:nvPr/>
          </p:nvSpPr>
          <p:spPr>
            <a:xfrm rot="5400000">
              <a:off x="4750595" y="1464455"/>
              <a:ext cx="500066" cy="5715040"/>
            </a:xfrm>
            <a:prstGeom prst="rightBrace">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 name="下箭头 11"/>
            <p:cNvSpPr/>
            <p:nvPr/>
          </p:nvSpPr>
          <p:spPr>
            <a:xfrm>
              <a:off x="4643438" y="4714884"/>
              <a:ext cx="714380" cy="857256"/>
            </a:xfrm>
            <a:prstGeom prst="downArrow">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zh-CN" altLang="en-US" sz="3200" b="1" dirty="0" smtClean="0">
                  <a:solidFill>
                    <a:srgbClr val="FF0000"/>
                  </a:solidFill>
                  <a:latin typeface="隶书" pitchFamily="49" charset="-122"/>
                  <a:ea typeface="隶书" pitchFamily="49" charset="-122"/>
                </a:rPr>
                <a:t>目标</a:t>
              </a:r>
              <a:endParaRPr lang="zh-CN" altLang="en-US" sz="3200" b="1" dirty="0">
                <a:solidFill>
                  <a:srgbClr val="FF0000"/>
                </a:solidFill>
                <a:latin typeface="隶书" pitchFamily="49" charset="-122"/>
                <a:ea typeface="隶书" pitchFamily="49" charset="-122"/>
              </a:endParaRPr>
            </a:p>
          </p:txBody>
        </p:sp>
        <p:sp>
          <p:nvSpPr>
            <p:cNvPr id="13" name="Text Box 9"/>
            <p:cNvSpPr txBox="1">
              <a:spLocks noChangeArrowheads="1"/>
            </p:cNvSpPr>
            <p:nvPr/>
          </p:nvSpPr>
          <p:spPr bwMode="auto">
            <a:xfrm>
              <a:off x="1928794" y="5500702"/>
              <a:ext cx="6072230" cy="1165960"/>
            </a:xfrm>
            <a:prstGeom prst="rect">
              <a:avLst/>
            </a:prstGeom>
            <a:noFill/>
            <a:ln w="9525">
              <a:noFill/>
              <a:miter lim="800000"/>
              <a:headEnd/>
              <a:tailEnd/>
            </a:ln>
          </p:spPr>
          <p:txBody>
            <a:bodyPr wrap="square">
              <a:spAutoFit/>
            </a:bodyPr>
            <a:lstStyle/>
            <a:p>
              <a:pPr algn="ctr">
                <a:lnSpc>
                  <a:spcPts val="3000"/>
                </a:lnSpc>
                <a:spcBef>
                  <a:spcPct val="50000"/>
                </a:spcBef>
              </a:pPr>
              <a:r>
                <a:rPr lang="zh-CN" altLang="en-US" sz="3600" b="1" dirty="0" smtClean="0">
                  <a:solidFill>
                    <a:srgbClr val="C00000"/>
                  </a:solidFill>
                  <a:ea typeface="华文新魏" pitchFamily="2" charset="-122"/>
                </a:rPr>
                <a:t>合理配置资源  提高经济效率</a:t>
              </a:r>
              <a:endParaRPr lang="en-US" altLang="zh-CN" sz="3600" b="1" dirty="0" smtClean="0">
                <a:solidFill>
                  <a:srgbClr val="C00000"/>
                </a:solidFill>
                <a:ea typeface="华文新魏" pitchFamily="2" charset="-122"/>
              </a:endParaRPr>
            </a:p>
            <a:p>
              <a:pPr algn="ctr">
                <a:lnSpc>
                  <a:spcPts val="3000"/>
                </a:lnSpc>
                <a:spcBef>
                  <a:spcPct val="50000"/>
                </a:spcBef>
              </a:pPr>
              <a:r>
                <a:rPr lang="en-US" altLang="zh-CN" sz="3600" b="1" dirty="0" smtClean="0">
                  <a:solidFill>
                    <a:srgbClr val="C00000"/>
                  </a:solidFill>
                  <a:ea typeface="华文新魏" pitchFamily="2" charset="-122"/>
                </a:rPr>
                <a:t>    </a:t>
              </a:r>
              <a:r>
                <a:rPr lang="zh-CN" altLang="en-US" sz="3600" b="1" dirty="0" smtClean="0">
                  <a:solidFill>
                    <a:srgbClr val="C00000"/>
                  </a:solidFill>
                  <a:ea typeface="华文新魏" pitchFamily="2" charset="-122"/>
                </a:rPr>
                <a:t>全面建成小康社会</a:t>
              </a:r>
              <a:endParaRPr lang="en-US" altLang="zh-CN" sz="3600" b="1" dirty="0">
                <a:solidFill>
                  <a:srgbClr val="C00000"/>
                </a:solidFill>
                <a:ea typeface="华文新魏" pitchFamily="2" charset="-122"/>
              </a:endParaRPr>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76200" y="381000"/>
            <a:ext cx="2743200" cy="646331"/>
          </a:xfrm>
          <a:prstGeom prst="rect">
            <a:avLst/>
          </a:prstGeom>
          <a:noFill/>
          <a:ln w="9525">
            <a:noFill/>
            <a:miter lim="800000"/>
            <a:headEnd/>
            <a:tailEnd/>
          </a:ln>
          <a:effectLst>
            <a:outerShdw dist="17961" dir="2700000" algn="ctr" rotWithShape="0">
              <a:srgbClr val="FFFF00">
                <a:alpha val="50000"/>
              </a:srgbClr>
            </a:outerShdw>
          </a:effectLst>
        </p:spPr>
        <p:txBody>
          <a:bodyPr wrap="square">
            <a:spAutoFit/>
          </a:bodyPr>
          <a:lstStyle/>
          <a:p>
            <a:pPr algn="ctr">
              <a:spcBef>
                <a:spcPct val="50000"/>
              </a:spcBef>
              <a:defRPr/>
            </a:pPr>
            <a:r>
              <a:rPr lang="zh-CN" altLang="en-US" sz="3600" b="1" dirty="0">
                <a:solidFill>
                  <a:srgbClr val="FFFF00"/>
                </a:solidFill>
                <a:latin typeface="Arial" charset="0"/>
                <a:ea typeface="黑体" pitchFamily="49" charset="-122"/>
              </a:rPr>
              <a:t>经济生活</a:t>
            </a:r>
          </a:p>
        </p:txBody>
      </p:sp>
      <p:sp>
        <p:nvSpPr>
          <p:cNvPr id="82947" name="Text Box 3"/>
          <p:cNvSpPr txBox="1">
            <a:spLocks noChangeArrowheads="1"/>
          </p:cNvSpPr>
          <p:nvPr/>
        </p:nvSpPr>
        <p:spPr bwMode="auto">
          <a:xfrm>
            <a:off x="381000" y="1562100"/>
            <a:ext cx="7920038" cy="4400550"/>
          </a:xfrm>
          <a:prstGeom prst="rect">
            <a:avLst/>
          </a:prstGeom>
          <a:noFill/>
          <a:ln w="9525">
            <a:noFill/>
            <a:miter lim="800000"/>
            <a:headEnd/>
            <a:tailEnd/>
          </a:ln>
          <a:effectLst>
            <a:outerShdw dist="28398" dir="1593903" algn="ctr" rotWithShape="0">
              <a:schemeClr val="tx1"/>
            </a:outerShdw>
          </a:effectLst>
        </p:spPr>
        <p:txBody>
          <a:bodyPr>
            <a:spAutoFit/>
          </a:bodyPr>
          <a:lstStyle/>
          <a:p>
            <a:pPr>
              <a:spcBef>
                <a:spcPct val="50000"/>
              </a:spcBef>
              <a:defRPr/>
            </a:pPr>
            <a:r>
              <a:rPr lang="zh-CN" altLang="en-US" sz="2800" b="1">
                <a:solidFill>
                  <a:srgbClr val="000000"/>
                </a:solidFill>
                <a:effectLst>
                  <a:outerShdw blurRad="38100" dist="38100" dir="2700000" algn="tl">
                    <a:srgbClr val="C0C0C0"/>
                  </a:outerShdw>
                </a:effectLst>
                <a:latin typeface="宋体" pitchFamily="2" charset="-122"/>
              </a:rPr>
              <a:t>第一单元  生活与消费</a:t>
            </a:r>
          </a:p>
          <a:p>
            <a:pPr>
              <a:spcBef>
                <a:spcPct val="50000"/>
              </a:spcBef>
              <a:defRPr/>
            </a:pPr>
            <a:endParaRPr lang="en-US" altLang="zh-CN" sz="2800" b="1">
              <a:solidFill>
                <a:srgbClr val="000000"/>
              </a:solidFill>
              <a:effectLst>
                <a:outerShdw blurRad="38100" dist="38100" dir="2700000" algn="tl">
                  <a:srgbClr val="C0C0C0"/>
                </a:outerShdw>
              </a:effectLst>
              <a:latin typeface="宋体" pitchFamily="2" charset="-122"/>
            </a:endParaRPr>
          </a:p>
          <a:p>
            <a:pPr>
              <a:spcBef>
                <a:spcPct val="50000"/>
              </a:spcBef>
              <a:defRPr/>
            </a:pPr>
            <a:r>
              <a:rPr lang="zh-CN" altLang="en-US" sz="2800" b="1">
                <a:solidFill>
                  <a:srgbClr val="000000"/>
                </a:solidFill>
                <a:effectLst>
                  <a:outerShdw blurRad="38100" dist="38100" dir="2700000" algn="tl">
                    <a:srgbClr val="C0C0C0"/>
                  </a:outerShdw>
                </a:effectLst>
                <a:latin typeface="宋体" pitchFamily="2" charset="-122"/>
              </a:rPr>
              <a:t>第二单元  生产、劳动与经营</a:t>
            </a:r>
            <a:endParaRPr lang="en-US" altLang="zh-CN" sz="2800" b="1">
              <a:solidFill>
                <a:srgbClr val="000000"/>
              </a:solidFill>
              <a:effectLst>
                <a:outerShdw blurRad="38100" dist="38100" dir="2700000" algn="tl">
                  <a:srgbClr val="C0C0C0"/>
                </a:outerShdw>
              </a:effectLst>
              <a:latin typeface="宋体" pitchFamily="2" charset="-122"/>
            </a:endParaRPr>
          </a:p>
          <a:p>
            <a:pPr>
              <a:spcBef>
                <a:spcPct val="50000"/>
              </a:spcBef>
              <a:defRPr/>
            </a:pPr>
            <a:endParaRPr lang="zh-CN" altLang="en-US" sz="2800" b="1">
              <a:solidFill>
                <a:srgbClr val="000000"/>
              </a:solidFill>
              <a:effectLst>
                <a:outerShdw blurRad="38100" dist="38100" dir="2700000" algn="tl">
                  <a:srgbClr val="C0C0C0"/>
                </a:outerShdw>
              </a:effectLst>
              <a:latin typeface="宋体" pitchFamily="2" charset="-122"/>
            </a:endParaRPr>
          </a:p>
          <a:p>
            <a:pPr>
              <a:spcBef>
                <a:spcPct val="50000"/>
              </a:spcBef>
              <a:defRPr/>
            </a:pPr>
            <a:r>
              <a:rPr lang="zh-CN" altLang="en-US" sz="2800" b="1">
                <a:solidFill>
                  <a:srgbClr val="000000"/>
                </a:solidFill>
                <a:effectLst>
                  <a:outerShdw blurRad="38100" dist="38100" dir="2700000" algn="tl">
                    <a:srgbClr val="C0C0C0"/>
                  </a:outerShdw>
                </a:effectLst>
                <a:latin typeface="宋体" pitchFamily="2" charset="-122"/>
              </a:rPr>
              <a:t>第三单元  收入与分配</a:t>
            </a:r>
          </a:p>
          <a:p>
            <a:pPr>
              <a:spcBef>
                <a:spcPct val="50000"/>
              </a:spcBef>
              <a:defRPr/>
            </a:pPr>
            <a:endParaRPr lang="en-US" altLang="zh-CN" sz="2800" b="1">
              <a:solidFill>
                <a:srgbClr val="000000"/>
              </a:solidFill>
              <a:effectLst>
                <a:outerShdw blurRad="38100" dist="38100" dir="2700000" algn="tl">
                  <a:srgbClr val="C0C0C0"/>
                </a:outerShdw>
              </a:effectLst>
              <a:latin typeface="宋体" pitchFamily="2" charset="-122"/>
            </a:endParaRPr>
          </a:p>
          <a:p>
            <a:pPr>
              <a:spcBef>
                <a:spcPct val="50000"/>
              </a:spcBef>
              <a:defRPr/>
            </a:pPr>
            <a:r>
              <a:rPr lang="zh-CN" altLang="en-US" sz="2800" b="1">
                <a:solidFill>
                  <a:srgbClr val="000000"/>
                </a:solidFill>
                <a:effectLst>
                  <a:outerShdw blurRad="38100" dist="38100" dir="2700000" algn="tl">
                    <a:srgbClr val="C0C0C0"/>
                  </a:outerShdw>
                </a:effectLst>
                <a:latin typeface="宋体" pitchFamily="2" charset="-122"/>
              </a:rPr>
              <a:t>第四单元  发展社会主义市场经济</a:t>
            </a:r>
          </a:p>
        </p:txBody>
      </p:sp>
      <p:sp>
        <p:nvSpPr>
          <p:cNvPr id="82954" name="Text Box 10"/>
          <p:cNvSpPr txBox="1">
            <a:spLocks noChangeArrowheads="1"/>
          </p:cNvSpPr>
          <p:nvPr/>
        </p:nvSpPr>
        <p:spPr bwMode="auto">
          <a:xfrm>
            <a:off x="2209800" y="457200"/>
            <a:ext cx="6400800" cy="519113"/>
          </a:xfrm>
          <a:prstGeom prst="rect">
            <a:avLst/>
          </a:prstGeom>
          <a:noFill/>
          <a:ln w="9525">
            <a:noFill/>
            <a:miter lim="800000"/>
            <a:headEnd/>
            <a:tailEnd/>
          </a:ln>
          <a:effectLst>
            <a:outerShdw dist="17961" dir="2700000" algn="ctr" rotWithShape="0">
              <a:schemeClr val="bg2"/>
            </a:outerShdw>
          </a:effectLst>
        </p:spPr>
        <p:txBody>
          <a:bodyPr>
            <a:spAutoFit/>
          </a:bodyPr>
          <a:lstStyle/>
          <a:p>
            <a:pPr algn="ctr">
              <a:spcBef>
                <a:spcPct val="50000"/>
              </a:spcBef>
              <a:defRPr/>
            </a:pPr>
            <a:r>
              <a:rPr lang="zh-CN" altLang="en-US" sz="2800" b="1" dirty="0">
                <a:solidFill>
                  <a:schemeClr val="bg1"/>
                </a:solidFill>
                <a:latin typeface="宋体" pitchFamily="2" charset="-122"/>
              </a:rPr>
              <a:t>主线：发展完善社会主义市场经济 </a:t>
            </a:r>
          </a:p>
        </p:txBody>
      </p:sp>
      <p:sp>
        <p:nvSpPr>
          <p:cNvPr id="82949" name="Text Box 5"/>
          <p:cNvSpPr txBox="1">
            <a:spLocks noChangeArrowheads="1"/>
          </p:cNvSpPr>
          <p:nvPr/>
        </p:nvSpPr>
        <p:spPr bwMode="auto">
          <a:xfrm>
            <a:off x="6111875" y="1524000"/>
            <a:ext cx="2087563" cy="523875"/>
          </a:xfrm>
          <a:prstGeom prst="rect">
            <a:avLst/>
          </a:prstGeom>
          <a:noFill/>
          <a:ln w="9525">
            <a:noFill/>
            <a:miter lim="800000"/>
            <a:headEnd/>
            <a:tailEnd/>
          </a:ln>
          <a:effectLst>
            <a:outerShdw dist="35921" dir="2700000" algn="ctr" rotWithShape="0">
              <a:srgbClr val="996600"/>
            </a:outerShdw>
          </a:effectLst>
        </p:spPr>
        <p:txBody>
          <a:bodyPr>
            <a:spAutoFit/>
          </a:bodyPr>
          <a:lstStyle/>
          <a:p>
            <a:pPr algn="ctr">
              <a:spcBef>
                <a:spcPct val="50000"/>
              </a:spcBef>
              <a:defRPr/>
            </a:pPr>
            <a:r>
              <a:rPr lang="zh-CN" altLang="en-US" sz="2800" b="1">
                <a:solidFill>
                  <a:srgbClr val="000000"/>
                </a:solidFill>
                <a:latin typeface="宋体" pitchFamily="2" charset="-122"/>
              </a:rPr>
              <a:t>交换与消费</a:t>
            </a:r>
          </a:p>
        </p:txBody>
      </p:sp>
      <p:sp>
        <p:nvSpPr>
          <p:cNvPr id="82950" name="Text Box 6"/>
          <p:cNvSpPr txBox="1">
            <a:spLocks noChangeArrowheads="1"/>
          </p:cNvSpPr>
          <p:nvPr/>
        </p:nvSpPr>
        <p:spPr bwMode="auto">
          <a:xfrm>
            <a:off x="6172200" y="2833688"/>
            <a:ext cx="1296988" cy="523875"/>
          </a:xfrm>
          <a:prstGeom prst="rect">
            <a:avLst/>
          </a:prstGeom>
          <a:noFill/>
          <a:ln w="9525">
            <a:noFill/>
            <a:miter lim="800000"/>
            <a:headEnd/>
            <a:tailEnd/>
          </a:ln>
          <a:effectLst>
            <a:outerShdw dist="28398" dir="1593903" algn="ctr" rotWithShape="0">
              <a:srgbClr val="996600">
                <a:alpha val="50000"/>
              </a:srgbClr>
            </a:outerShdw>
          </a:effectLst>
        </p:spPr>
        <p:txBody>
          <a:bodyPr>
            <a:spAutoFit/>
          </a:bodyPr>
          <a:lstStyle/>
          <a:p>
            <a:pPr algn="ctr">
              <a:spcBef>
                <a:spcPct val="50000"/>
              </a:spcBef>
              <a:defRPr/>
            </a:pPr>
            <a:r>
              <a:rPr lang="zh-CN" altLang="en-US" sz="2800" b="1">
                <a:solidFill>
                  <a:srgbClr val="000000"/>
                </a:solidFill>
                <a:latin typeface="宋体" pitchFamily="2" charset="-122"/>
              </a:rPr>
              <a:t>生 产</a:t>
            </a:r>
          </a:p>
        </p:txBody>
      </p:sp>
      <p:sp>
        <p:nvSpPr>
          <p:cNvPr id="82951" name="Text Box 7"/>
          <p:cNvSpPr txBox="1">
            <a:spLocks noChangeArrowheads="1"/>
          </p:cNvSpPr>
          <p:nvPr/>
        </p:nvSpPr>
        <p:spPr bwMode="auto">
          <a:xfrm>
            <a:off x="6870700" y="5405438"/>
            <a:ext cx="2239963" cy="523875"/>
          </a:xfrm>
          <a:prstGeom prst="rect">
            <a:avLst/>
          </a:prstGeom>
          <a:noFill/>
          <a:ln w="9525">
            <a:noFill/>
            <a:miter lim="800000"/>
            <a:headEnd/>
            <a:tailEnd/>
          </a:ln>
          <a:effectLst>
            <a:outerShdw dist="28398" dir="1593903" algn="ctr" rotWithShape="0">
              <a:srgbClr val="996600"/>
            </a:outerShdw>
          </a:effectLst>
        </p:spPr>
        <p:txBody>
          <a:bodyPr>
            <a:spAutoFit/>
          </a:bodyPr>
          <a:lstStyle/>
          <a:p>
            <a:pPr algn="ctr">
              <a:spcBef>
                <a:spcPct val="50000"/>
              </a:spcBef>
              <a:defRPr/>
            </a:pPr>
            <a:r>
              <a:rPr lang="zh-CN" altLang="en-US" sz="2800" b="1">
                <a:solidFill>
                  <a:srgbClr val="000000"/>
                </a:solidFill>
                <a:latin typeface="宋体" pitchFamily="2" charset="-122"/>
              </a:rPr>
              <a:t>背 景</a:t>
            </a:r>
          </a:p>
        </p:txBody>
      </p:sp>
      <p:sp>
        <p:nvSpPr>
          <p:cNvPr id="82953" name="Text Box 9"/>
          <p:cNvSpPr txBox="1">
            <a:spLocks noChangeArrowheads="1"/>
          </p:cNvSpPr>
          <p:nvPr/>
        </p:nvSpPr>
        <p:spPr bwMode="auto">
          <a:xfrm>
            <a:off x="6167438" y="4114800"/>
            <a:ext cx="1325562" cy="523875"/>
          </a:xfrm>
          <a:prstGeom prst="rect">
            <a:avLst/>
          </a:prstGeom>
          <a:noFill/>
          <a:ln w="9525">
            <a:noFill/>
            <a:miter lim="800000"/>
            <a:headEnd/>
            <a:tailEnd/>
          </a:ln>
          <a:effectLst>
            <a:outerShdw dist="28398" dir="1593903" algn="ctr" rotWithShape="0">
              <a:srgbClr val="996600"/>
            </a:outerShdw>
          </a:effectLst>
        </p:spPr>
        <p:txBody>
          <a:bodyPr>
            <a:spAutoFit/>
          </a:bodyPr>
          <a:lstStyle/>
          <a:p>
            <a:pPr algn="ctr">
              <a:spcBef>
                <a:spcPct val="50000"/>
              </a:spcBef>
              <a:defRPr/>
            </a:pPr>
            <a:r>
              <a:rPr lang="zh-CN" altLang="en-US" sz="2800" b="1">
                <a:solidFill>
                  <a:srgbClr val="000000"/>
                </a:solidFill>
                <a:latin typeface="宋体" pitchFamily="2" charset="-122"/>
              </a:rPr>
              <a:t>分 配  </a:t>
            </a:r>
          </a:p>
        </p:txBody>
      </p:sp>
      <p:sp>
        <p:nvSpPr>
          <p:cNvPr id="52233" name="Line 17"/>
          <p:cNvSpPr>
            <a:spLocks noChangeShapeType="1"/>
          </p:cNvSpPr>
          <p:nvPr/>
        </p:nvSpPr>
        <p:spPr bwMode="auto">
          <a:xfrm>
            <a:off x="5943600" y="5715000"/>
            <a:ext cx="1008063" cy="0"/>
          </a:xfrm>
          <a:prstGeom prst="line">
            <a:avLst/>
          </a:prstGeom>
          <a:noFill/>
          <a:ln w="38100">
            <a:solidFill>
              <a:srgbClr val="FF0000"/>
            </a:solidFill>
            <a:round/>
            <a:headEnd/>
            <a:tailEnd type="triangle" w="med" len="med"/>
          </a:ln>
        </p:spPr>
        <p:txBody>
          <a:bodyPr lIns="46800" tIns="46800" rIns="46800" bIns="46800">
            <a:spAutoFit/>
          </a:bodyPr>
          <a:lstStyle/>
          <a:p>
            <a:endParaRPr lang="zh-CN" altLang="en-US"/>
          </a:p>
        </p:txBody>
      </p:sp>
      <p:sp>
        <p:nvSpPr>
          <p:cNvPr id="82965" name="Text Box 21"/>
          <p:cNvSpPr txBox="1">
            <a:spLocks noChangeArrowheads="1"/>
          </p:cNvSpPr>
          <p:nvPr/>
        </p:nvSpPr>
        <p:spPr bwMode="auto">
          <a:xfrm>
            <a:off x="6172200" y="1600200"/>
            <a:ext cx="1981200" cy="523875"/>
          </a:xfrm>
          <a:prstGeom prst="rect">
            <a:avLst/>
          </a:prstGeom>
          <a:solidFill>
            <a:srgbClr val="FFFF99"/>
          </a:solidFill>
          <a:ln w="9525">
            <a:noFill/>
            <a:miter lim="800000"/>
            <a:headEnd/>
            <a:tailEnd/>
          </a:ln>
        </p:spPr>
        <p:txBody>
          <a:bodyPr>
            <a:spAutoFit/>
          </a:bodyPr>
          <a:lstStyle/>
          <a:p>
            <a:pPr algn="ctr">
              <a:spcBef>
                <a:spcPct val="50000"/>
              </a:spcBef>
            </a:pPr>
            <a:r>
              <a:rPr lang="zh-CN" altLang="en-US" sz="2800" b="1">
                <a:solidFill>
                  <a:srgbClr val="0000CC"/>
                </a:solidFill>
                <a:ea typeface="华文新魏" pitchFamily="2" charset="-122"/>
              </a:rPr>
              <a:t>市场机制</a:t>
            </a:r>
          </a:p>
        </p:txBody>
      </p:sp>
      <p:sp>
        <p:nvSpPr>
          <p:cNvPr id="82966" name="Text Box 22"/>
          <p:cNvSpPr txBox="1">
            <a:spLocks noChangeArrowheads="1"/>
          </p:cNvSpPr>
          <p:nvPr/>
        </p:nvSpPr>
        <p:spPr bwMode="auto">
          <a:xfrm>
            <a:off x="6138863" y="2714625"/>
            <a:ext cx="1981200" cy="942975"/>
          </a:xfrm>
          <a:prstGeom prst="rect">
            <a:avLst/>
          </a:prstGeom>
          <a:solidFill>
            <a:srgbClr val="FFFF99"/>
          </a:solidFill>
          <a:ln w="9525">
            <a:noFill/>
            <a:miter lim="800000"/>
            <a:headEnd/>
            <a:tailEnd/>
          </a:ln>
        </p:spPr>
        <p:txBody>
          <a:bodyPr>
            <a:spAutoFit/>
          </a:bodyPr>
          <a:lstStyle/>
          <a:p>
            <a:pPr algn="ctr">
              <a:lnSpc>
                <a:spcPts val="2363"/>
              </a:lnSpc>
              <a:spcBef>
                <a:spcPct val="50000"/>
              </a:spcBef>
            </a:pPr>
            <a:r>
              <a:rPr lang="zh-CN" altLang="en-US" sz="2800" b="1">
                <a:solidFill>
                  <a:srgbClr val="0000CC"/>
                </a:solidFill>
                <a:ea typeface="华文新魏" pitchFamily="2" charset="-122"/>
              </a:rPr>
              <a:t>制度保障</a:t>
            </a:r>
            <a:endParaRPr lang="en-US" altLang="zh-CN" sz="2800" b="1">
              <a:solidFill>
                <a:srgbClr val="0000CC"/>
              </a:solidFill>
              <a:ea typeface="华文新魏" pitchFamily="2" charset="-122"/>
            </a:endParaRPr>
          </a:p>
          <a:p>
            <a:pPr algn="ctr">
              <a:lnSpc>
                <a:spcPts val="2363"/>
              </a:lnSpc>
              <a:spcBef>
                <a:spcPct val="50000"/>
              </a:spcBef>
            </a:pPr>
            <a:r>
              <a:rPr lang="zh-CN" altLang="en-US" sz="2800" b="1">
                <a:solidFill>
                  <a:srgbClr val="0000CC"/>
                </a:solidFill>
                <a:ea typeface="华文新魏" pitchFamily="2" charset="-122"/>
              </a:rPr>
              <a:t>市场主体</a:t>
            </a:r>
          </a:p>
        </p:txBody>
      </p:sp>
      <p:sp>
        <p:nvSpPr>
          <p:cNvPr id="82968" name="Text Box 24"/>
          <p:cNvSpPr txBox="1">
            <a:spLocks noChangeArrowheads="1"/>
          </p:cNvSpPr>
          <p:nvPr/>
        </p:nvSpPr>
        <p:spPr bwMode="auto">
          <a:xfrm>
            <a:off x="6172200" y="3987800"/>
            <a:ext cx="1981200" cy="954088"/>
          </a:xfrm>
          <a:prstGeom prst="rect">
            <a:avLst/>
          </a:prstGeom>
          <a:solidFill>
            <a:srgbClr val="FFFF99"/>
          </a:solidFill>
          <a:ln w="9525">
            <a:noFill/>
            <a:miter lim="800000"/>
            <a:headEnd/>
            <a:tailEnd/>
          </a:ln>
        </p:spPr>
        <p:txBody>
          <a:bodyPr>
            <a:spAutoFit/>
          </a:bodyPr>
          <a:lstStyle/>
          <a:p>
            <a:pPr algn="ctr"/>
            <a:r>
              <a:rPr lang="zh-CN" altLang="en-US" sz="2800" b="1">
                <a:solidFill>
                  <a:srgbClr val="0000CC"/>
                </a:solidFill>
                <a:ea typeface="华文新魏" pitchFamily="2" charset="-122"/>
              </a:rPr>
              <a:t>制度保障</a:t>
            </a:r>
            <a:endParaRPr lang="en-US" altLang="zh-CN" sz="2800" b="1">
              <a:solidFill>
                <a:srgbClr val="0000CC"/>
              </a:solidFill>
              <a:ea typeface="华文新魏" pitchFamily="2" charset="-122"/>
            </a:endParaRPr>
          </a:p>
          <a:p>
            <a:pPr algn="ctr"/>
            <a:r>
              <a:rPr lang="zh-CN" altLang="en-US" sz="2800" b="1">
                <a:solidFill>
                  <a:srgbClr val="0000CC"/>
                </a:solidFill>
                <a:ea typeface="华文新魏" pitchFamily="2" charset="-122"/>
              </a:rPr>
              <a:t>宏调手段</a:t>
            </a:r>
          </a:p>
        </p:txBody>
      </p:sp>
      <p:sp>
        <p:nvSpPr>
          <p:cNvPr id="82969" name="Text Box 25"/>
          <p:cNvSpPr txBox="1">
            <a:spLocks noChangeArrowheads="1"/>
          </p:cNvSpPr>
          <p:nvPr/>
        </p:nvSpPr>
        <p:spPr bwMode="auto">
          <a:xfrm>
            <a:off x="6934200" y="5257800"/>
            <a:ext cx="1828800" cy="954088"/>
          </a:xfrm>
          <a:prstGeom prst="rect">
            <a:avLst/>
          </a:prstGeom>
          <a:solidFill>
            <a:srgbClr val="FFFF99"/>
          </a:solidFill>
          <a:ln w="9525">
            <a:noFill/>
            <a:miter lim="800000"/>
            <a:headEnd/>
            <a:tailEnd/>
          </a:ln>
        </p:spPr>
        <p:txBody>
          <a:bodyPr>
            <a:spAutoFit/>
          </a:bodyPr>
          <a:lstStyle/>
          <a:p>
            <a:pPr algn="ctr">
              <a:spcBef>
                <a:spcPct val="50000"/>
              </a:spcBef>
            </a:pPr>
            <a:r>
              <a:rPr lang="zh-CN" altLang="en-US" sz="2800" b="1">
                <a:solidFill>
                  <a:srgbClr val="0000CC"/>
                </a:solidFill>
                <a:ea typeface="华文新魏" pitchFamily="2" charset="-122"/>
              </a:rPr>
              <a:t>理论基础发展目标</a:t>
            </a:r>
            <a:endParaRPr lang="en-US" altLang="zh-CN" sz="900" b="1">
              <a:solidFill>
                <a:srgbClr val="0000CC"/>
              </a:solidFill>
              <a:ea typeface="华文新魏" pitchFamily="2" charset="-122"/>
            </a:endParaRPr>
          </a:p>
        </p:txBody>
      </p:sp>
      <p:cxnSp>
        <p:nvCxnSpPr>
          <p:cNvPr id="27" name="直接箭头连接符 26"/>
          <p:cNvCxnSpPr/>
          <p:nvPr/>
        </p:nvCxnSpPr>
        <p:spPr>
          <a:xfrm>
            <a:off x="4267200" y="1828800"/>
            <a:ext cx="1676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a:off x="4267200" y="4418013"/>
            <a:ext cx="1676400" cy="158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5257800" y="3124200"/>
            <a:ext cx="914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2965"/>
                                        </p:tgtEl>
                                        <p:attrNameLst>
                                          <p:attrName>style.visibility</p:attrName>
                                        </p:attrNameLst>
                                      </p:cBhvr>
                                      <p:to>
                                        <p:strVal val="visible"/>
                                      </p:to>
                                    </p:set>
                                    <p:anim calcmode="lin" valueType="num">
                                      <p:cBhvr>
                                        <p:cTn id="7" dur="1000" fill="hold"/>
                                        <p:tgtEl>
                                          <p:spTgt spid="82965"/>
                                        </p:tgtEl>
                                        <p:attrNameLst>
                                          <p:attrName>ppt_w</p:attrName>
                                        </p:attrNameLst>
                                      </p:cBhvr>
                                      <p:tavLst>
                                        <p:tav tm="0">
                                          <p:val>
                                            <p:strVal val="#ppt_w*0.70"/>
                                          </p:val>
                                        </p:tav>
                                        <p:tav tm="100000">
                                          <p:val>
                                            <p:strVal val="#ppt_w"/>
                                          </p:val>
                                        </p:tav>
                                      </p:tavLst>
                                    </p:anim>
                                    <p:anim calcmode="lin" valueType="num">
                                      <p:cBhvr>
                                        <p:cTn id="8" dur="1000" fill="hold"/>
                                        <p:tgtEl>
                                          <p:spTgt spid="82965"/>
                                        </p:tgtEl>
                                        <p:attrNameLst>
                                          <p:attrName>ppt_h</p:attrName>
                                        </p:attrNameLst>
                                      </p:cBhvr>
                                      <p:tavLst>
                                        <p:tav tm="0">
                                          <p:val>
                                            <p:strVal val="#ppt_h"/>
                                          </p:val>
                                        </p:tav>
                                        <p:tav tm="100000">
                                          <p:val>
                                            <p:strVal val="#ppt_h"/>
                                          </p:val>
                                        </p:tav>
                                      </p:tavLst>
                                    </p:anim>
                                    <p:animEffect transition="in" filter="fade">
                                      <p:cBhvr>
                                        <p:cTn id="9" dur="1000"/>
                                        <p:tgtEl>
                                          <p:spTgt spid="8296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2966"/>
                                        </p:tgtEl>
                                        <p:attrNameLst>
                                          <p:attrName>style.visibility</p:attrName>
                                        </p:attrNameLst>
                                      </p:cBhvr>
                                      <p:to>
                                        <p:strVal val="visible"/>
                                      </p:to>
                                    </p:set>
                                    <p:anim calcmode="lin" valueType="num">
                                      <p:cBhvr>
                                        <p:cTn id="14" dur="1000" fill="hold"/>
                                        <p:tgtEl>
                                          <p:spTgt spid="82966"/>
                                        </p:tgtEl>
                                        <p:attrNameLst>
                                          <p:attrName>ppt_w</p:attrName>
                                        </p:attrNameLst>
                                      </p:cBhvr>
                                      <p:tavLst>
                                        <p:tav tm="0">
                                          <p:val>
                                            <p:strVal val="#ppt_w*0.70"/>
                                          </p:val>
                                        </p:tav>
                                        <p:tav tm="100000">
                                          <p:val>
                                            <p:strVal val="#ppt_w"/>
                                          </p:val>
                                        </p:tav>
                                      </p:tavLst>
                                    </p:anim>
                                    <p:anim calcmode="lin" valueType="num">
                                      <p:cBhvr>
                                        <p:cTn id="15" dur="1000" fill="hold"/>
                                        <p:tgtEl>
                                          <p:spTgt spid="82966"/>
                                        </p:tgtEl>
                                        <p:attrNameLst>
                                          <p:attrName>ppt_h</p:attrName>
                                        </p:attrNameLst>
                                      </p:cBhvr>
                                      <p:tavLst>
                                        <p:tav tm="0">
                                          <p:val>
                                            <p:strVal val="#ppt_h"/>
                                          </p:val>
                                        </p:tav>
                                        <p:tav tm="100000">
                                          <p:val>
                                            <p:strVal val="#ppt_h"/>
                                          </p:val>
                                        </p:tav>
                                      </p:tavLst>
                                    </p:anim>
                                    <p:animEffect transition="in" filter="fade">
                                      <p:cBhvr>
                                        <p:cTn id="16" dur="1000"/>
                                        <p:tgtEl>
                                          <p:spTgt spid="8296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2968"/>
                                        </p:tgtEl>
                                        <p:attrNameLst>
                                          <p:attrName>style.visibility</p:attrName>
                                        </p:attrNameLst>
                                      </p:cBhvr>
                                      <p:to>
                                        <p:strVal val="visible"/>
                                      </p:to>
                                    </p:set>
                                    <p:anim calcmode="lin" valueType="num">
                                      <p:cBhvr>
                                        <p:cTn id="21" dur="1000" fill="hold"/>
                                        <p:tgtEl>
                                          <p:spTgt spid="82968"/>
                                        </p:tgtEl>
                                        <p:attrNameLst>
                                          <p:attrName>ppt_w</p:attrName>
                                        </p:attrNameLst>
                                      </p:cBhvr>
                                      <p:tavLst>
                                        <p:tav tm="0">
                                          <p:val>
                                            <p:strVal val="#ppt_w*0.70"/>
                                          </p:val>
                                        </p:tav>
                                        <p:tav tm="100000">
                                          <p:val>
                                            <p:strVal val="#ppt_w"/>
                                          </p:val>
                                        </p:tav>
                                      </p:tavLst>
                                    </p:anim>
                                    <p:anim calcmode="lin" valueType="num">
                                      <p:cBhvr>
                                        <p:cTn id="22" dur="1000" fill="hold"/>
                                        <p:tgtEl>
                                          <p:spTgt spid="82968"/>
                                        </p:tgtEl>
                                        <p:attrNameLst>
                                          <p:attrName>ppt_h</p:attrName>
                                        </p:attrNameLst>
                                      </p:cBhvr>
                                      <p:tavLst>
                                        <p:tav tm="0">
                                          <p:val>
                                            <p:strVal val="#ppt_h"/>
                                          </p:val>
                                        </p:tav>
                                        <p:tav tm="100000">
                                          <p:val>
                                            <p:strVal val="#ppt_h"/>
                                          </p:val>
                                        </p:tav>
                                      </p:tavLst>
                                    </p:anim>
                                    <p:animEffect transition="in" filter="fade">
                                      <p:cBhvr>
                                        <p:cTn id="23" dur="1000"/>
                                        <p:tgtEl>
                                          <p:spTgt spid="82968"/>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82969"/>
                                        </p:tgtEl>
                                        <p:attrNameLst>
                                          <p:attrName>style.visibility</p:attrName>
                                        </p:attrNameLst>
                                      </p:cBhvr>
                                      <p:to>
                                        <p:strVal val="visible"/>
                                      </p:to>
                                    </p:set>
                                    <p:anim calcmode="lin" valueType="num">
                                      <p:cBhvr>
                                        <p:cTn id="28" dur="1000" fill="hold"/>
                                        <p:tgtEl>
                                          <p:spTgt spid="82969"/>
                                        </p:tgtEl>
                                        <p:attrNameLst>
                                          <p:attrName>ppt_w</p:attrName>
                                        </p:attrNameLst>
                                      </p:cBhvr>
                                      <p:tavLst>
                                        <p:tav tm="0">
                                          <p:val>
                                            <p:strVal val="#ppt_w*0.70"/>
                                          </p:val>
                                        </p:tav>
                                        <p:tav tm="100000">
                                          <p:val>
                                            <p:strVal val="#ppt_w"/>
                                          </p:val>
                                        </p:tav>
                                      </p:tavLst>
                                    </p:anim>
                                    <p:anim calcmode="lin" valueType="num">
                                      <p:cBhvr>
                                        <p:cTn id="29" dur="1000" fill="hold"/>
                                        <p:tgtEl>
                                          <p:spTgt spid="82969"/>
                                        </p:tgtEl>
                                        <p:attrNameLst>
                                          <p:attrName>ppt_h</p:attrName>
                                        </p:attrNameLst>
                                      </p:cBhvr>
                                      <p:tavLst>
                                        <p:tav tm="0">
                                          <p:val>
                                            <p:strVal val="#ppt_h"/>
                                          </p:val>
                                        </p:tav>
                                        <p:tav tm="100000">
                                          <p:val>
                                            <p:strVal val="#ppt_h"/>
                                          </p:val>
                                        </p:tav>
                                      </p:tavLst>
                                    </p:anim>
                                    <p:animEffect transition="in" filter="fade">
                                      <p:cBhvr>
                                        <p:cTn id="30" dur="1000"/>
                                        <p:tgtEl>
                                          <p:spTgt spid="82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65" grpId="0" animBg="1"/>
      <p:bldP spid="82966" grpId="0" animBg="1"/>
      <p:bldP spid="82968" grpId="0" animBg="1"/>
      <p:bldP spid="8296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685800" y="344269"/>
            <a:ext cx="7848600" cy="646331"/>
          </a:xfrm>
          <a:prstGeom prst="rect">
            <a:avLst/>
          </a:prstGeom>
          <a:noFill/>
          <a:ln w="9525">
            <a:noFill/>
            <a:miter lim="800000"/>
            <a:headEnd/>
            <a:tailEnd/>
          </a:ln>
        </p:spPr>
        <p:txBody>
          <a:bodyPr wrap="square">
            <a:spAutoFit/>
          </a:bodyPr>
          <a:lstStyle/>
          <a:p>
            <a:pPr algn="ctr">
              <a:spcBef>
                <a:spcPct val="20000"/>
              </a:spcBef>
            </a:pPr>
            <a:r>
              <a:rPr lang="zh-CN" altLang="en-US" sz="3600" b="1" dirty="0" smtClean="0">
                <a:solidFill>
                  <a:srgbClr val="FFFF00"/>
                </a:solidFill>
                <a:latin typeface="华文新魏" pitchFamily="2" charset="-122"/>
                <a:ea typeface="华文新魏" pitchFamily="2" charset="-122"/>
              </a:rPr>
              <a:t>基于</a:t>
            </a:r>
            <a:r>
              <a:rPr lang="en-US" altLang="zh-CN" sz="3600" b="1" dirty="0" smtClean="0">
                <a:solidFill>
                  <a:srgbClr val="FFFF00"/>
                </a:solidFill>
                <a:latin typeface="华文新魏" pitchFamily="2" charset="-122"/>
                <a:ea typeface="华文新魏" pitchFamily="2" charset="-122"/>
              </a:rPr>
              <a:t>《</a:t>
            </a:r>
            <a:r>
              <a:rPr lang="zh-CN" altLang="en-US" sz="3600" b="1" dirty="0">
                <a:solidFill>
                  <a:srgbClr val="FFFF00"/>
                </a:solidFill>
                <a:latin typeface="华文新魏" pitchFamily="2" charset="-122"/>
                <a:ea typeface="华文新魏" pitchFamily="2" charset="-122"/>
              </a:rPr>
              <a:t>经济生活</a:t>
            </a:r>
            <a:r>
              <a:rPr lang="en-US" altLang="zh-CN" sz="3600" b="1" dirty="0" smtClean="0">
                <a:solidFill>
                  <a:srgbClr val="FFFF00"/>
                </a:solidFill>
                <a:latin typeface="华文新魏" pitchFamily="2" charset="-122"/>
                <a:ea typeface="华文新魏" pitchFamily="2" charset="-122"/>
              </a:rPr>
              <a:t>》</a:t>
            </a:r>
            <a:r>
              <a:rPr lang="zh-CN" altLang="en-US" sz="3600" b="1" dirty="0" smtClean="0">
                <a:solidFill>
                  <a:srgbClr val="FFFF00"/>
                </a:solidFill>
                <a:latin typeface="华文新魏" pitchFamily="2" charset="-122"/>
                <a:ea typeface="华文新魏" pitchFamily="2" charset="-122"/>
              </a:rPr>
              <a:t>主线确定知识专题</a:t>
            </a:r>
            <a:endParaRPr lang="zh-CN" altLang="en-US" sz="3600" b="1" dirty="0">
              <a:solidFill>
                <a:srgbClr val="FFFF00"/>
              </a:solidFill>
              <a:latin typeface="华文新魏" pitchFamily="2" charset="-122"/>
              <a:ea typeface="华文新魏" pitchFamily="2" charset="-122"/>
            </a:endParaRPr>
          </a:p>
        </p:txBody>
      </p:sp>
      <p:sp>
        <p:nvSpPr>
          <p:cNvPr id="51204" name="TextBox 7"/>
          <p:cNvSpPr txBox="1">
            <a:spLocks noChangeArrowheads="1"/>
          </p:cNvSpPr>
          <p:nvPr/>
        </p:nvSpPr>
        <p:spPr bwMode="auto">
          <a:xfrm>
            <a:off x="-381000" y="2133600"/>
            <a:ext cx="9067801" cy="3298339"/>
          </a:xfrm>
          <a:prstGeom prst="rect">
            <a:avLst/>
          </a:prstGeom>
          <a:noFill/>
          <a:ln w="9525">
            <a:noFill/>
            <a:miter lim="800000"/>
            <a:headEnd/>
            <a:tailEnd/>
          </a:ln>
        </p:spPr>
        <p:txBody>
          <a:bodyPr>
            <a:spAutoFit/>
          </a:bodyPr>
          <a:lstStyle/>
          <a:p>
            <a:pPr algn="ctr">
              <a:lnSpc>
                <a:spcPts val="5000"/>
              </a:lnSpc>
            </a:pPr>
            <a:r>
              <a:rPr lang="zh-CN" altLang="en-US" sz="3200" b="1" dirty="0" smtClean="0">
                <a:latin typeface="宋体" pitchFamily="2" charset="-122"/>
              </a:rPr>
              <a:t>专题一  健全完善相关制度</a:t>
            </a:r>
            <a:endParaRPr lang="en-US" altLang="zh-CN" sz="3200" b="1" dirty="0" smtClean="0">
              <a:latin typeface="宋体" pitchFamily="2" charset="-122"/>
            </a:endParaRPr>
          </a:p>
          <a:p>
            <a:pPr algn="ctr">
              <a:lnSpc>
                <a:spcPts val="5000"/>
              </a:lnSpc>
            </a:pPr>
            <a:r>
              <a:rPr lang="zh-CN" altLang="en-US" sz="3200" b="1" dirty="0">
                <a:latin typeface="宋体" pitchFamily="2" charset="-122"/>
              </a:rPr>
              <a:t>专题</a:t>
            </a:r>
            <a:r>
              <a:rPr lang="zh-CN" altLang="en-US" sz="3200" b="1" dirty="0" smtClean="0">
                <a:latin typeface="宋体" pitchFamily="2" charset="-122"/>
              </a:rPr>
              <a:t>二  建设现代市场体系</a:t>
            </a:r>
            <a:endParaRPr lang="en-US" altLang="zh-CN" sz="3200" b="1" dirty="0" smtClean="0">
              <a:latin typeface="宋体" pitchFamily="2" charset="-122"/>
            </a:endParaRPr>
          </a:p>
          <a:p>
            <a:pPr algn="ctr">
              <a:lnSpc>
                <a:spcPts val="5000"/>
              </a:lnSpc>
            </a:pPr>
            <a:r>
              <a:rPr lang="zh-CN" altLang="en-US" sz="3200" b="1" dirty="0">
                <a:latin typeface="宋体" pitchFamily="2" charset="-122"/>
              </a:rPr>
              <a:t>专题</a:t>
            </a:r>
            <a:r>
              <a:rPr lang="zh-CN" altLang="en-US" sz="3200" b="1" dirty="0" smtClean="0">
                <a:latin typeface="宋体" pitchFamily="2" charset="-122"/>
              </a:rPr>
              <a:t>三  激发市场主体活力</a:t>
            </a:r>
            <a:endParaRPr lang="en-US" altLang="zh-CN" sz="3200" b="1" dirty="0" smtClean="0">
              <a:latin typeface="宋体" pitchFamily="2" charset="-122"/>
            </a:endParaRPr>
          </a:p>
          <a:p>
            <a:pPr algn="ctr">
              <a:lnSpc>
                <a:spcPts val="5000"/>
              </a:lnSpc>
            </a:pPr>
            <a:r>
              <a:rPr lang="zh-CN" altLang="en-US" sz="3200" b="1" dirty="0" smtClean="0">
                <a:latin typeface="宋体" pitchFamily="2" charset="-122"/>
              </a:rPr>
              <a:t>专题四  实行科学宏观调控</a:t>
            </a:r>
            <a:endParaRPr lang="en-US" altLang="zh-CN" sz="3200" b="1" dirty="0" smtClean="0">
              <a:latin typeface="宋体" pitchFamily="2" charset="-122"/>
            </a:endParaRPr>
          </a:p>
          <a:p>
            <a:pPr algn="ctr">
              <a:lnSpc>
                <a:spcPts val="5000"/>
              </a:lnSpc>
            </a:pPr>
            <a:r>
              <a:rPr lang="zh-CN" altLang="en-US" sz="3200" b="1" dirty="0">
                <a:latin typeface="宋体" pitchFamily="2" charset="-122"/>
              </a:rPr>
              <a:t>专题</a:t>
            </a:r>
            <a:r>
              <a:rPr lang="zh-CN" altLang="en-US" sz="3200" b="1" dirty="0" smtClean="0">
                <a:latin typeface="宋体" pitchFamily="2" charset="-122"/>
              </a:rPr>
              <a:t>五  转变经济发展方式</a:t>
            </a:r>
            <a:endParaRPr lang="zh-CN" altLang="en-US" sz="3200" b="1" dirty="0">
              <a:latin typeface="宋体" pitchFamily="2" charset="-122"/>
            </a:endParaRPr>
          </a:p>
        </p:txBody>
      </p:sp>
      <p:pic>
        <p:nvPicPr>
          <p:cNvPr id="6" name="图片 5" descr="W020100830486035950145.jpg"/>
          <p:cNvPicPr>
            <a:picLocks noChangeAspect="1"/>
          </p:cNvPicPr>
          <p:nvPr/>
        </p:nvPicPr>
        <p:blipFill>
          <a:blip r:embed="rId2" cstate="print"/>
          <a:srcRect r="1572"/>
          <a:stretch>
            <a:fillRect/>
          </a:stretch>
        </p:blipFill>
        <p:spPr>
          <a:xfrm>
            <a:off x="7010400" y="3967758"/>
            <a:ext cx="2133600" cy="2890242"/>
          </a:xfrm>
          <a:prstGeom prst="rect">
            <a:avLst/>
          </a:prstGeom>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blinds(horizontal)">
                                      <p:cBhvr>
                                        <p:cTn id="7" dur="500"/>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928686" y="304800"/>
            <a:ext cx="6843714" cy="707886"/>
          </a:xfrm>
          <a:prstGeom prst="rect">
            <a:avLst/>
          </a:prstGeom>
          <a:noFill/>
          <a:ln w="9525">
            <a:noFill/>
            <a:miter lim="800000"/>
            <a:headEnd/>
            <a:tailEnd/>
          </a:ln>
        </p:spPr>
        <p:txBody>
          <a:bodyPr wrap="square">
            <a:spAutoFit/>
          </a:bodyPr>
          <a:lstStyle/>
          <a:p>
            <a:r>
              <a:rPr lang="zh-CN" altLang="en-US" sz="4000" b="1" dirty="0" smtClean="0">
                <a:solidFill>
                  <a:srgbClr val="FFFF00"/>
                </a:solidFill>
                <a:latin typeface="黑体" pitchFamily="49" charset="-122"/>
                <a:ea typeface="黑体" pitchFamily="49" charset="-122"/>
              </a:rPr>
              <a:t>专题一  健全完善相关制度</a:t>
            </a:r>
            <a:endParaRPr lang="zh-CN" altLang="en-US" sz="4000" b="1" dirty="0">
              <a:solidFill>
                <a:srgbClr val="FFFF00"/>
              </a:solidFill>
              <a:latin typeface="黑体" pitchFamily="49" charset="-122"/>
              <a:ea typeface="黑体" pitchFamily="49" charset="-122"/>
            </a:endParaRPr>
          </a:p>
        </p:txBody>
      </p:sp>
      <p:sp>
        <p:nvSpPr>
          <p:cNvPr id="37891" name="Text Box 4"/>
          <p:cNvSpPr txBox="1">
            <a:spLocks noChangeArrowheads="1"/>
          </p:cNvSpPr>
          <p:nvPr/>
        </p:nvSpPr>
        <p:spPr bwMode="auto">
          <a:xfrm>
            <a:off x="71406" y="2624144"/>
            <a:ext cx="8915400" cy="1661993"/>
          </a:xfrm>
          <a:prstGeom prst="rect">
            <a:avLst/>
          </a:prstGeom>
          <a:noFill/>
          <a:ln w="9525">
            <a:noFill/>
            <a:miter lim="800000"/>
            <a:headEnd/>
            <a:tailEnd/>
          </a:ln>
        </p:spPr>
        <p:txBody>
          <a:bodyPr wrap="square">
            <a:spAutoFit/>
          </a:bodyPr>
          <a:lstStyle/>
          <a:p>
            <a:pPr algn="l"/>
            <a:r>
              <a:rPr lang="zh-CN" altLang="en-US" sz="3400" b="1" dirty="0">
                <a:solidFill>
                  <a:srgbClr val="000099"/>
                </a:solidFill>
                <a:ea typeface="华文新魏" pitchFamily="2" charset="-122"/>
              </a:rPr>
              <a:t>基本</a:t>
            </a:r>
            <a:r>
              <a:rPr lang="zh-CN" altLang="en-US" sz="3400" b="1" dirty="0" smtClean="0">
                <a:solidFill>
                  <a:srgbClr val="000099"/>
                </a:solidFill>
                <a:ea typeface="华文新魏" pitchFamily="2" charset="-122"/>
              </a:rPr>
              <a:t>经济制度（社会主义市场经济体制的</a:t>
            </a:r>
            <a:r>
              <a:rPr lang="zh-CN" altLang="en-US" sz="3400" b="1" dirty="0" smtClean="0">
                <a:solidFill>
                  <a:srgbClr val="FF0000"/>
                </a:solidFill>
                <a:ea typeface="华文新魏" pitchFamily="2" charset="-122"/>
              </a:rPr>
              <a:t>根基</a:t>
            </a:r>
            <a:r>
              <a:rPr lang="zh-CN" altLang="en-US" sz="3400" b="1" dirty="0" smtClean="0">
                <a:solidFill>
                  <a:srgbClr val="000099"/>
                </a:solidFill>
                <a:ea typeface="华文新魏" pitchFamily="2" charset="-122"/>
              </a:rPr>
              <a:t>）</a:t>
            </a:r>
            <a:endParaRPr lang="en-US" altLang="zh-CN" sz="3400" b="1" dirty="0">
              <a:solidFill>
                <a:srgbClr val="000099"/>
              </a:solidFill>
              <a:ea typeface="华文新魏" pitchFamily="2" charset="-122"/>
            </a:endParaRPr>
          </a:p>
          <a:p>
            <a:pPr algn="l"/>
            <a:endParaRPr lang="en-US" altLang="zh-CN" sz="3400" b="1" dirty="0">
              <a:solidFill>
                <a:srgbClr val="000099"/>
              </a:solidFill>
              <a:ea typeface="华文新魏" pitchFamily="2" charset="-122"/>
            </a:endParaRPr>
          </a:p>
          <a:p>
            <a:pPr algn="l"/>
            <a:r>
              <a:rPr lang="zh-CN" altLang="en-US" sz="3400" b="1" dirty="0">
                <a:solidFill>
                  <a:srgbClr val="000099"/>
                </a:solidFill>
                <a:ea typeface="华文新魏" pitchFamily="2" charset="-122"/>
              </a:rPr>
              <a:t>分配制度</a:t>
            </a:r>
          </a:p>
        </p:txBody>
      </p:sp>
      <p:sp>
        <p:nvSpPr>
          <p:cNvPr id="9" name="下箭头 8"/>
          <p:cNvSpPr/>
          <p:nvPr/>
        </p:nvSpPr>
        <p:spPr bwMode="auto">
          <a:xfrm>
            <a:off x="609600" y="3150133"/>
            <a:ext cx="9906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600"/>
              </a:lnSpc>
              <a:defRPr/>
            </a:pPr>
            <a:r>
              <a:rPr lang="zh-CN" altLang="en-US" sz="3000" b="1" dirty="0">
                <a:solidFill>
                  <a:srgbClr val="FF0000"/>
                </a:solidFill>
                <a:latin typeface="隶书" pitchFamily="49" charset="-122"/>
                <a:ea typeface="隶书" pitchFamily="49" charset="-122"/>
              </a:rPr>
              <a:t>决定</a:t>
            </a:r>
          </a:p>
        </p:txBody>
      </p:sp>
      <p:sp>
        <p:nvSpPr>
          <p:cNvPr id="11" name="TextBox 10"/>
          <p:cNvSpPr txBox="1"/>
          <p:nvPr/>
        </p:nvSpPr>
        <p:spPr>
          <a:xfrm>
            <a:off x="500034" y="4573984"/>
            <a:ext cx="8215370" cy="1569660"/>
          </a:xfrm>
          <a:prstGeom prst="rect">
            <a:avLst/>
          </a:prstGeom>
          <a:noFill/>
        </p:spPr>
        <p:txBody>
          <a:bodyPr wrap="square" rtlCol="0">
            <a:spAutoFit/>
          </a:bodyPr>
          <a:lstStyle/>
          <a:p>
            <a:pPr algn="l"/>
            <a:r>
              <a:rPr lang="zh-CN" altLang="en-US" sz="3200" b="1" dirty="0" smtClean="0">
                <a:solidFill>
                  <a:srgbClr val="000000"/>
                </a:solidFill>
              </a:rPr>
              <a:t>确保方向，形成新格局；</a:t>
            </a:r>
            <a:endParaRPr lang="en-US" altLang="zh-CN" sz="3200" b="1" dirty="0" smtClean="0">
              <a:solidFill>
                <a:srgbClr val="000000"/>
              </a:solidFill>
            </a:endParaRPr>
          </a:p>
          <a:p>
            <a:pPr algn="l"/>
            <a:r>
              <a:rPr lang="zh-CN" altLang="en-US" sz="3200" b="1" dirty="0" smtClean="0">
                <a:solidFill>
                  <a:srgbClr val="000000"/>
                </a:solidFill>
              </a:rPr>
              <a:t>促进公平，调动积极性；</a:t>
            </a:r>
            <a:endParaRPr lang="en-US" altLang="zh-CN" sz="3200" b="1" dirty="0" smtClean="0">
              <a:solidFill>
                <a:srgbClr val="000000"/>
              </a:solidFill>
            </a:endParaRPr>
          </a:p>
          <a:p>
            <a:pPr algn="l"/>
            <a:r>
              <a:rPr lang="zh-CN" altLang="en-US" sz="3200" b="1" dirty="0" smtClean="0">
                <a:solidFill>
                  <a:srgbClr val="000000"/>
                </a:solidFill>
              </a:rPr>
              <a:t>发展生产、增强国力，改善生活，建成小康。</a:t>
            </a:r>
            <a:endParaRPr lang="zh-CN" altLang="en-US" sz="3200" b="1" dirty="0">
              <a:solidFill>
                <a:srgbClr val="000000"/>
              </a:solidFill>
            </a:endParaRPr>
          </a:p>
        </p:txBody>
      </p:sp>
      <p:sp>
        <p:nvSpPr>
          <p:cNvPr id="10" name="椭圆形标注 9"/>
          <p:cNvSpPr/>
          <p:nvPr/>
        </p:nvSpPr>
        <p:spPr bwMode="auto">
          <a:xfrm>
            <a:off x="4214810" y="3405174"/>
            <a:ext cx="4357718" cy="1928826"/>
          </a:xfrm>
          <a:prstGeom prst="wedgeEllipseCallout">
            <a:avLst>
              <a:gd name="adj1" fmla="val -2181"/>
              <a:gd name="adj2" fmla="val -112204"/>
            </a:avLst>
          </a:prstGeom>
          <a:gradFill rotWithShape="1">
            <a:gsLst>
              <a:gs pos="0">
                <a:srgbClr val="000000"/>
              </a:gs>
              <a:gs pos="20000">
                <a:srgbClr val="000040"/>
              </a:gs>
              <a:gs pos="50000">
                <a:srgbClr val="400040"/>
              </a:gs>
              <a:gs pos="75000">
                <a:srgbClr val="8F0040"/>
              </a:gs>
              <a:gs pos="89999">
                <a:srgbClr val="F27300"/>
              </a:gs>
              <a:gs pos="100000">
                <a:srgbClr val="FFBF00"/>
              </a:gs>
            </a:gsLst>
            <a:lin ang="0" scaled="0"/>
          </a:gradFill>
          <a:ln w="19050" cap="flat" cmpd="sng" algn="ctr">
            <a:solidFill>
              <a:srgbClr val="FFFFFF"/>
            </a:solidFill>
            <a:prstDash val="solid"/>
            <a:round/>
            <a:headEnd type="none" w="med" len="med"/>
            <a:tailEnd type="none" w="med" len="med"/>
          </a:ln>
          <a:effectLst>
            <a:outerShdw dist="53882" dir="2700000" algn="ctr" rotWithShape="0">
              <a:schemeClr val="tx1">
                <a:alpha val="50000"/>
              </a:schemeClr>
            </a:outerShdw>
          </a:effectLst>
        </p:spPr>
        <p:txBody>
          <a:bodyPr vert="horz" wrap="square" lIns="91440" tIns="45720" rIns="91440" bIns="45720" numCol="1" rtlCol="0" anchor="t" anchorCtr="0" compatLnSpc="1">
            <a:prstTxWarp prst="textNoShape">
              <a:avLst/>
            </a:prstTxWarp>
          </a:bodyPr>
          <a:lstStyle/>
          <a:p>
            <a:r>
              <a:rPr lang="zh-CN" altLang="en-US" sz="2800" b="1" dirty="0" smtClean="0">
                <a:solidFill>
                  <a:srgbClr val="FFFF00"/>
                </a:solidFill>
                <a:latin typeface="华文新魏" pitchFamily="2" charset="-122"/>
                <a:ea typeface="华文新魏" pitchFamily="2" charset="-122"/>
              </a:rPr>
              <a:t>关于生产要素的所有与配置、生产成果分配的制度</a:t>
            </a:r>
            <a:endParaRPr kumimoji="0" lang="zh-CN" altLang="en-US" sz="2800" b="1" i="0" u="none" strike="noStrike" cap="none" normalizeH="0" baseline="0" dirty="0" smtClean="0">
              <a:ln>
                <a:noFill/>
              </a:ln>
              <a:solidFill>
                <a:srgbClr val="FFFF00"/>
              </a:solidFill>
              <a:effectLst/>
              <a:latin typeface="华文新魏" pitchFamily="2" charset="-122"/>
              <a:ea typeface="华文新魏" pitchFamily="2" charset="-122"/>
            </a:endParaRPr>
          </a:p>
        </p:txBody>
      </p:sp>
      <p:sp>
        <p:nvSpPr>
          <p:cNvPr id="15" name="圆角矩形 4"/>
          <p:cNvSpPr/>
          <p:nvPr/>
        </p:nvSpPr>
        <p:spPr>
          <a:xfrm>
            <a:off x="1246669" y="1674555"/>
            <a:ext cx="6498262" cy="5077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CN" sz="3600" b="1" kern="1200" dirty="0" smtClean="0">
                <a:solidFill>
                  <a:schemeClr val="tx1"/>
                </a:solidFill>
              </a:rPr>
              <a:t>1.</a:t>
            </a:r>
            <a:r>
              <a:rPr lang="zh-CN" sz="3600" b="1" kern="1200" dirty="0" smtClean="0">
                <a:solidFill>
                  <a:schemeClr val="tx1"/>
                </a:solidFill>
              </a:rPr>
              <a:t>坚持并完善我国的经济制度</a:t>
            </a:r>
            <a:endParaRPr lang="zh-CN" altLang="en-US" sz="3600" b="1" kern="1200" dirty="0">
              <a:solidFill>
                <a:schemeClr val="tx1"/>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0"/>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7891"/>
                                        </p:tgtEl>
                                        <p:attrNameLst>
                                          <p:attrName>style.visibility</p:attrName>
                                        </p:attrNameLst>
                                      </p:cBhvr>
                                      <p:to>
                                        <p:strVal val="visible"/>
                                      </p:to>
                                    </p:set>
                                    <p:animEffect transition="in" filter="blinds(horizontal)">
                                      <p:cBhvr>
                                        <p:cTn id="16" dur="500"/>
                                        <p:tgtEl>
                                          <p:spTgt spid="37891"/>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linds(horizontal)">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P spid="9" grpId="0" animBg="1"/>
      <p:bldP spid="11" grpId="0"/>
      <p:bldP spid="10" grpId="0" animBg="1"/>
      <p:bldP spid="10"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52400" y="2357430"/>
            <a:ext cx="8382000" cy="1600438"/>
          </a:xfrm>
          <a:prstGeom prst="rect">
            <a:avLst/>
          </a:prstGeom>
          <a:noFill/>
          <a:ln w="9525">
            <a:noFill/>
            <a:miter lim="800000"/>
            <a:headEnd/>
            <a:tailEnd/>
          </a:ln>
        </p:spPr>
        <p:txBody>
          <a:bodyPr>
            <a:spAutoFit/>
          </a:bodyPr>
          <a:lstStyle/>
          <a:p>
            <a:pPr algn="l"/>
            <a:r>
              <a:rPr lang="zh-CN" altLang="en-US" sz="3400" b="1" dirty="0">
                <a:solidFill>
                  <a:srgbClr val="000099"/>
                </a:solidFill>
                <a:ea typeface="华文新魏" pitchFamily="2" charset="-122"/>
              </a:rPr>
              <a:t>现代企业制度</a:t>
            </a:r>
            <a:endParaRPr lang="en-US" altLang="zh-CN" sz="3400" b="1" dirty="0">
              <a:solidFill>
                <a:srgbClr val="000099"/>
              </a:solidFill>
              <a:ea typeface="华文新魏" pitchFamily="2" charset="-122"/>
            </a:endParaRPr>
          </a:p>
          <a:p>
            <a:pPr algn="l"/>
            <a:r>
              <a:rPr lang="zh-CN" altLang="en-US" sz="3000" b="1" dirty="0" smtClean="0">
                <a:solidFill>
                  <a:srgbClr val="C00000"/>
                </a:solidFill>
                <a:ea typeface="华文新魏" pitchFamily="2" charset="-122"/>
              </a:rPr>
              <a:t>（产权、组织、管理）</a:t>
            </a:r>
            <a:endParaRPr lang="en-US" altLang="zh-CN" sz="3000" b="1" dirty="0">
              <a:solidFill>
                <a:srgbClr val="C00000"/>
              </a:solidFill>
              <a:ea typeface="华文新魏" pitchFamily="2" charset="-122"/>
            </a:endParaRPr>
          </a:p>
          <a:p>
            <a:pPr algn="l"/>
            <a:r>
              <a:rPr lang="zh-CN" altLang="en-US" sz="3400" b="1" dirty="0">
                <a:solidFill>
                  <a:srgbClr val="000099"/>
                </a:solidFill>
                <a:ea typeface="华文新魏" pitchFamily="2" charset="-122"/>
              </a:rPr>
              <a:t>企业破产制度</a:t>
            </a:r>
          </a:p>
        </p:txBody>
      </p:sp>
      <p:sp>
        <p:nvSpPr>
          <p:cNvPr id="10" name="Text Box 5"/>
          <p:cNvSpPr txBox="1">
            <a:spLocks noChangeArrowheads="1"/>
          </p:cNvSpPr>
          <p:nvPr/>
        </p:nvSpPr>
        <p:spPr bwMode="auto">
          <a:xfrm>
            <a:off x="-32" y="4186230"/>
            <a:ext cx="3124200" cy="1138238"/>
          </a:xfrm>
          <a:prstGeom prst="rect">
            <a:avLst/>
          </a:prstGeom>
          <a:noFill/>
          <a:ln w="9525">
            <a:noFill/>
            <a:miter lim="800000"/>
            <a:headEnd/>
            <a:tailEnd/>
          </a:ln>
        </p:spPr>
        <p:txBody>
          <a:bodyPr>
            <a:spAutoFit/>
          </a:bodyPr>
          <a:lstStyle/>
          <a:p>
            <a:r>
              <a:rPr lang="zh-CN" altLang="en-US" sz="3400" b="1" dirty="0">
                <a:solidFill>
                  <a:srgbClr val="000099"/>
                </a:solidFill>
                <a:ea typeface="华文新魏" pitchFamily="2" charset="-122"/>
              </a:rPr>
              <a:t>劳动合同制度</a:t>
            </a:r>
            <a:endParaRPr lang="en-US" altLang="zh-CN" sz="3400" b="1" dirty="0">
              <a:solidFill>
                <a:srgbClr val="000099"/>
              </a:solidFill>
              <a:ea typeface="华文新魏" pitchFamily="2" charset="-122"/>
            </a:endParaRPr>
          </a:p>
          <a:p>
            <a:r>
              <a:rPr lang="zh-CN" altLang="en-US" sz="3400" b="1" dirty="0">
                <a:solidFill>
                  <a:srgbClr val="000099"/>
                </a:solidFill>
                <a:ea typeface="华文新魏" pitchFamily="2" charset="-122"/>
              </a:rPr>
              <a:t>社会保障制度</a:t>
            </a:r>
          </a:p>
        </p:txBody>
      </p:sp>
      <p:sp>
        <p:nvSpPr>
          <p:cNvPr id="12" name="Text Box 5"/>
          <p:cNvSpPr txBox="1">
            <a:spLocks noChangeArrowheads="1"/>
          </p:cNvSpPr>
          <p:nvPr/>
        </p:nvSpPr>
        <p:spPr bwMode="auto">
          <a:xfrm>
            <a:off x="142844" y="5527694"/>
            <a:ext cx="7786742" cy="1077218"/>
          </a:xfrm>
          <a:prstGeom prst="rect">
            <a:avLst/>
          </a:prstGeom>
          <a:noFill/>
          <a:ln w="9525">
            <a:noFill/>
            <a:miter lim="800000"/>
            <a:headEnd/>
            <a:tailEnd/>
          </a:ln>
        </p:spPr>
        <p:txBody>
          <a:bodyPr wrap="square">
            <a:spAutoFit/>
          </a:bodyPr>
          <a:lstStyle/>
          <a:p>
            <a:pPr algn="l"/>
            <a:r>
              <a:rPr lang="zh-CN" altLang="en-US" sz="3400" b="1" dirty="0">
                <a:solidFill>
                  <a:srgbClr val="000099"/>
                </a:solidFill>
                <a:ea typeface="华文新魏" pitchFamily="2" charset="-122"/>
              </a:rPr>
              <a:t>社会信用</a:t>
            </a:r>
            <a:r>
              <a:rPr lang="zh-CN" altLang="en-US" sz="3400" b="1" dirty="0" smtClean="0">
                <a:solidFill>
                  <a:srgbClr val="000099"/>
                </a:solidFill>
                <a:ea typeface="华文新魏" pitchFamily="2" charset="-122"/>
              </a:rPr>
              <a:t>制度</a:t>
            </a:r>
            <a:endParaRPr lang="en-US" altLang="zh-CN" sz="3400" b="1" dirty="0" smtClean="0">
              <a:solidFill>
                <a:srgbClr val="000099"/>
              </a:solidFill>
              <a:ea typeface="华文新魏" pitchFamily="2" charset="-122"/>
            </a:endParaRPr>
          </a:p>
          <a:p>
            <a:pPr algn="l"/>
            <a:r>
              <a:rPr lang="zh-CN" altLang="en-US" sz="3000" b="1" dirty="0" smtClean="0">
                <a:solidFill>
                  <a:srgbClr val="C00000"/>
                </a:solidFill>
                <a:ea typeface="华文新魏" pitchFamily="2" charset="-122"/>
              </a:rPr>
              <a:t>（规范市场经济秩序的治本之策）</a:t>
            </a:r>
            <a:endParaRPr lang="zh-CN" altLang="en-US" sz="3000" b="1" dirty="0">
              <a:solidFill>
                <a:srgbClr val="C00000"/>
              </a:solidFill>
              <a:ea typeface="华文新魏" pitchFamily="2" charset="-122"/>
            </a:endParaRPr>
          </a:p>
        </p:txBody>
      </p:sp>
      <p:grpSp>
        <p:nvGrpSpPr>
          <p:cNvPr id="2" name="组合 18"/>
          <p:cNvGrpSpPr>
            <a:grpSpLocks/>
          </p:cNvGrpSpPr>
          <p:nvPr/>
        </p:nvGrpSpPr>
        <p:grpSpPr bwMode="auto">
          <a:xfrm>
            <a:off x="3962400" y="2714620"/>
            <a:ext cx="5029200" cy="1141412"/>
            <a:chOff x="3962400" y="3210985"/>
            <a:chExt cx="5029200" cy="1142474"/>
          </a:xfrm>
        </p:grpSpPr>
        <p:sp>
          <p:nvSpPr>
            <p:cNvPr id="14" name="右中括号 13"/>
            <p:cNvSpPr/>
            <p:nvPr/>
          </p:nvSpPr>
          <p:spPr bwMode="auto">
            <a:xfrm>
              <a:off x="3962400" y="3210985"/>
              <a:ext cx="228600" cy="1066203"/>
            </a:xfrm>
            <a:prstGeom prst="rightBracket">
              <a:avLst/>
            </a:prstGeom>
            <a:ln w="38100">
              <a:solidFill>
                <a:schemeClr val="tx2"/>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zh-CN" altLang="en-US">
                <a:solidFill>
                  <a:srgbClr val="FF0000"/>
                </a:solidFill>
                <a:ea typeface="宋体" pitchFamily="2" charset="-122"/>
              </a:endParaRPr>
            </a:p>
          </p:txBody>
        </p:sp>
        <p:sp>
          <p:nvSpPr>
            <p:cNvPr id="15" name="TextBox 8"/>
            <p:cNvSpPr txBox="1">
              <a:spLocks noChangeArrowheads="1"/>
            </p:cNvSpPr>
            <p:nvPr/>
          </p:nvSpPr>
          <p:spPr bwMode="auto">
            <a:xfrm>
              <a:off x="4191000" y="3214686"/>
              <a:ext cx="4800600" cy="1138773"/>
            </a:xfrm>
            <a:prstGeom prst="rect">
              <a:avLst/>
            </a:prstGeom>
            <a:noFill/>
            <a:ln w="9525">
              <a:noFill/>
              <a:miter lim="800000"/>
              <a:headEnd/>
              <a:tailEnd/>
            </a:ln>
          </p:spPr>
          <p:txBody>
            <a:bodyPr>
              <a:spAutoFit/>
            </a:bodyPr>
            <a:lstStyle/>
            <a:p>
              <a:pPr algn="l"/>
              <a:r>
                <a:rPr lang="zh-CN" altLang="en-US" sz="3400" b="1" dirty="0">
                  <a:solidFill>
                    <a:srgbClr val="000000"/>
                  </a:solidFill>
                  <a:ea typeface="宋体" pitchFamily="2" charset="-122"/>
                </a:rPr>
                <a:t>优化资源配置，激发</a:t>
              </a:r>
              <a:r>
                <a:rPr lang="zh-CN" altLang="en-US" sz="3400" b="1" dirty="0" smtClean="0">
                  <a:solidFill>
                    <a:srgbClr val="000000"/>
                  </a:solidFill>
                  <a:ea typeface="宋体" pitchFamily="2" charset="-122"/>
                </a:rPr>
                <a:t>活力，增强</a:t>
              </a:r>
              <a:r>
                <a:rPr lang="zh-CN" altLang="en-US" sz="3400" b="1" dirty="0">
                  <a:solidFill>
                    <a:srgbClr val="000000"/>
                  </a:solidFill>
                  <a:ea typeface="宋体" pitchFamily="2" charset="-122"/>
                </a:rPr>
                <a:t>竞争力。</a:t>
              </a:r>
            </a:p>
          </p:txBody>
        </p:sp>
      </p:grpSp>
      <p:grpSp>
        <p:nvGrpSpPr>
          <p:cNvPr id="3" name="组合 19"/>
          <p:cNvGrpSpPr>
            <a:grpSpLocks/>
          </p:cNvGrpSpPr>
          <p:nvPr/>
        </p:nvGrpSpPr>
        <p:grpSpPr bwMode="auto">
          <a:xfrm>
            <a:off x="2909888" y="4394195"/>
            <a:ext cx="6919912" cy="762000"/>
            <a:chOff x="2909888" y="4891088"/>
            <a:chExt cx="6919912" cy="762000"/>
          </a:xfrm>
        </p:grpSpPr>
        <p:sp>
          <p:nvSpPr>
            <p:cNvPr id="17" name="右中括号 16"/>
            <p:cNvSpPr/>
            <p:nvPr/>
          </p:nvSpPr>
          <p:spPr>
            <a:xfrm>
              <a:off x="2909888" y="4891088"/>
              <a:ext cx="228600" cy="762000"/>
            </a:xfrm>
            <a:prstGeom prst="rightBracket">
              <a:avLst/>
            </a:prstGeom>
            <a:ln w="38100">
              <a:solidFill>
                <a:schemeClr val="tx2"/>
              </a:solidFill>
            </a:ln>
          </p:spPr>
          <p:style>
            <a:lnRef idx="1">
              <a:schemeClr val="accent1"/>
            </a:lnRef>
            <a:fillRef idx="0">
              <a:schemeClr val="accent1"/>
            </a:fillRef>
            <a:effectRef idx="0">
              <a:schemeClr val="accent1"/>
            </a:effectRef>
            <a:fontRef idx="minor">
              <a:schemeClr val="tx1"/>
            </a:fontRef>
          </p:style>
          <p:txBody>
            <a:bodyPr anchor="ctr"/>
            <a:lstStyle/>
            <a:p>
              <a:pPr algn="l">
                <a:defRPr/>
              </a:pPr>
              <a:endParaRPr lang="zh-CN" altLang="en-US">
                <a:solidFill>
                  <a:srgbClr val="FF0000"/>
                </a:solidFill>
                <a:ea typeface="宋体" pitchFamily="2" charset="-122"/>
              </a:endParaRPr>
            </a:p>
          </p:txBody>
        </p:sp>
        <p:sp>
          <p:nvSpPr>
            <p:cNvPr id="18" name="TextBox 11"/>
            <p:cNvSpPr txBox="1">
              <a:spLocks noChangeArrowheads="1"/>
            </p:cNvSpPr>
            <p:nvPr/>
          </p:nvSpPr>
          <p:spPr bwMode="auto">
            <a:xfrm>
              <a:off x="3124200" y="4967288"/>
              <a:ext cx="6705600" cy="615950"/>
            </a:xfrm>
            <a:prstGeom prst="rect">
              <a:avLst/>
            </a:prstGeom>
            <a:noFill/>
            <a:ln w="9525">
              <a:noFill/>
              <a:miter lim="800000"/>
              <a:headEnd/>
              <a:tailEnd/>
            </a:ln>
          </p:spPr>
          <p:txBody>
            <a:bodyPr>
              <a:spAutoFit/>
            </a:bodyPr>
            <a:lstStyle/>
            <a:p>
              <a:pPr algn="l"/>
              <a:r>
                <a:rPr lang="zh-CN" altLang="en-US" sz="3400" b="1" dirty="0">
                  <a:solidFill>
                    <a:srgbClr val="000000"/>
                  </a:solidFill>
                  <a:ea typeface="宋体" pitchFamily="2" charset="-122"/>
                </a:rPr>
                <a:t>规范行为</a:t>
              </a:r>
              <a:r>
                <a:rPr lang="en-US" altLang="zh-CN" sz="3400" b="1" dirty="0">
                  <a:solidFill>
                    <a:srgbClr val="000000"/>
                  </a:solidFill>
                  <a:ea typeface="宋体" pitchFamily="2" charset="-122"/>
                </a:rPr>
                <a:t>,</a:t>
              </a:r>
              <a:r>
                <a:rPr lang="zh-CN" altLang="en-US" sz="3400" b="1" dirty="0">
                  <a:solidFill>
                    <a:srgbClr val="000000"/>
                  </a:solidFill>
                  <a:ea typeface="宋体" pitchFamily="2" charset="-122"/>
                </a:rPr>
                <a:t>维护权益</a:t>
              </a:r>
              <a:r>
                <a:rPr lang="en-US" altLang="zh-CN" sz="3400" b="1" dirty="0">
                  <a:solidFill>
                    <a:srgbClr val="000000"/>
                  </a:solidFill>
                  <a:ea typeface="宋体" pitchFamily="2" charset="-122"/>
                </a:rPr>
                <a:t>,</a:t>
              </a:r>
              <a:r>
                <a:rPr lang="zh-CN" altLang="en-US" sz="3400" b="1" dirty="0">
                  <a:solidFill>
                    <a:srgbClr val="000000"/>
                  </a:solidFill>
                  <a:ea typeface="宋体" pitchFamily="2" charset="-122"/>
                </a:rPr>
                <a:t>促进和谐。</a:t>
              </a:r>
            </a:p>
          </p:txBody>
        </p:sp>
      </p:grpSp>
      <p:sp>
        <p:nvSpPr>
          <p:cNvPr id="19" name="TextBox 14"/>
          <p:cNvSpPr txBox="1">
            <a:spLocks noChangeArrowheads="1"/>
          </p:cNvSpPr>
          <p:nvPr/>
        </p:nvSpPr>
        <p:spPr bwMode="auto">
          <a:xfrm>
            <a:off x="3048000" y="5522907"/>
            <a:ext cx="6167438" cy="615950"/>
          </a:xfrm>
          <a:prstGeom prst="rect">
            <a:avLst/>
          </a:prstGeom>
          <a:noFill/>
          <a:ln w="9525">
            <a:noFill/>
            <a:miter lim="800000"/>
            <a:headEnd/>
            <a:tailEnd/>
          </a:ln>
        </p:spPr>
        <p:txBody>
          <a:bodyPr>
            <a:spAutoFit/>
          </a:bodyPr>
          <a:lstStyle/>
          <a:p>
            <a:r>
              <a:rPr lang="zh-CN" altLang="en-US" sz="3400" b="1" dirty="0">
                <a:solidFill>
                  <a:srgbClr val="000000"/>
                </a:solidFill>
                <a:ea typeface="宋体" pitchFamily="2" charset="-122"/>
              </a:rPr>
              <a:t>规范市场秩序</a:t>
            </a:r>
            <a:r>
              <a:rPr lang="en-US" altLang="zh-CN" sz="3400" b="1" dirty="0">
                <a:solidFill>
                  <a:srgbClr val="000000"/>
                </a:solidFill>
                <a:ea typeface="宋体" pitchFamily="2" charset="-122"/>
              </a:rPr>
              <a:t>,</a:t>
            </a:r>
            <a:r>
              <a:rPr lang="zh-CN" altLang="en-US" sz="3400" b="1" dirty="0">
                <a:solidFill>
                  <a:srgbClr val="000000"/>
                </a:solidFill>
                <a:ea typeface="宋体" pitchFamily="2" charset="-122"/>
              </a:rPr>
              <a:t>发挥市场作用。</a:t>
            </a:r>
          </a:p>
        </p:txBody>
      </p:sp>
      <p:sp>
        <p:nvSpPr>
          <p:cNvPr id="22" name="圆角矩形 4"/>
          <p:cNvSpPr/>
          <p:nvPr/>
        </p:nvSpPr>
        <p:spPr>
          <a:xfrm>
            <a:off x="1143000" y="1524000"/>
            <a:ext cx="6934200" cy="8211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CN" sz="3600" b="1" kern="1200" dirty="0" smtClean="0">
                <a:solidFill>
                  <a:schemeClr val="tx1"/>
                </a:solidFill>
              </a:rPr>
              <a:t>2.</a:t>
            </a:r>
            <a:r>
              <a:rPr lang="zh-CN" sz="3600" b="1" kern="1200" dirty="0" smtClean="0">
                <a:solidFill>
                  <a:schemeClr val="tx1"/>
                </a:solidFill>
              </a:rPr>
              <a:t>坚持经济生活中的具体制度</a:t>
            </a:r>
            <a:endParaRPr lang="zh-CN" altLang="en-US" sz="3600" kern="1200" dirty="0">
              <a:solidFill>
                <a:schemeClr val="tx1"/>
              </a:solidFill>
            </a:endParaRPr>
          </a:p>
        </p:txBody>
      </p:sp>
      <p:sp>
        <p:nvSpPr>
          <p:cNvPr id="23" name="Text Box 2"/>
          <p:cNvSpPr txBox="1">
            <a:spLocks noChangeArrowheads="1"/>
          </p:cNvSpPr>
          <p:nvPr/>
        </p:nvSpPr>
        <p:spPr bwMode="auto">
          <a:xfrm>
            <a:off x="928686" y="304800"/>
            <a:ext cx="6843714" cy="707886"/>
          </a:xfrm>
          <a:prstGeom prst="rect">
            <a:avLst/>
          </a:prstGeom>
          <a:noFill/>
          <a:ln w="9525">
            <a:noFill/>
            <a:miter lim="800000"/>
            <a:headEnd/>
            <a:tailEnd/>
          </a:ln>
        </p:spPr>
        <p:txBody>
          <a:bodyPr wrap="square">
            <a:spAutoFit/>
          </a:bodyPr>
          <a:lstStyle/>
          <a:p>
            <a:r>
              <a:rPr lang="zh-CN" altLang="en-US" sz="4000" b="1" dirty="0" smtClean="0">
                <a:solidFill>
                  <a:srgbClr val="FFFF00"/>
                </a:solidFill>
                <a:latin typeface="黑体" pitchFamily="49" charset="-122"/>
                <a:ea typeface="黑体" pitchFamily="49" charset="-122"/>
              </a:rPr>
              <a:t>专题一  健全完善相关制度</a:t>
            </a:r>
            <a:endParaRPr lang="zh-CN" altLang="en-US" sz="4000" b="1" dirty="0">
              <a:solidFill>
                <a:srgbClr val="FFFF00"/>
              </a:solidFill>
              <a:latin typeface="黑体" pitchFamily="49" charset="-122"/>
              <a:ea typeface="黑体"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lide(fromBottom)">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lide(fromBottom)">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Box 103"/>
          <p:cNvSpPr txBox="1"/>
          <p:nvPr/>
        </p:nvSpPr>
        <p:spPr>
          <a:xfrm>
            <a:off x="899592" y="476672"/>
            <a:ext cx="6912768" cy="646331"/>
          </a:xfrm>
          <a:prstGeom prst="rect">
            <a:avLst/>
          </a:prstGeom>
          <a:noFill/>
        </p:spPr>
        <p:txBody>
          <a:bodyPr wrap="square" rtlCol="0">
            <a:spAutoFit/>
          </a:bodyPr>
          <a:lstStyle/>
          <a:p>
            <a:r>
              <a:rPr lang="zh-CN" altLang="en-US" sz="3600" b="1" dirty="0" smtClean="0">
                <a:solidFill>
                  <a:srgbClr val="FFFF00"/>
                </a:solidFill>
                <a:latin typeface="华文新魏" pitchFamily="2" charset="-122"/>
                <a:ea typeface="华文新魏" pitchFamily="2" charset="-122"/>
              </a:rPr>
              <a:t>一</a:t>
            </a:r>
            <a:r>
              <a:rPr lang="zh-CN" altLang="zh-CN" sz="3600" b="1" dirty="0" smtClean="0">
                <a:solidFill>
                  <a:srgbClr val="FFFF00"/>
                </a:solidFill>
                <a:latin typeface="华文新魏" pitchFamily="2" charset="-122"/>
                <a:ea typeface="华文新魏" pitchFamily="2" charset="-122"/>
              </a:rPr>
              <a:t>、</a:t>
            </a:r>
            <a:r>
              <a:rPr lang="zh-CN" altLang="en-US" sz="3600" b="1" dirty="0" smtClean="0">
                <a:solidFill>
                  <a:srgbClr val="FFFF00"/>
                </a:solidFill>
                <a:latin typeface="华文新魏" pitchFamily="2" charset="-122"/>
                <a:ea typeface="华文新魏" pitchFamily="2" charset="-122"/>
              </a:rPr>
              <a:t>我们面临的形势</a:t>
            </a:r>
          </a:p>
        </p:txBody>
      </p:sp>
      <p:graphicFrame>
        <p:nvGraphicFramePr>
          <p:cNvPr id="4" name="表格 3"/>
          <p:cNvGraphicFramePr>
            <a:graphicFrameLocks noGrp="1"/>
          </p:cNvGraphicFramePr>
          <p:nvPr/>
        </p:nvGraphicFramePr>
        <p:xfrm>
          <a:off x="533400" y="2971800"/>
          <a:ext cx="7915298" cy="1828800"/>
        </p:xfrm>
        <a:graphic>
          <a:graphicData uri="http://schemas.openxmlformats.org/drawingml/2006/table">
            <a:tbl>
              <a:tblPr/>
              <a:tblGrid>
                <a:gridCol w="1317944"/>
                <a:gridCol w="1319216"/>
                <a:gridCol w="1317944"/>
                <a:gridCol w="1319216"/>
                <a:gridCol w="1320489"/>
                <a:gridCol w="1320489"/>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2800" b="1" i="0" u="none" strike="noStrike" cap="none" normalizeH="0" baseline="0" dirty="0" smtClean="0">
                          <a:ln>
                            <a:noFill/>
                          </a:ln>
                          <a:solidFill>
                            <a:schemeClr val="tx1"/>
                          </a:solidFill>
                          <a:effectLst/>
                          <a:latin typeface="Times New Roman" pitchFamily="18" charset="0"/>
                          <a:ea typeface="楷体" pitchFamily="49" charset="-122"/>
                          <a:cs typeface="Times New Roman" pitchFamily="18" charset="0"/>
                        </a:rPr>
                        <a:t>年份</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楷体" pitchFamily="49" charset="-122"/>
                          <a:ea typeface="宋体" charset="-122"/>
                          <a:cs typeface="Times New Roman" pitchFamily="18" charset="0"/>
                        </a:rPr>
                        <a:t>2013</a:t>
                      </a: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年</a:t>
                      </a:r>
                      <a:endParaRPr kumimoji="0" lang="zh-CN" sz="2800" b="1"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楷体" pitchFamily="49" charset="-122"/>
                          <a:ea typeface="宋体" charset="-122"/>
                          <a:cs typeface="Times New Roman" pitchFamily="18" charset="0"/>
                        </a:rPr>
                        <a:t>2014</a:t>
                      </a: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年</a:t>
                      </a:r>
                      <a:endParaRPr kumimoji="0" lang="zh-CN" sz="2800" b="1"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楷体" pitchFamily="49" charset="-122"/>
                          <a:ea typeface="宋体" charset="-122"/>
                          <a:cs typeface="Times New Roman" pitchFamily="18" charset="0"/>
                        </a:rPr>
                        <a:t>2015</a:t>
                      </a: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年</a:t>
                      </a:r>
                      <a:endParaRPr kumimoji="0" lang="zh-CN" sz="2800" b="1"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楷体" pitchFamily="49" charset="-122"/>
                          <a:ea typeface="宋体" charset="-122"/>
                          <a:cs typeface="Times New Roman" pitchFamily="18" charset="0"/>
                        </a:rPr>
                        <a:t>2016</a:t>
                      </a: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年</a:t>
                      </a:r>
                      <a:endParaRPr kumimoji="0" lang="zh-CN" sz="2800" b="1"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2017</a:t>
                      </a:r>
                      <a:r>
                        <a:rPr kumimoji="0" lang="zh-CN" altLang="en-US" sz="2800" b="1"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年</a:t>
                      </a:r>
                      <a:endParaRPr kumimoji="0" lang="zh-CN" sz="2800" b="1"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客观题</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楷体" pitchFamily="49" charset="-122"/>
                          <a:ea typeface="宋体" charset="-122"/>
                          <a:cs typeface="Times New Roman" pitchFamily="18" charset="0"/>
                        </a:rPr>
                        <a:t>1632</a:t>
                      </a: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字</a:t>
                      </a:r>
                      <a:endParaRPr kumimoji="0" lang="zh-CN" sz="2800" b="1"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楷体" pitchFamily="49" charset="-122"/>
                          <a:ea typeface="宋体" charset="-122"/>
                          <a:cs typeface="Times New Roman" pitchFamily="18" charset="0"/>
                        </a:rPr>
                        <a:t>1962</a:t>
                      </a: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字</a:t>
                      </a:r>
                      <a:endParaRPr kumimoji="0" lang="zh-CN" sz="2800" b="1"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楷体" pitchFamily="49" charset="-122"/>
                          <a:ea typeface="宋体" charset="-122"/>
                          <a:cs typeface="Times New Roman" pitchFamily="18" charset="0"/>
                        </a:rPr>
                        <a:t>2054</a:t>
                      </a: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字</a:t>
                      </a:r>
                      <a:endParaRPr kumimoji="0" lang="zh-CN" sz="2800" b="1"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FF0000"/>
                          </a:solidFill>
                          <a:effectLst/>
                          <a:latin typeface="楷体" pitchFamily="49" charset="-122"/>
                          <a:ea typeface="宋体" charset="-122"/>
                          <a:cs typeface="Times New Roman" pitchFamily="18" charset="0"/>
                        </a:rPr>
                        <a:t>2563</a:t>
                      </a:r>
                      <a:r>
                        <a:rPr kumimoji="0" lang="zh-CN" sz="2800" b="1" i="0" u="none" strike="noStrike" cap="none" normalizeH="0" baseline="0" smtClean="0">
                          <a:ln>
                            <a:noFill/>
                          </a:ln>
                          <a:solidFill>
                            <a:srgbClr val="FF0000"/>
                          </a:solidFill>
                          <a:effectLst/>
                          <a:latin typeface="Times New Roman" pitchFamily="18" charset="0"/>
                          <a:ea typeface="楷体" pitchFamily="49" charset="-122"/>
                          <a:cs typeface="Times New Roman" pitchFamily="18" charset="0"/>
                        </a:rPr>
                        <a:t>字</a:t>
                      </a:r>
                      <a:endParaRPr kumimoji="0" lang="zh-CN" sz="2800" b="1" i="0" u="none" strike="noStrike" cap="none" normalizeH="0" baseline="0" smtClean="0">
                        <a:ln>
                          <a:noFill/>
                        </a:ln>
                        <a:solidFill>
                          <a:srgbClr val="FF0000"/>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dirty="0" smtClean="0">
                          <a:ln>
                            <a:noFill/>
                          </a:ln>
                          <a:solidFill>
                            <a:srgbClr val="FF0000"/>
                          </a:solidFill>
                          <a:effectLst/>
                          <a:latin typeface="Times New Roman" pitchFamily="18" charset="0"/>
                          <a:ea typeface="宋体" charset="-122"/>
                          <a:cs typeface="Times New Roman" pitchFamily="18" charset="0"/>
                        </a:rPr>
                        <a:t>2788</a:t>
                      </a:r>
                      <a:r>
                        <a:rPr kumimoji="0" lang="zh-CN" altLang="en-US" sz="2800" b="1" i="0" u="none" strike="noStrike" cap="none" normalizeH="0" baseline="0" dirty="0" smtClean="0">
                          <a:ln>
                            <a:noFill/>
                          </a:ln>
                          <a:solidFill>
                            <a:srgbClr val="FF0000"/>
                          </a:solidFill>
                          <a:effectLst/>
                          <a:latin typeface="Times New Roman" pitchFamily="18" charset="0"/>
                          <a:ea typeface="宋体" charset="-122"/>
                          <a:cs typeface="Times New Roman" pitchFamily="18" charset="0"/>
                        </a:rPr>
                        <a:t>字</a:t>
                      </a:r>
                      <a:endParaRPr kumimoji="0" lang="zh-CN" sz="2800" b="1" i="0" u="none" strike="noStrike" cap="none" normalizeH="0" baseline="0" dirty="0" smtClean="0">
                        <a:ln>
                          <a:noFill/>
                        </a:ln>
                        <a:solidFill>
                          <a:srgbClr val="FF0000"/>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主观题</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楷体" pitchFamily="49" charset="-122"/>
                          <a:ea typeface="宋体" charset="-122"/>
                          <a:cs typeface="Times New Roman" pitchFamily="18" charset="0"/>
                        </a:rPr>
                        <a:t>1299</a:t>
                      </a: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字</a:t>
                      </a:r>
                      <a:endParaRPr kumimoji="0" lang="zh-CN" sz="2800" b="1"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楷体" pitchFamily="49" charset="-122"/>
                          <a:ea typeface="宋体" charset="-122"/>
                          <a:cs typeface="Times New Roman" pitchFamily="18" charset="0"/>
                        </a:rPr>
                        <a:t>1285</a:t>
                      </a: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字</a:t>
                      </a:r>
                      <a:endParaRPr kumimoji="0" lang="zh-CN" sz="2800" b="1"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楷体" pitchFamily="49" charset="-122"/>
                          <a:ea typeface="宋体" charset="-122"/>
                          <a:cs typeface="Times New Roman" pitchFamily="18" charset="0"/>
                        </a:rPr>
                        <a:t>1231</a:t>
                      </a: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字</a:t>
                      </a:r>
                      <a:endParaRPr kumimoji="0" lang="zh-CN" sz="2800" b="1"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FF0000"/>
                          </a:solidFill>
                          <a:effectLst/>
                          <a:latin typeface="楷体" pitchFamily="49" charset="-122"/>
                          <a:ea typeface="宋体" charset="-122"/>
                          <a:cs typeface="Times New Roman" pitchFamily="18" charset="0"/>
                        </a:rPr>
                        <a:t>2261</a:t>
                      </a:r>
                      <a:r>
                        <a:rPr kumimoji="0" lang="zh-CN" sz="2800" b="1" i="0" u="none" strike="noStrike" cap="none" normalizeH="0" baseline="0" smtClean="0">
                          <a:ln>
                            <a:noFill/>
                          </a:ln>
                          <a:solidFill>
                            <a:srgbClr val="FF0000"/>
                          </a:solidFill>
                          <a:effectLst/>
                          <a:latin typeface="Times New Roman" pitchFamily="18" charset="0"/>
                          <a:ea typeface="楷体" pitchFamily="49" charset="-122"/>
                          <a:cs typeface="Times New Roman" pitchFamily="18" charset="0"/>
                        </a:rPr>
                        <a:t>字</a:t>
                      </a:r>
                      <a:endParaRPr kumimoji="0" lang="zh-CN" sz="2800" b="1" i="0" u="none" strike="noStrike" cap="none" normalizeH="0" baseline="0" smtClean="0">
                        <a:ln>
                          <a:noFill/>
                        </a:ln>
                        <a:solidFill>
                          <a:srgbClr val="FF0000"/>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dirty="0" smtClean="0">
                          <a:ln>
                            <a:noFill/>
                          </a:ln>
                          <a:solidFill>
                            <a:srgbClr val="FF0000"/>
                          </a:solidFill>
                          <a:effectLst/>
                          <a:latin typeface="Times New Roman" pitchFamily="18" charset="0"/>
                          <a:ea typeface="宋体" charset="-122"/>
                          <a:cs typeface="Times New Roman" pitchFamily="18" charset="0"/>
                        </a:rPr>
                        <a:t>1950</a:t>
                      </a:r>
                      <a:r>
                        <a:rPr kumimoji="0" lang="zh-CN" altLang="en-US" sz="2800" b="1" i="0" u="none" strike="noStrike" cap="none" normalizeH="0" baseline="0" dirty="0" smtClean="0">
                          <a:ln>
                            <a:noFill/>
                          </a:ln>
                          <a:solidFill>
                            <a:srgbClr val="FF0000"/>
                          </a:solidFill>
                          <a:effectLst/>
                          <a:latin typeface="Times New Roman" pitchFamily="18" charset="0"/>
                          <a:ea typeface="宋体" charset="-122"/>
                          <a:cs typeface="Times New Roman" pitchFamily="18" charset="0"/>
                        </a:rPr>
                        <a:t>字</a:t>
                      </a:r>
                      <a:endParaRPr kumimoji="0" lang="zh-CN" sz="2800" b="1" i="0" u="none" strike="noStrike" cap="none" normalizeH="0" baseline="0" dirty="0" smtClean="0">
                        <a:ln>
                          <a:noFill/>
                        </a:ln>
                        <a:solidFill>
                          <a:srgbClr val="FF0000"/>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合计</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楷体" pitchFamily="49" charset="-122"/>
                          <a:ea typeface="宋体" charset="-122"/>
                          <a:cs typeface="Times New Roman" pitchFamily="18" charset="0"/>
                        </a:rPr>
                        <a:t>2931</a:t>
                      </a: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字</a:t>
                      </a:r>
                      <a:endParaRPr kumimoji="0" lang="zh-CN" sz="2800" b="1"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楷体" pitchFamily="49" charset="-122"/>
                          <a:ea typeface="宋体" charset="-122"/>
                          <a:cs typeface="Times New Roman" pitchFamily="18" charset="0"/>
                        </a:rPr>
                        <a:t>3247</a:t>
                      </a: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字</a:t>
                      </a:r>
                      <a:endParaRPr kumimoji="0" lang="zh-CN" sz="2800" b="1"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楷体" pitchFamily="49" charset="-122"/>
                          <a:ea typeface="宋体" charset="-122"/>
                          <a:cs typeface="Times New Roman" pitchFamily="18" charset="0"/>
                        </a:rPr>
                        <a:t>3285</a:t>
                      </a:r>
                      <a:r>
                        <a:rPr kumimoji="0" lang="zh-CN" sz="2800" b="1" i="0" u="none" strike="noStrike" cap="none" normalizeH="0" baseline="0" smtClean="0">
                          <a:ln>
                            <a:noFill/>
                          </a:ln>
                          <a:solidFill>
                            <a:schemeClr val="tx1"/>
                          </a:solidFill>
                          <a:effectLst/>
                          <a:latin typeface="Times New Roman" pitchFamily="18" charset="0"/>
                          <a:ea typeface="楷体" pitchFamily="49" charset="-122"/>
                          <a:cs typeface="Times New Roman" pitchFamily="18" charset="0"/>
                        </a:rPr>
                        <a:t>字</a:t>
                      </a:r>
                      <a:endParaRPr kumimoji="0" lang="zh-CN" sz="2800" b="1"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dirty="0" smtClean="0">
                          <a:ln>
                            <a:noFill/>
                          </a:ln>
                          <a:solidFill>
                            <a:srgbClr val="FF0000"/>
                          </a:solidFill>
                          <a:effectLst/>
                          <a:latin typeface="楷体" pitchFamily="49" charset="-122"/>
                          <a:ea typeface="宋体" charset="-122"/>
                          <a:cs typeface="Times New Roman" pitchFamily="18" charset="0"/>
                        </a:rPr>
                        <a:t>4824</a:t>
                      </a:r>
                      <a:r>
                        <a:rPr kumimoji="0" lang="zh-CN" sz="2800" b="1" i="0" u="none" strike="noStrike" cap="none" normalizeH="0" baseline="0" dirty="0" smtClean="0">
                          <a:ln>
                            <a:noFill/>
                          </a:ln>
                          <a:solidFill>
                            <a:srgbClr val="FF0000"/>
                          </a:solidFill>
                          <a:effectLst/>
                          <a:latin typeface="Times New Roman" pitchFamily="18" charset="0"/>
                          <a:ea typeface="楷体" pitchFamily="49" charset="-122"/>
                          <a:cs typeface="Times New Roman" pitchFamily="18" charset="0"/>
                        </a:rPr>
                        <a:t>字</a:t>
                      </a:r>
                      <a:endParaRPr kumimoji="0" lang="zh-CN" sz="2800" b="1" i="0" u="none" strike="noStrike" cap="none" normalizeH="0" baseline="0" dirty="0" smtClean="0">
                        <a:ln>
                          <a:noFill/>
                        </a:ln>
                        <a:solidFill>
                          <a:srgbClr val="FF0000"/>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dirty="0" smtClean="0">
                          <a:ln>
                            <a:noFill/>
                          </a:ln>
                          <a:solidFill>
                            <a:srgbClr val="FF0000"/>
                          </a:solidFill>
                          <a:effectLst/>
                          <a:latin typeface="Times New Roman" pitchFamily="18" charset="0"/>
                          <a:ea typeface="宋体" charset="-122"/>
                          <a:cs typeface="Times New Roman" pitchFamily="18" charset="0"/>
                        </a:rPr>
                        <a:t>4738</a:t>
                      </a:r>
                      <a:r>
                        <a:rPr kumimoji="0" lang="zh-CN" altLang="en-US" sz="2800" b="1" i="0" u="none" strike="noStrike" cap="none" normalizeH="0" baseline="0" dirty="0" smtClean="0">
                          <a:ln>
                            <a:noFill/>
                          </a:ln>
                          <a:solidFill>
                            <a:srgbClr val="FF0000"/>
                          </a:solidFill>
                          <a:effectLst/>
                          <a:latin typeface="Times New Roman" pitchFamily="18" charset="0"/>
                          <a:ea typeface="宋体" charset="-122"/>
                          <a:cs typeface="Times New Roman" pitchFamily="18" charset="0"/>
                        </a:rPr>
                        <a:t>字</a:t>
                      </a:r>
                      <a:endParaRPr kumimoji="0" lang="zh-CN" sz="2800" b="1" i="0" u="none" strike="noStrike" cap="none" normalizeH="0" baseline="0" dirty="0" smtClean="0">
                        <a:ln>
                          <a:noFill/>
                        </a:ln>
                        <a:solidFill>
                          <a:srgbClr val="FF0000"/>
                        </a:solidFill>
                        <a:effectLst/>
                        <a:latin typeface="Times New Roman" pitchFamily="18"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990600" y="2017746"/>
            <a:ext cx="7358114" cy="553998"/>
          </a:xfrm>
          <a:prstGeom prst="rect">
            <a:avLst/>
          </a:prstGeom>
          <a:noFill/>
        </p:spPr>
        <p:txBody>
          <a:bodyPr wrap="square" rtlCol="0">
            <a:spAutoFit/>
          </a:bodyPr>
          <a:lstStyle/>
          <a:p>
            <a:r>
              <a:rPr lang="zh-CN" altLang="en-US" sz="3000" b="1" dirty="0" smtClean="0"/>
              <a:t>高考政治试题文字量（不含图表）的变化</a:t>
            </a:r>
            <a:endParaRPr lang="zh-CN" altLang="en-US" sz="3000" b="1" dirty="0">
              <a:solidFill>
                <a:srgbClr val="663300"/>
              </a:solidFill>
              <a:latin typeface="楷体" pitchFamily="49" charset="-122"/>
              <a:ea typeface="楷体" pitchFamily="49" charset="-122"/>
            </a:endParaRPr>
          </a:p>
        </p:txBody>
      </p:sp>
      <p:grpSp>
        <p:nvGrpSpPr>
          <p:cNvPr id="6" name="组合 5"/>
          <p:cNvGrpSpPr/>
          <p:nvPr/>
        </p:nvGrpSpPr>
        <p:grpSpPr>
          <a:xfrm>
            <a:off x="152400" y="838200"/>
            <a:ext cx="8799348" cy="5715040"/>
            <a:chOff x="0" y="4000480"/>
            <a:chExt cx="8799348" cy="5715040"/>
          </a:xfrm>
        </p:grpSpPr>
        <p:pic>
          <p:nvPicPr>
            <p:cNvPr id="7" name="Picture 2" descr="http://img.zxxk.com/Viewfiles/2017-6/14/ZXXKCOM201706141418072233816/1/3.jpg"/>
            <p:cNvPicPr>
              <a:picLocks noChangeAspect="1" noChangeArrowheads="1"/>
            </p:cNvPicPr>
            <p:nvPr/>
          </p:nvPicPr>
          <p:blipFill>
            <a:blip r:embed="rId3" cstate="print"/>
            <a:srcRect l="4723" t="7347" r="3652" b="50578"/>
            <a:stretch>
              <a:fillRect/>
            </a:stretch>
          </p:blipFill>
          <p:spPr bwMode="auto">
            <a:xfrm>
              <a:off x="0" y="4000480"/>
              <a:ext cx="8799348" cy="5715040"/>
            </a:xfrm>
            <a:prstGeom prst="rect">
              <a:avLst/>
            </a:prstGeom>
            <a:noFill/>
          </p:spPr>
        </p:pic>
        <p:sp>
          <p:nvSpPr>
            <p:cNvPr id="8" name="TextBox 7"/>
            <p:cNvSpPr txBox="1"/>
            <p:nvPr/>
          </p:nvSpPr>
          <p:spPr>
            <a:xfrm>
              <a:off x="5370356" y="7929570"/>
              <a:ext cx="3143272" cy="1015663"/>
            </a:xfrm>
            <a:prstGeom prst="rect">
              <a:avLst/>
            </a:prstGeom>
            <a:noFill/>
          </p:spPr>
          <p:txBody>
            <a:bodyPr wrap="square" rtlCol="0">
              <a:spAutoFit/>
            </a:bodyPr>
            <a:lstStyle/>
            <a:p>
              <a:r>
                <a:rPr lang="zh-CN" altLang="en-US" sz="2000" b="1" dirty="0" smtClean="0">
                  <a:solidFill>
                    <a:srgbClr val="FF0000"/>
                  </a:solidFill>
                </a:rPr>
                <a:t>整合学科知识与社会热点</a:t>
              </a:r>
            </a:p>
            <a:p>
              <a:r>
                <a:rPr lang="zh-CN" altLang="en-US" sz="2000" b="1" dirty="0" smtClean="0">
                  <a:solidFill>
                    <a:srgbClr val="FF0000"/>
                  </a:solidFill>
                </a:rPr>
                <a:t>涵盖政治经济社会等领域</a:t>
              </a:r>
              <a:endParaRPr lang="en-US" altLang="zh-CN" sz="2000" b="1" dirty="0" smtClean="0">
                <a:solidFill>
                  <a:srgbClr val="FF0000"/>
                </a:solidFill>
              </a:endParaRPr>
            </a:p>
            <a:p>
              <a:r>
                <a:rPr lang="zh-CN" altLang="en-US" sz="2000" b="1" dirty="0" smtClean="0">
                  <a:solidFill>
                    <a:srgbClr val="FF0000"/>
                  </a:solidFill>
                </a:rPr>
                <a:t>考查政治认同和法治意识</a:t>
              </a:r>
              <a:endParaRPr lang="en-US" altLang="zh-CN" sz="2000" b="1" dirty="0" smtClean="0">
                <a:solidFill>
                  <a:srgbClr val="FF0000"/>
                </a:solidFill>
              </a:endParaRPr>
            </a:p>
          </p:txBody>
        </p:sp>
      </p:grpSp>
    </p:spTree>
    <p:extLst>
      <p:ext uri="{BB962C8B-B14F-4D97-AF65-F5344CB8AC3E}">
        <p14:creationId xmlns:p14="http://schemas.microsoft.com/office/powerpoint/2010/main" xmlns="" val="10122332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1366094" y="228600"/>
            <a:ext cx="5796706" cy="923330"/>
          </a:xfrm>
          <a:prstGeom prst="rect">
            <a:avLst/>
          </a:prstGeom>
          <a:noFill/>
          <a:ln w="9525">
            <a:noFill/>
            <a:miter lim="800000"/>
            <a:headEnd/>
            <a:tailEnd/>
          </a:ln>
        </p:spPr>
        <p:txBody>
          <a:bodyPr wrap="square">
            <a:spAutoFit/>
          </a:bodyPr>
          <a:lstStyle/>
          <a:p>
            <a:pPr algn="ctr">
              <a:spcBef>
                <a:spcPct val="20000"/>
              </a:spcBef>
            </a:pPr>
            <a:r>
              <a:rPr lang="en-US" altLang="zh-CN" sz="5400" b="1" dirty="0" smtClean="0">
                <a:solidFill>
                  <a:srgbClr val="FFFF00"/>
                </a:solidFill>
                <a:latin typeface="华文新魏" pitchFamily="2" charset="-122"/>
                <a:ea typeface="华文新魏" pitchFamily="2" charset="-122"/>
              </a:rPr>
              <a:t>《</a:t>
            </a:r>
            <a:r>
              <a:rPr lang="zh-CN" altLang="en-US" sz="5400" b="1" dirty="0" smtClean="0">
                <a:solidFill>
                  <a:srgbClr val="FFFF00"/>
                </a:solidFill>
                <a:latin typeface="华文新魏" pitchFamily="2" charset="-122"/>
                <a:ea typeface="华文新魏" pitchFamily="2" charset="-122"/>
              </a:rPr>
              <a:t>政治生活</a:t>
            </a:r>
            <a:r>
              <a:rPr lang="en-US" altLang="zh-CN" sz="5400" b="1" dirty="0" smtClean="0">
                <a:solidFill>
                  <a:srgbClr val="FFFF00"/>
                </a:solidFill>
                <a:latin typeface="华文新魏" pitchFamily="2" charset="-122"/>
                <a:ea typeface="华文新魏" pitchFamily="2" charset="-122"/>
              </a:rPr>
              <a:t>》</a:t>
            </a:r>
            <a:endParaRPr lang="zh-CN" altLang="en-US" sz="5400" b="1" dirty="0">
              <a:solidFill>
                <a:srgbClr val="FFFF00"/>
              </a:solidFill>
              <a:latin typeface="华文新魏" pitchFamily="2" charset="-122"/>
              <a:ea typeface="华文新魏" pitchFamily="2" charset="-122"/>
            </a:endParaRPr>
          </a:p>
        </p:txBody>
      </p:sp>
      <p:grpSp>
        <p:nvGrpSpPr>
          <p:cNvPr id="7" name="组合 6"/>
          <p:cNvGrpSpPr/>
          <p:nvPr/>
        </p:nvGrpSpPr>
        <p:grpSpPr>
          <a:xfrm>
            <a:off x="40703" y="2362200"/>
            <a:ext cx="9067801" cy="1520304"/>
            <a:chOff x="40703" y="3780904"/>
            <a:chExt cx="9067801" cy="1520304"/>
          </a:xfrm>
        </p:grpSpPr>
        <p:sp>
          <p:nvSpPr>
            <p:cNvPr id="8" name="TextBox 6"/>
            <p:cNvSpPr txBox="1">
              <a:spLocks noChangeArrowheads="1"/>
            </p:cNvSpPr>
            <p:nvPr/>
          </p:nvSpPr>
          <p:spPr bwMode="auto">
            <a:xfrm>
              <a:off x="434280" y="3780904"/>
              <a:ext cx="8458200" cy="584200"/>
            </a:xfrm>
            <a:prstGeom prst="rect">
              <a:avLst/>
            </a:prstGeom>
            <a:noFill/>
            <a:ln w="9525">
              <a:noFill/>
              <a:miter lim="800000"/>
              <a:headEnd/>
              <a:tailEnd/>
            </a:ln>
          </p:spPr>
          <p:txBody>
            <a:bodyPr>
              <a:spAutoFit/>
            </a:bodyPr>
            <a:lstStyle/>
            <a:p>
              <a:pPr algn="ctr"/>
              <a:r>
                <a:rPr lang="zh-CN" altLang="en-US" sz="3200" b="1" dirty="0" smtClean="0">
                  <a:latin typeface="黑体" pitchFamily="49" charset="-122"/>
                  <a:ea typeface="黑体" pitchFamily="49" charset="-122"/>
                </a:rPr>
                <a:t>主线</a:t>
              </a:r>
              <a:r>
                <a:rPr lang="en-US" altLang="zh-CN" sz="3200" b="1" dirty="0">
                  <a:latin typeface="黑体" pitchFamily="49" charset="-122"/>
                  <a:ea typeface="黑体" pitchFamily="49" charset="-122"/>
                </a:rPr>
                <a:t>—— </a:t>
              </a:r>
              <a:r>
                <a:rPr lang="zh-CN" altLang="en-US" sz="3200" b="1" dirty="0">
                  <a:latin typeface="黑体" pitchFamily="49" charset="-122"/>
                  <a:ea typeface="黑体" pitchFamily="49" charset="-122"/>
                </a:rPr>
                <a:t>发展社会主义民主政治</a:t>
              </a:r>
            </a:p>
          </p:txBody>
        </p:sp>
        <p:sp>
          <p:nvSpPr>
            <p:cNvPr id="9" name="TextBox 7"/>
            <p:cNvSpPr txBox="1">
              <a:spLocks noChangeArrowheads="1"/>
            </p:cNvSpPr>
            <p:nvPr/>
          </p:nvSpPr>
          <p:spPr bwMode="auto">
            <a:xfrm>
              <a:off x="40703" y="4717008"/>
              <a:ext cx="9067801" cy="584200"/>
            </a:xfrm>
            <a:prstGeom prst="rect">
              <a:avLst/>
            </a:prstGeom>
            <a:noFill/>
            <a:ln w="9525">
              <a:noFill/>
              <a:miter lim="800000"/>
              <a:headEnd/>
              <a:tailEnd/>
            </a:ln>
          </p:spPr>
          <p:txBody>
            <a:bodyPr>
              <a:spAutoFit/>
            </a:bodyPr>
            <a:lstStyle/>
            <a:p>
              <a:pPr algn="ctr"/>
              <a:r>
                <a:rPr lang="zh-CN" altLang="en-US" sz="3200" b="1" dirty="0">
                  <a:latin typeface="黑体" pitchFamily="49" charset="-122"/>
                  <a:ea typeface="黑体" pitchFamily="49" charset="-122"/>
                </a:rPr>
                <a:t>解决问题</a:t>
              </a:r>
              <a:r>
                <a:rPr lang="en-US" altLang="zh-CN" sz="3200" b="1" dirty="0">
                  <a:latin typeface="黑体" pitchFamily="49" charset="-122"/>
                  <a:ea typeface="黑体" pitchFamily="49" charset="-122"/>
                </a:rPr>
                <a:t>—— </a:t>
              </a:r>
              <a:r>
                <a:rPr lang="zh-CN" altLang="en-US" sz="3200" b="1" dirty="0" smtClean="0">
                  <a:latin typeface="黑体" pitchFamily="49" charset="-122"/>
                  <a:ea typeface="黑体" pitchFamily="49" charset="-122"/>
                </a:rPr>
                <a:t>维护人民利益和国家利益</a:t>
              </a:r>
              <a:endParaRPr lang="zh-CN" altLang="en-US" sz="3200" b="1" dirty="0">
                <a:latin typeface="黑体" pitchFamily="49" charset="-122"/>
                <a:ea typeface="黑体" pitchFamily="49" charset="-122"/>
              </a:endParaRPr>
            </a:p>
          </p:txBody>
        </p:sp>
      </p:grpSp>
      <p:pic>
        <p:nvPicPr>
          <p:cNvPr id="11" name="图片 10" descr="item-0FE48565-586D8F01000000000401000010E12202_0_200x200.jpg"/>
          <p:cNvPicPr>
            <a:picLocks noChangeAspect="1"/>
          </p:cNvPicPr>
          <p:nvPr/>
        </p:nvPicPr>
        <p:blipFill>
          <a:blip r:embed="rId2" cstate="print"/>
          <a:srcRect l="10310" r="13146"/>
          <a:stretch>
            <a:fillRect/>
          </a:stretch>
        </p:blipFill>
        <p:spPr>
          <a:xfrm>
            <a:off x="6892162" y="4038600"/>
            <a:ext cx="2041427" cy="2667000"/>
          </a:xfrm>
          <a:prstGeom prst="rect">
            <a:avLst/>
          </a:prstGeom>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8"/>
          <p:cNvGrpSpPr/>
          <p:nvPr/>
        </p:nvGrpSpPr>
        <p:grpSpPr>
          <a:xfrm>
            <a:off x="971600" y="410990"/>
            <a:ext cx="7560840" cy="2376264"/>
            <a:chOff x="1835696" y="260648"/>
            <a:chExt cx="6912768" cy="2376264"/>
          </a:xfrm>
        </p:grpSpPr>
        <p:sp>
          <p:nvSpPr>
            <p:cNvPr id="18" name="矩形 17"/>
            <p:cNvSpPr/>
            <p:nvPr/>
          </p:nvSpPr>
          <p:spPr>
            <a:xfrm>
              <a:off x="2915816" y="2060848"/>
              <a:ext cx="1800200" cy="57606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上箭头 7"/>
            <p:cNvSpPr/>
            <p:nvPr/>
          </p:nvSpPr>
          <p:spPr bwMode="auto">
            <a:xfrm>
              <a:off x="3366389" y="877932"/>
              <a:ext cx="917579" cy="1182916"/>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600"/>
                </a:lnSpc>
                <a:defRPr/>
              </a:pPr>
              <a:r>
                <a:rPr lang="zh-CN" altLang="en-US" sz="3000" b="1" dirty="0" smtClean="0">
                  <a:solidFill>
                    <a:srgbClr val="FF0000"/>
                  </a:solidFill>
                  <a:latin typeface="隶书" pitchFamily="49" charset="-122"/>
                  <a:ea typeface="隶书" pitchFamily="49" charset="-122"/>
                </a:rPr>
                <a:t>标志</a:t>
              </a:r>
              <a:endParaRPr lang="zh-CN" altLang="en-US" sz="3000" b="1" dirty="0">
                <a:solidFill>
                  <a:srgbClr val="FF0000"/>
                </a:solidFill>
                <a:latin typeface="隶书" pitchFamily="49" charset="-122"/>
                <a:ea typeface="隶书" pitchFamily="49" charset="-122"/>
              </a:endParaRPr>
            </a:p>
          </p:txBody>
        </p:sp>
        <p:sp>
          <p:nvSpPr>
            <p:cNvPr id="9228" name="Text Box 9"/>
            <p:cNvSpPr txBox="1">
              <a:spLocks noChangeArrowheads="1"/>
            </p:cNvSpPr>
            <p:nvPr/>
          </p:nvSpPr>
          <p:spPr bwMode="auto">
            <a:xfrm>
              <a:off x="1835696" y="260648"/>
              <a:ext cx="6912768" cy="646331"/>
            </a:xfrm>
            <a:prstGeom prst="rect">
              <a:avLst/>
            </a:prstGeom>
            <a:noFill/>
            <a:ln w="9525">
              <a:noFill/>
              <a:miter lim="800000"/>
              <a:headEnd/>
              <a:tailEnd/>
            </a:ln>
          </p:spPr>
          <p:txBody>
            <a:bodyPr wrap="square">
              <a:spAutoFit/>
            </a:bodyPr>
            <a:lstStyle/>
            <a:p>
              <a:pPr>
                <a:spcBef>
                  <a:spcPct val="50000"/>
                </a:spcBef>
              </a:pPr>
              <a:r>
                <a:rPr lang="zh-CN" altLang="en-US" sz="3600" b="1" dirty="0" smtClean="0">
                  <a:solidFill>
                    <a:srgbClr val="FFFF00"/>
                  </a:solidFill>
                  <a:ea typeface="华文新魏" pitchFamily="2" charset="-122"/>
                </a:rPr>
                <a:t>工人阶级领导（坚持中国共产党领导）</a:t>
              </a:r>
              <a:endParaRPr lang="zh-CN" altLang="en-US" sz="3600" b="1" dirty="0">
                <a:solidFill>
                  <a:srgbClr val="FFFF00"/>
                </a:solidFill>
                <a:ea typeface="华文新魏" pitchFamily="2" charset="-122"/>
              </a:endParaRPr>
            </a:p>
          </p:txBody>
        </p:sp>
      </p:grpSp>
      <p:sp>
        <p:nvSpPr>
          <p:cNvPr id="9218" name="Text Box 13"/>
          <p:cNvSpPr txBox="1">
            <a:spLocks noChangeArrowheads="1"/>
          </p:cNvSpPr>
          <p:nvPr/>
        </p:nvSpPr>
        <p:spPr bwMode="auto">
          <a:xfrm>
            <a:off x="323528" y="2007940"/>
            <a:ext cx="5976664" cy="923330"/>
          </a:xfrm>
          <a:prstGeom prst="rect">
            <a:avLst/>
          </a:prstGeom>
          <a:noFill/>
          <a:ln w="9525">
            <a:noFill/>
            <a:miter lim="800000"/>
            <a:headEnd/>
            <a:tailEnd/>
          </a:ln>
        </p:spPr>
        <p:txBody>
          <a:bodyPr wrap="square">
            <a:spAutoFit/>
          </a:bodyPr>
          <a:lstStyle/>
          <a:p>
            <a:pPr>
              <a:lnSpc>
                <a:spcPct val="150000"/>
              </a:lnSpc>
              <a:spcBef>
                <a:spcPct val="50000"/>
              </a:spcBef>
            </a:pPr>
            <a:r>
              <a:rPr lang="zh-CN" altLang="en-US" sz="3600" b="1" dirty="0" smtClean="0">
                <a:solidFill>
                  <a:srgbClr val="333399"/>
                </a:solidFill>
                <a:ea typeface="黑体" pitchFamily="49" charset="-122"/>
              </a:rPr>
              <a:t>       发展</a:t>
            </a:r>
            <a:r>
              <a:rPr lang="zh-CN" altLang="en-US" sz="3600" b="1" dirty="0" smtClean="0">
                <a:solidFill>
                  <a:srgbClr val="FFFF00"/>
                </a:solidFill>
                <a:ea typeface="黑体" pitchFamily="49" charset="-122"/>
              </a:rPr>
              <a:t>社会主义</a:t>
            </a:r>
            <a:r>
              <a:rPr lang="zh-CN" altLang="en-US" sz="3600" b="1" dirty="0" smtClean="0">
                <a:solidFill>
                  <a:srgbClr val="333399"/>
                </a:solidFill>
                <a:ea typeface="黑体" pitchFamily="49" charset="-122"/>
              </a:rPr>
              <a:t>民主政治</a:t>
            </a:r>
            <a:endParaRPr lang="zh-CN" altLang="en-US" sz="3600" b="1" dirty="0">
              <a:solidFill>
                <a:srgbClr val="333399"/>
              </a:solidFill>
              <a:ea typeface="黑体" pitchFamily="49" charset="-122"/>
            </a:endParaRPr>
          </a:p>
        </p:txBody>
      </p:sp>
      <p:grpSp>
        <p:nvGrpSpPr>
          <p:cNvPr id="3" name="组合 12"/>
          <p:cNvGrpSpPr/>
          <p:nvPr/>
        </p:nvGrpSpPr>
        <p:grpSpPr>
          <a:xfrm>
            <a:off x="2987824" y="2766648"/>
            <a:ext cx="3259832" cy="1461336"/>
            <a:chOff x="2987824" y="2616306"/>
            <a:chExt cx="3259832" cy="1461336"/>
          </a:xfrm>
        </p:grpSpPr>
        <p:sp>
          <p:nvSpPr>
            <p:cNvPr id="9226" name="Text Box 9"/>
            <p:cNvSpPr txBox="1">
              <a:spLocks noChangeArrowheads="1"/>
            </p:cNvSpPr>
            <p:nvPr/>
          </p:nvSpPr>
          <p:spPr bwMode="auto">
            <a:xfrm>
              <a:off x="2987824" y="3429000"/>
              <a:ext cx="3259832" cy="648642"/>
            </a:xfrm>
            <a:prstGeom prst="rect">
              <a:avLst/>
            </a:prstGeom>
            <a:noFill/>
            <a:ln w="9525">
              <a:noFill/>
              <a:miter lim="800000"/>
              <a:headEnd/>
              <a:tailEnd/>
            </a:ln>
          </p:spPr>
          <p:txBody>
            <a:bodyPr wrap="square">
              <a:spAutoFit/>
            </a:bodyPr>
            <a:lstStyle/>
            <a:p>
              <a:pPr>
                <a:spcBef>
                  <a:spcPct val="50000"/>
                </a:spcBef>
              </a:pPr>
              <a:r>
                <a:rPr lang="zh-CN" altLang="en-US" sz="3600" b="1" dirty="0" smtClean="0">
                  <a:solidFill>
                    <a:srgbClr val="006600"/>
                  </a:solidFill>
                  <a:ea typeface="华文新魏" pitchFamily="2" charset="-122"/>
                </a:rPr>
                <a:t>人民当家作主</a:t>
              </a:r>
              <a:endParaRPr lang="en-US" altLang="zh-CN" sz="3600" b="1" dirty="0">
                <a:solidFill>
                  <a:srgbClr val="006600"/>
                </a:solidFill>
                <a:ea typeface="华文新魏" pitchFamily="2" charset="-122"/>
              </a:endParaRPr>
            </a:p>
          </p:txBody>
        </p:sp>
        <p:sp>
          <p:nvSpPr>
            <p:cNvPr id="20" name="下箭头 19"/>
            <p:cNvSpPr/>
            <p:nvPr/>
          </p:nvSpPr>
          <p:spPr>
            <a:xfrm>
              <a:off x="3995936" y="2616306"/>
              <a:ext cx="1008112" cy="884702"/>
            </a:xfrm>
            <a:prstGeom prst="downArrow">
              <a:avLst>
                <a:gd name="adj1" fmla="val 50000"/>
                <a:gd name="adj2" fmla="val 29540"/>
              </a:avLst>
            </a:prstGeom>
            <a:solidFill>
              <a:srgbClr val="C7F5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zh-CN" altLang="en-US" sz="3000" b="1" dirty="0" smtClean="0">
                  <a:solidFill>
                    <a:srgbClr val="FF0000"/>
                  </a:solidFill>
                  <a:latin typeface="隶书" pitchFamily="49" charset="-122"/>
                  <a:ea typeface="隶书" pitchFamily="49" charset="-122"/>
                </a:rPr>
                <a:t>本质</a:t>
              </a:r>
              <a:endParaRPr lang="zh-CN" altLang="en-US" sz="3000" b="1" dirty="0">
                <a:solidFill>
                  <a:srgbClr val="FF0000"/>
                </a:solidFill>
                <a:latin typeface="隶书" pitchFamily="49" charset="-122"/>
                <a:ea typeface="隶书" pitchFamily="49" charset="-122"/>
              </a:endParaRPr>
            </a:p>
          </p:txBody>
        </p:sp>
      </p:grpSp>
      <p:grpSp>
        <p:nvGrpSpPr>
          <p:cNvPr id="4" name="组合 13"/>
          <p:cNvGrpSpPr/>
          <p:nvPr/>
        </p:nvGrpSpPr>
        <p:grpSpPr>
          <a:xfrm>
            <a:off x="3544416" y="4227414"/>
            <a:ext cx="2395736" cy="1944786"/>
            <a:chOff x="3544416" y="4077072"/>
            <a:chExt cx="2395736" cy="1944786"/>
          </a:xfrm>
        </p:grpSpPr>
        <p:sp>
          <p:nvSpPr>
            <p:cNvPr id="17" name="Text Box 9"/>
            <p:cNvSpPr txBox="1">
              <a:spLocks noChangeArrowheads="1"/>
            </p:cNvSpPr>
            <p:nvPr/>
          </p:nvSpPr>
          <p:spPr bwMode="auto">
            <a:xfrm>
              <a:off x="3544416" y="5373216"/>
              <a:ext cx="2395736" cy="648642"/>
            </a:xfrm>
            <a:prstGeom prst="rect">
              <a:avLst/>
            </a:prstGeom>
            <a:noFill/>
            <a:ln w="9525">
              <a:noFill/>
              <a:miter lim="800000"/>
              <a:headEnd/>
              <a:tailEnd/>
            </a:ln>
          </p:spPr>
          <p:txBody>
            <a:bodyPr wrap="square">
              <a:spAutoFit/>
            </a:bodyPr>
            <a:lstStyle/>
            <a:p>
              <a:pPr>
                <a:spcBef>
                  <a:spcPct val="50000"/>
                </a:spcBef>
              </a:pPr>
              <a:r>
                <a:rPr lang="zh-CN" altLang="en-US" sz="3600" b="1" dirty="0" smtClean="0">
                  <a:solidFill>
                    <a:srgbClr val="006600"/>
                  </a:solidFill>
                  <a:ea typeface="华文新魏" pitchFamily="2" charset="-122"/>
                </a:rPr>
                <a:t>依法治国</a:t>
              </a:r>
              <a:endParaRPr lang="en-US" altLang="zh-CN" sz="3600" b="1" dirty="0">
                <a:solidFill>
                  <a:srgbClr val="006600"/>
                </a:solidFill>
                <a:ea typeface="华文新魏" pitchFamily="2" charset="-122"/>
              </a:endParaRPr>
            </a:p>
          </p:txBody>
        </p:sp>
        <p:sp>
          <p:nvSpPr>
            <p:cNvPr id="21" name="下箭头 20"/>
            <p:cNvSpPr/>
            <p:nvPr/>
          </p:nvSpPr>
          <p:spPr>
            <a:xfrm>
              <a:off x="4067944" y="4077072"/>
              <a:ext cx="939194" cy="1368152"/>
            </a:xfrm>
            <a:prstGeom prst="downArrow">
              <a:avLst>
                <a:gd name="adj1" fmla="val 50000"/>
                <a:gd name="adj2" fmla="val 38442"/>
              </a:avLst>
            </a:prstGeom>
            <a:solidFill>
              <a:srgbClr val="C7F5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zh-CN" altLang="en-US" sz="3000" b="1" dirty="0" smtClean="0">
                  <a:solidFill>
                    <a:srgbClr val="FF0000"/>
                  </a:solidFill>
                  <a:latin typeface="隶书" pitchFamily="49" charset="-122"/>
                  <a:ea typeface="隶书" pitchFamily="49" charset="-122"/>
                </a:rPr>
                <a:t>基本要求</a:t>
              </a:r>
              <a:endParaRPr lang="zh-CN" altLang="en-US" sz="3000" b="1" dirty="0">
                <a:solidFill>
                  <a:srgbClr val="FF0000"/>
                </a:solidFill>
                <a:latin typeface="隶书" pitchFamily="49" charset="-122"/>
                <a:ea typeface="隶书" pitchFamily="49" charset="-122"/>
              </a:endParaRPr>
            </a:p>
          </p:txBody>
        </p:sp>
      </p:grpSp>
      <p:sp>
        <p:nvSpPr>
          <p:cNvPr id="19" name="下箭头 18"/>
          <p:cNvSpPr/>
          <p:nvPr/>
        </p:nvSpPr>
        <p:spPr>
          <a:xfrm rot="3291915">
            <a:off x="4615984" y="803344"/>
            <a:ext cx="1024362" cy="1643567"/>
          </a:xfrm>
          <a:prstGeom prst="downArrow">
            <a:avLst>
              <a:gd name="adj1" fmla="val 50000"/>
              <a:gd name="adj2" fmla="val 38442"/>
            </a:avLst>
          </a:prstGeom>
          <a:solidFill>
            <a:srgbClr val="C7F5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zh-CN" altLang="en-US" sz="3000" b="1" dirty="0" smtClean="0">
                <a:solidFill>
                  <a:srgbClr val="FF0000"/>
                </a:solidFill>
                <a:latin typeface="隶书" pitchFamily="49" charset="-122"/>
                <a:ea typeface="隶书" pitchFamily="49" charset="-122"/>
              </a:rPr>
              <a:t>根本保证</a:t>
            </a:r>
            <a:endParaRPr lang="zh-CN" altLang="en-US" sz="3000" b="1" dirty="0">
              <a:solidFill>
                <a:srgbClr val="FF0000"/>
              </a:solidFill>
              <a:latin typeface="隶书" pitchFamily="49" charset="-122"/>
              <a:ea typeface="隶书"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533400" y="457200"/>
            <a:ext cx="2017713" cy="579438"/>
          </a:xfrm>
          <a:prstGeom prst="rect">
            <a:avLst/>
          </a:prstGeom>
          <a:noFill/>
          <a:ln w="9525">
            <a:noFill/>
            <a:miter lim="800000"/>
            <a:headEnd/>
            <a:tailEnd/>
          </a:ln>
          <a:effectLst>
            <a:outerShdw dist="17961" dir="2700000" algn="ctr" rotWithShape="0">
              <a:srgbClr val="FFFF00">
                <a:alpha val="50000"/>
              </a:srgbClr>
            </a:outerShdw>
          </a:effectLst>
        </p:spPr>
        <p:txBody>
          <a:bodyPr>
            <a:spAutoFit/>
          </a:bodyPr>
          <a:lstStyle/>
          <a:p>
            <a:pPr algn="ctr">
              <a:spcBef>
                <a:spcPct val="50000"/>
              </a:spcBef>
              <a:defRPr/>
            </a:pPr>
            <a:r>
              <a:rPr lang="zh-CN" altLang="en-US" sz="3200" b="1" dirty="0">
                <a:solidFill>
                  <a:srgbClr val="FFFF00"/>
                </a:solidFill>
                <a:latin typeface="Arial" charset="0"/>
                <a:ea typeface="黑体" pitchFamily="49" charset="-122"/>
              </a:rPr>
              <a:t>政治生活</a:t>
            </a:r>
          </a:p>
        </p:txBody>
      </p:sp>
      <p:sp>
        <p:nvSpPr>
          <p:cNvPr id="82947" name="Text Box 3"/>
          <p:cNvSpPr txBox="1">
            <a:spLocks noChangeArrowheads="1"/>
          </p:cNvSpPr>
          <p:nvPr/>
        </p:nvSpPr>
        <p:spPr bwMode="auto">
          <a:xfrm>
            <a:off x="381000" y="1676400"/>
            <a:ext cx="7920038" cy="4400550"/>
          </a:xfrm>
          <a:prstGeom prst="rect">
            <a:avLst/>
          </a:prstGeom>
          <a:noFill/>
          <a:ln w="9525">
            <a:noFill/>
            <a:miter lim="800000"/>
            <a:headEnd/>
            <a:tailEnd/>
          </a:ln>
          <a:effectLst>
            <a:outerShdw dist="28398" dir="1593903" algn="ctr" rotWithShape="0">
              <a:schemeClr val="tx1"/>
            </a:outerShdw>
          </a:effectLst>
        </p:spPr>
        <p:txBody>
          <a:bodyPr>
            <a:spAutoFit/>
          </a:bodyPr>
          <a:lstStyle/>
          <a:p>
            <a:pPr>
              <a:spcBef>
                <a:spcPct val="50000"/>
              </a:spcBef>
              <a:defRPr/>
            </a:pPr>
            <a:r>
              <a:rPr lang="zh-CN" altLang="en-US" sz="2800" b="1">
                <a:solidFill>
                  <a:srgbClr val="000000"/>
                </a:solidFill>
                <a:effectLst>
                  <a:outerShdw blurRad="38100" dist="38100" dir="2700000" algn="tl">
                    <a:srgbClr val="C0C0C0"/>
                  </a:outerShdw>
                </a:effectLst>
                <a:latin typeface="宋体" pitchFamily="2" charset="-122"/>
              </a:rPr>
              <a:t>第一单元  公民的政治生活</a:t>
            </a:r>
          </a:p>
          <a:p>
            <a:pPr>
              <a:spcBef>
                <a:spcPct val="50000"/>
              </a:spcBef>
              <a:defRPr/>
            </a:pPr>
            <a:endParaRPr lang="en-US" altLang="zh-CN" sz="2800" b="1">
              <a:solidFill>
                <a:srgbClr val="000000"/>
              </a:solidFill>
              <a:effectLst>
                <a:outerShdw blurRad="38100" dist="38100" dir="2700000" algn="tl">
                  <a:srgbClr val="C0C0C0"/>
                </a:outerShdw>
              </a:effectLst>
              <a:latin typeface="宋体" pitchFamily="2" charset="-122"/>
            </a:endParaRPr>
          </a:p>
          <a:p>
            <a:pPr>
              <a:spcBef>
                <a:spcPct val="50000"/>
              </a:spcBef>
              <a:defRPr/>
            </a:pPr>
            <a:r>
              <a:rPr lang="zh-CN" altLang="en-US" sz="2800" b="1">
                <a:solidFill>
                  <a:srgbClr val="000000"/>
                </a:solidFill>
                <a:effectLst>
                  <a:outerShdw blurRad="38100" dist="38100" dir="2700000" algn="tl">
                    <a:srgbClr val="C0C0C0"/>
                  </a:outerShdw>
                </a:effectLst>
                <a:latin typeface="宋体" pitchFamily="2" charset="-122"/>
              </a:rPr>
              <a:t>第二单元  为人民服务的政府</a:t>
            </a:r>
            <a:endParaRPr lang="en-US" altLang="zh-CN" sz="2800" b="1">
              <a:solidFill>
                <a:srgbClr val="000000"/>
              </a:solidFill>
              <a:effectLst>
                <a:outerShdw blurRad="38100" dist="38100" dir="2700000" algn="tl">
                  <a:srgbClr val="C0C0C0"/>
                </a:outerShdw>
              </a:effectLst>
              <a:latin typeface="宋体" pitchFamily="2" charset="-122"/>
            </a:endParaRPr>
          </a:p>
          <a:p>
            <a:pPr>
              <a:spcBef>
                <a:spcPct val="50000"/>
              </a:spcBef>
              <a:defRPr/>
            </a:pPr>
            <a:endParaRPr lang="zh-CN" altLang="en-US" sz="2800" b="1">
              <a:solidFill>
                <a:srgbClr val="000000"/>
              </a:solidFill>
              <a:effectLst>
                <a:outerShdw blurRad="38100" dist="38100" dir="2700000" algn="tl">
                  <a:srgbClr val="C0C0C0"/>
                </a:outerShdw>
              </a:effectLst>
              <a:latin typeface="宋体" pitchFamily="2" charset="-122"/>
            </a:endParaRPr>
          </a:p>
          <a:p>
            <a:pPr>
              <a:spcBef>
                <a:spcPct val="50000"/>
              </a:spcBef>
              <a:defRPr/>
            </a:pPr>
            <a:r>
              <a:rPr lang="zh-CN" altLang="en-US" sz="2800" b="1">
                <a:solidFill>
                  <a:srgbClr val="000000"/>
                </a:solidFill>
                <a:effectLst>
                  <a:outerShdw blurRad="38100" dist="38100" dir="2700000" algn="tl">
                    <a:srgbClr val="C0C0C0"/>
                  </a:outerShdw>
                </a:effectLst>
                <a:latin typeface="宋体" pitchFamily="2" charset="-122"/>
              </a:rPr>
              <a:t>第三单元  发展社会主义民主政治</a:t>
            </a:r>
          </a:p>
          <a:p>
            <a:pPr>
              <a:spcBef>
                <a:spcPct val="50000"/>
              </a:spcBef>
              <a:defRPr/>
            </a:pPr>
            <a:endParaRPr lang="en-US" altLang="zh-CN" sz="2800" b="1">
              <a:solidFill>
                <a:srgbClr val="000000"/>
              </a:solidFill>
              <a:effectLst>
                <a:outerShdw blurRad="38100" dist="38100" dir="2700000" algn="tl">
                  <a:srgbClr val="C0C0C0"/>
                </a:outerShdw>
              </a:effectLst>
              <a:latin typeface="宋体" pitchFamily="2" charset="-122"/>
            </a:endParaRPr>
          </a:p>
          <a:p>
            <a:pPr>
              <a:spcBef>
                <a:spcPct val="50000"/>
              </a:spcBef>
              <a:defRPr/>
            </a:pPr>
            <a:r>
              <a:rPr lang="zh-CN" altLang="en-US" sz="2800" b="1">
                <a:solidFill>
                  <a:srgbClr val="000000"/>
                </a:solidFill>
                <a:effectLst>
                  <a:outerShdw blurRad="38100" dist="38100" dir="2700000" algn="tl">
                    <a:srgbClr val="C0C0C0"/>
                  </a:outerShdw>
                </a:effectLst>
                <a:latin typeface="宋体" pitchFamily="2" charset="-122"/>
              </a:rPr>
              <a:t>第四单元  当代国际社会</a:t>
            </a:r>
          </a:p>
        </p:txBody>
      </p:sp>
      <p:sp>
        <p:nvSpPr>
          <p:cNvPr id="82954" name="Text Box 10"/>
          <p:cNvSpPr txBox="1">
            <a:spLocks noChangeArrowheads="1"/>
          </p:cNvSpPr>
          <p:nvPr/>
        </p:nvSpPr>
        <p:spPr bwMode="auto">
          <a:xfrm>
            <a:off x="2057400" y="488732"/>
            <a:ext cx="6400800" cy="519113"/>
          </a:xfrm>
          <a:prstGeom prst="rect">
            <a:avLst/>
          </a:prstGeom>
          <a:noFill/>
          <a:ln w="9525">
            <a:noFill/>
            <a:miter lim="800000"/>
            <a:headEnd/>
            <a:tailEnd/>
          </a:ln>
          <a:effectLst>
            <a:outerShdw dist="17961" dir="2700000" algn="ctr" rotWithShape="0">
              <a:schemeClr val="bg2"/>
            </a:outerShdw>
          </a:effectLst>
        </p:spPr>
        <p:txBody>
          <a:bodyPr>
            <a:spAutoFit/>
          </a:bodyPr>
          <a:lstStyle/>
          <a:p>
            <a:pPr algn="ctr">
              <a:spcBef>
                <a:spcPct val="50000"/>
              </a:spcBef>
              <a:defRPr/>
            </a:pPr>
            <a:r>
              <a:rPr lang="zh-CN" altLang="en-US" sz="2800" b="1" dirty="0">
                <a:solidFill>
                  <a:srgbClr val="FFFF00"/>
                </a:solidFill>
                <a:latin typeface="宋体" pitchFamily="2" charset="-122"/>
              </a:rPr>
              <a:t>主线：发展社会主义民主政治</a:t>
            </a:r>
          </a:p>
        </p:txBody>
      </p:sp>
      <p:sp>
        <p:nvSpPr>
          <p:cNvPr id="67589" name="Line 17"/>
          <p:cNvSpPr>
            <a:spLocks noChangeShapeType="1"/>
          </p:cNvSpPr>
          <p:nvPr/>
        </p:nvSpPr>
        <p:spPr bwMode="auto">
          <a:xfrm flipV="1">
            <a:off x="4495800" y="5821363"/>
            <a:ext cx="1981200" cy="46037"/>
          </a:xfrm>
          <a:prstGeom prst="line">
            <a:avLst/>
          </a:prstGeom>
          <a:noFill/>
          <a:ln w="38100">
            <a:solidFill>
              <a:srgbClr val="FF0000"/>
            </a:solidFill>
            <a:round/>
            <a:headEnd/>
            <a:tailEnd type="triangle" w="med" len="med"/>
          </a:ln>
        </p:spPr>
        <p:txBody>
          <a:bodyPr lIns="46800" tIns="46800" rIns="46800" bIns="46800">
            <a:spAutoFit/>
          </a:bodyPr>
          <a:lstStyle/>
          <a:p>
            <a:endParaRPr lang="zh-CN" altLang="en-US"/>
          </a:p>
        </p:txBody>
      </p:sp>
      <p:sp>
        <p:nvSpPr>
          <p:cNvPr id="82965" name="Text Box 21"/>
          <p:cNvSpPr txBox="1">
            <a:spLocks noChangeArrowheads="1"/>
          </p:cNvSpPr>
          <p:nvPr/>
        </p:nvSpPr>
        <p:spPr bwMode="auto">
          <a:xfrm>
            <a:off x="6629400" y="1420813"/>
            <a:ext cx="1905000" cy="1169987"/>
          </a:xfrm>
          <a:prstGeom prst="rect">
            <a:avLst/>
          </a:prstGeom>
          <a:solidFill>
            <a:srgbClr val="FFFF99"/>
          </a:solidFill>
          <a:ln w="9525">
            <a:noFill/>
            <a:miter lim="800000"/>
            <a:headEnd/>
            <a:tailEnd/>
          </a:ln>
        </p:spPr>
        <p:txBody>
          <a:bodyPr>
            <a:spAutoFit/>
          </a:bodyPr>
          <a:lstStyle/>
          <a:p>
            <a:pPr algn="ctr">
              <a:spcBef>
                <a:spcPct val="50000"/>
              </a:spcBef>
            </a:pPr>
            <a:r>
              <a:rPr lang="zh-CN" altLang="en-US" sz="2800" b="1">
                <a:solidFill>
                  <a:srgbClr val="0000CC"/>
                </a:solidFill>
                <a:ea typeface="华文新魏" pitchFamily="2" charset="-122"/>
              </a:rPr>
              <a:t>本质  基础</a:t>
            </a:r>
            <a:endParaRPr lang="en-US" altLang="zh-CN" sz="2800" b="1">
              <a:solidFill>
                <a:srgbClr val="0000CC"/>
              </a:solidFill>
              <a:ea typeface="华文新魏" pitchFamily="2" charset="-122"/>
            </a:endParaRPr>
          </a:p>
          <a:p>
            <a:pPr algn="ctr">
              <a:spcBef>
                <a:spcPct val="50000"/>
              </a:spcBef>
            </a:pPr>
            <a:r>
              <a:rPr lang="zh-CN" altLang="en-US" sz="2800" b="1">
                <a:solidFill>
                  <a:srgbClr val="0000CC"/>
                </a:solidFill>
                <a:ea typeface="华文新魏" pitchFamily="2" charset="-122"/>
              </a:rPr>
              <a:t>内容  方式</a:t>
            </a:r>
          </a:p>
        </p:txBody>
      </p:sp>
      <p:sp>
        <p:nvSpPr>
          <p:cNvPr id="82966" name="Text Box 22"/>
          <p:cNvSpPr txBox="1">
            <a:spLocks noChangeArrowheads="1"/>
          </p:cNvSpPr>
          <p:nvPr/>
        </p:nvSpPr>
        <p:spPr bwMode="auto">
          <a:xfrm>
            <a:off x="6591300" y="2716213"/>
            <a:ext cx="1981200" cy="1169987"/>
          </a:xfrm>
          <a:prstGeom prst="rect">
            <a:avLst/>
          </a:prstGeom>
          <a:solidFill>
            <a:srgbClr val="FFFF99"/>
          </a:solidFill>
          <a:ln w="9525">
            <a:noFill/>
            <a:miter lim="800000"/>
            <a:headEnd/>
            <a:tailEnd/>
          </a:ln>
        </p:spPr>
        <p:txBody>
          <a:bodyPr>
            <a:spAutoFit/>
          </a:bodyPr>
          <a:lstStyle/>
          <a:p>
            <a:pPr algn="ctr">
              <a:spcBef>
                <a:spcPct val="50000"/>
              </a:spcBef>
            </a:pPr>
            <a:r>
              <a:rPr lang="zh-CN" altLang="en-US" sz="2800" b="1">
                <a:solidFill>
                  <a:srgbClr val="0000CC"/>
                </a:solidFill>
                <a:ea typeface="华文新魏" pitchFamily="2" charset="-122"/>
              </a:rPr>
              <a:t>依法履职</a:t>
            </a:r>
            <a:endParaRPr lang="en-US" altLang="zh-CN" sz="2800" b="1">
              <a:solidFill>
                <a:srgbClr val="0000CC"/>
              </a:solidFill>
              <a:ea typeface="华文新魏" pitchFamily="2" charset="-122"/>
            </a:endParaRPr>
          </a:p>
          <a:p>
            <a:pPr algn="ctr">
              <a:spcBef>
                <a:spcPct val="50000"/>
              </a:spcBef>
            </a:pPr>
            <a:r>
              <a:rPr lang="zh-CN" altLang="en-US" sz="2800" b="1">
                <a:solidFill>
                  <a:srgbClr val="0000CC"/>
                </a:solidFill>
                <a:ea typeface="华文新魏" pitchFamily="2" charset="-122"/>
              </a:rPr>
              <a:t>维护民主</a:t>
            </a:r>
          </a:p>
        </p:txBody>
      </p:sp>
      <p:sp>
        <p:nvSpPr>
          <p:cNvPr id="82968" name="Text Box 24"/>
          <p:cNvSpPr txBox="1">
            <a:spLocks noChangeArrowheads="1"/>
          </p:cNvSpPr>
          <p:nvPr/>
        </p:nvSpPr>
        <p:spPr bwMode="auto">
          <a:xfrm>
            <a:off x="6572250" y="4038600"/>
            <a:ext cx="1981200" cy="1169988"/>
          </a:xfrm>
          <a:prstGeom prst="rect">
            <a:avLst/>
          </a:prstGeom>
          <a:solidFill>
            <a:srgbClr val="FFFF99"/>
          </a:solidFill>
          <a:ln w="9525">
            <a:noFill/>
            <a:miter lim="800000"/>
            <a:headEnd/>
            <a:tailEnd/>
          </a:ln>
        </p:spPr>
        <p:txBody>
          <a:bodyPr>
            <a:spAutoFit/>
          </a:bodyPr>
          <a:lstStyle/>
          <a:p>
            <a:pPr algn="ctr">
              <a:spcBef>
                <a:spcPct val="50000"/>
              </a:spcBef>
            </a:pPr>
            <a:r>
              <a:rPr lang="zh-CN" altLang="en-US" sz="2800" b="1">
                <a:solidFill>
                  <a:srgbClr val="0000CC"/>
                </a:solidFill>
                <a:ea typeface="华文新魏" pitchFamily="2" charset="-122"/>
              </a:rPr>
              <a:t>完善制度</a:t>
            </a:r>
            <a:endParaRPr lang="en-US" altLang="zh-CN" sz="2800" b="1">
              <a:solidFill>
                <a:srgbClr val="0000CC"/>
              </a:solidFill>
              <a:ea typeface="华文新魏" pitchFamily="2" charset="-122"/>
            </a:endParaRPr>
          </a:p>
          <a:p>
            <a:pPr algn="ctr">
              <a:spcBef>
                <a:spcPct val="50000"/>
              </a:spcBef>
            </a:pPr>
            <a:r>
              <a:rPr lang="zh-CN" altLang="en-US" sz="2800" b="1">
                <a:solidFill>
                  <a:srgbClr val="0000CC"/>
                </a:solidFill>
                <a:ea typeface="华文新魏" pitchFamily="2" charset="-122"/>
              </a:rPr>
              <a:t>保障民主</a:t>
            </a:r>
          </a:p>
        </p:txBody>
      </p:sp>
      <p:sp>
        <p:nvSpPr>
          <p:cNvPr id="82969" name="Text Box 25"/>
          <p:cNvSpPr txBox="1">
            <a:spLocks noChangeArrowheads="1"/>
          </p:cNvSpPr>
          <p:nvPr/>
        </p:nvSpPr>
        <p:spPr bwMode="auto">
          <a:xfrm>
            <a:off x="6629400" y="5562600"/>
            <a:ext cx="1828800" cy="523875"/>
          </a:xfrm>
          <a:prstGeom prst="rect">
            <a:avLst/>
          </a:prstGeom>
          <a:solidFill>
            <a:srgbClr val="FFFF99"/>
          </a:solidFill>
          <a:ln w="9525">
            <a:noFill/>
            <a:miter lim="800000"/>
            <a:headEnd/>
            <a:tailEnd/>
          </a:ln>
        </p:spPr>
        <p:txBody>
          <a:bodyPr>
            <a:spAutoFit/>
          </a:bodyPr>
          <a:lstStyle/>
          <a:p>
            <a:pPr algn="ctr">
              <a:spcBef>
                <a:spcPct val="50000"/>
              </a:spcBef>
            </a:pPr>
            <a:r>
              <a:rPr lang="zh-CN" altLang="en-US" sz="2800" b="1">
                <a:solidFill>
                  <a:srgbClr val="0000CC"/>
                </a:solidFill>
                <a:ea typeface="华文新魏" pitchFamily="2" charset="-122"/>
              </a:rPr>
              <a:t>体现  延伸</a:t>
            </a:r>
            <a:endParaRPr lang="en-US" altLang="zh-CN" sz="2800" b="1">
              <a:solidFill>
                <a:srgbClr val="0000CC"/>
              </a:solidFill>
              <a:ea typeface="华文新魏" pitchFamily="2" charset="-122"/>
            </a:endParaRPr>
          </a:p>
        </p:txBody>
      </p:sp>
      <p:cxnSp>
        <p:nvCxnSpPr>
          <p:cNvPr id="27" name="直接箭头连接符 26"/>
          <p:cNvCxnSpPr/>
          <p:nvPr/>
        </p:nvCxnSpPr>
        <p:spPr>
          <a:xfrm>
            <a:off x="4876800" y="1979613"/>
            <a:ext cx="1676400" cy="158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flipV="1">
            <a:off x="5943600" y="4524375"/>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5181600" y="3275013"/>
            <a:ext cx="1295400" cy="158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2965"/>
                                        </p:tgtEl>
                                        <p:attrNameLst>
                                          <p:attrName>style.visibility</p:attrName>
                                        </p:attrNameLst>
                                      </p:cBhvr>
                                      <p:to>
                                        <p:strVal val="visible"/>
                                      </p:to>
                                    </p:set>
                                    <p:anim calcmode="lin" valueType="num">
                                      <p:cBhvr>
                                        <p:cTn id="7" dur="1000" fill="hold"/>
                                        <p:tgtEl>
                                          <p:spTgt spid="82965"/>
                                        </p:tgtEl>
                                        <p:attrNameLst>
                                          <p:attrName>ppt_w</p:attrName>
                                        </p:attrNameLst>
                                      </p:cBhvr>
                                      <p:tavLst>
                                        <p:tav tm="0">
                                          <p:val>
                                            <p:strVal val="#ppt_w*0.70"/>
                                          </p:val>
                                        </p:tav>
                                        <p:tav tm="100000">
                                          <p:val>
                                            <p:strVal val="#ppt_w"/>
                                          </p:val>
                                        </p:tav>
                                      </p:tavLst>
                                    </p:anim>
                                    <p:anim calcmode="lin" valueType="num">
                                      <p:cBhvr>
                                        <p:cTn id="8" dur="1000" fill="hold"/>
                                        <p:tgtEl>
                                          <p:spTgt spid="82965"/>
                                        </p:tgtEl>
                                        <p:attrNameLst>
                                          <p:attrName>ppt_h</p:attrName>
                                        </p:attrNameLst>
                                      </p:cBhvr>
                                      <p:tavLst>
                                        <p:tav tm="0">
                                          <p:val>
                                            <p:strVal val="#ppt_h"/>
                                          </p:val>
                                        </p:tav>
                                        <p:tav tm="100000">
                                          <p:val>
                                            <p:strVal val="#ppt_h"/>
                                          </p:val>
                                        </p:tav>
                                      </p:tavLst>
                                    </p:anim>
                                    <p:animEffect transition="in" filter="fade">
                                      <p:cBhvr>
                                        <p:cTn id="9" dur="1000"/>
                                        <p:tgtEl>
                                          <p:spTgt spid="8296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2966"/>
                                        </p:tgtEl>
                                        <p:attrNameLst>
                                          <p:attrName>style.visibility</p:attrName>
                                        </p:attrNameLst>
                                      </p:cBhvr>
                                      <p:to>
                                        <p:strVal val="visible"/>
                                      </p:to>
                                    </p:set>
                                    <p:anim calcmode="lin" valueType="num">
                                      <p:cBhvr>
                                        <p:cTn id="14" dur="1000" fill="hold"/>
                                        <p:tgtEl>
                                          <p:spTgt spid="82966"/>
                                        </p:tgtEl>
                                        <p:attrNameLst>
                                          <p:attrName>ppt_w</p:attrName>
                                        </p:attrNameLst>
                                      </p:cBhvr>
                                      <p:tavLst>
                                        <p:tav tm="0">
                                          <p:val>
                                            <p:strVal val="#ppt_w*0.70"/>
                                          </p:val>
                                        </p:tav>
                                        <p:tav tm="100000">
                                          <p:val>
                                            <p:strVal val="#ppt_w"/>
                                          </p:val>
                                        </p:tav>
                                      </p:tavLst>
                                    </p:anim>
                                    <p:anim calcmode="lin" valueType="num">
                                      <p:cBhvr>
                                        <p:cTn id="15" dur="1000" fill="hold"/>
                                        <p:tgtEl>
                                          <p:spTgt spid="82966"/>
                                        </p:tgtEl>
                                        <p:attrNameLst>
                                          <p:attrName>ppt_h</p:attrName>
                                        </p:attrNameLst>
                                      </p:cBhvr>
                                      <p:tavLst>
                                        <p:tav tm="0">
                                          <p:val>
                                            <p:strVal val="#ppt_h"/>
                                          </p:val>
                                        </p:tav>
                                        <p:tav tm="100000">
                                          <p:val>
                                            <p:strVal val="#ppt_h"/>
                                          </p:val>
                                        </p:tav>
                                      </p:tavLst>
                                    </p:anim>
                                    <p:animEffect transition="in" filter="fade">
                                      <p:cBhvr>
                                        <p:cTn id="16" dur="1000"/>
                                        <p:tgtEl>
                                          <p:spTgt spid="8296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2968"/>
                                        </p:tgtEl>
                                        <p:attrNameLst>
                                          <p:attrName>style.visibility</p:attrName>
                                        </p:attrNameLst>
                                      </p:cBhvr>
                                      <p:to>
                                        <p:strVal val="visible"/>
                                      </p:to>
                                    </p:set>
                                    <p:anim calcmode="lin" valueType="num">
                                      <p:cBhvr>
                                        <p:cTn id="21" dur="1000" fill="hold"/>
                                        <p:tgtEl>
                                          <p:spTgt spid="82968"/>
                                        </p:tgtEl>
                                        <p:attrNameLst>
                                          <p:attrName>ppt_w</p:attrName>
                                        </p:attrNameLst>
                                      </p:cBhvr>
                                      <p:tavLst>
                                        <p:tav tm="0">
                                          <p:val>
                                            <p:strVal val="#ppt_w*0.70"/>
                                          </p:val>
                                        </p:tav>
                                        <p:tav tm="100000">
                                          <p:val>
                                            <p:strVal val="#ppt_w"/>
                                          </p:val>
                                        </p:tav>
                                      </p:tavLst>
                                    </p:anim>
                                    <p:anim calcmode="lin" valueType="num">
                                      <p:cBhvr>
                                        <p:cTn id="22" dur="1000" fill="hold"/>
                                        <p:tgtEl>
                                          <p:spTgt spid="82968"/>
                                        </p:tgtEl>
                                        <p:attrNameLst>
                                          <p:attrName>ppt_h</p:attrName>
                                        </p:attrNameLst>
                                      </p:cBhvr>
                                      <p:tavLst>
                                        <p:tav tm="0">
                                          <p:val>
                                            <p:strVal val="#ppt_h"/>
                                          </p:val>
                                        </p:tav>
                                        <p:tav tm="100000">
                                          <p:val>
                                            <p:strVal val="#ppt_h"/>
                                          </p:val>
                                        </p:tav>
                                      </p:tavLst>
                                    </p:anim>
                                    <p:animEffect transition="in" filter="fade">
                                      <p:cBhvr>
                                        <p:cTn id="23" dur="1000"/>
                                        <p:tgtEl>
                                          <p:spTgt spid="82968"/>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82969"/>
                                        </p:tgtEl>
                                        <p:attrNameLst>
                                          <p:attrName>style.visibility</p:attrName>
                                        </p:attrNameLst>
                                      </p:cBhvr>
                                      <p:to>
                                        <p:strVal val="visible"/>
                                      </p:to>
                                    </p:set>
                                    <p:anim calcmode="lin" valueType="num">
                                      <p:cBhvr>
                                        <p:cTn id="28" dur="1000" fill="hold"/>
                                        <p:tgtEl>
                                          <p:spTgt spid="82969"/>
                                        </p:tgtEl>
                                        <p:attrNameLst>
                                          <p:attrName>ppt_w</p:attrName>
                                        </p:attrNameLst>
                                      </p:cBhvr>
                                      <p:tavLst>
                                        <p:tav tm="0">
                                          <p:val>
                                            <p:strVal val="#ppt_w*0.70"/>
                                          </p:val>
                                        </p:tav>
                                        <p:tav tm="100000">
                                          <p:val>
                                            <p:strVal val="#ppt_w"/>
                                          </p:val>
                                        </p:tav>
                                      </p:tavLst>
                                    </p:anim>
                                    <p:anim calcmode="lin" valueType="num">
                                      <p:cBhvr>
                                        <p:cTn id="29" dur="1000" fill="hold"/>
                                        <p:tgtEl>
                                          <p:spTgt spid="82969"/>
                                        </p:tgtEl>
                                        <p:attrNameLst>
                                          <p:attrName>ppt_h</p:attrName>
                                        </p:attrNameLst>
                                      </p:cBhvr>
                                      <p:tavLst>
                                        <p:tav tm="0">
                                          <p:val>
                                            <p:strVal val="#ppt_h"/>
                                          </p:val>
                                        </p:tav>
                                        <p:tav tm="100000">
                                          <p:val>
                                            <p:strVal val="#ppt_h"/>
                                          </p:val>
                                        </p:tav>
                                      </p:tavLst>
                                    </p:anim>
                                    <p:animEffect transition="in" filter="fade">
                                      <p:cBhvr>
                                        <p:cTn id="30" dur="1000"/>
                                        <p:tgtEl>
                                          <p:spTgt spid="82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65" grpId="0" animBg="1"/>
      <p:bldP spid="82966" grpId="0" animBg="1"/>
      <p:bldP spid="82968" grpId="0" animBg="1"/>
      <p:bldP spid="8296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685800" y="344269"/>
            <a:ext cx="7848600" cy="646331"/>
          </a:xfrm>
          <a:prstGeom prst="rect">
            <a:avLst/>
          </a:prstGeom>
          <a:noFill/>
          <a:ln w="9525">
            <a:noFill/>
            <a:miter lim="800000"/>
            <a:headEnd/>
            <a:tailEnd/>
          </a:ln>
        </p:spPr>
        <p:txBody>
          <a:bodyPr wrap="square">
            <a:spAutoFit/>
          </a:bodyPr>
          <a:lstStyle/>
          <a:p>
            <a:pPr algn="ctr">
              <a:spcBef>
                <a:spcPct val="20000"/>
              </a:spcBef>
            </a:pPr>
            <a:r>
              <a:rPr lang="zh-CN" altLang="en-US" sz="3600" b="1" dirty="0" smtClean="0">
                <a:solidFill>
                  <a:srgbClr val="FFFF00"/>
                </a:solidFill>
                <a:latin typeface="华文新魏" pitchFamily="2" charset="-122"/>
                <a:ea typeface="华文新魏" pitchFamily="2" charset="-122"/>
              </a:rPr>
              <a:t>基于</a:t>
            </a:r>
            <a:r>
              <a:rPr lang="en-US" altLang="zh-CN" sz="3600" b="1" dirty="0" smtClean="0">
                <a:solidFill>
                  <a:srgbClr val="FFFF00"/>
                </a:solidFill>
                <a:latin typeface="华文新魏" pitchFamily="2" charset="-122"/>
                <a:ea typeface="华文新魏" pitchFamily="2" charset="-122"/>
              </a:rPr>
              <a:t>《</a:t>
            </a:r>
            <a:r>
              <a:rPr lang="zh-CN" altLang="en-US" sz="3600" b="1" dirty="0" smtClean="0">
                <a:solidFill>
                  <a:srgbClr val="FFFF00"/>
                </a:solidFill>
                <a:latin typeface="华文新魏" pitchFamily="2" charset="-122"/>
                <a:ea typeface="华文新魏" pitchFamily="2" charset="-122"/>
              </a:rPr>
              <a:t>政治生活</a:t>
            </a:r>
            <a:r>
              <a:rPr lang="en-US" altLang="zh-CN" sz="3600" b="1" dirty="0" smtClean="0">
                <a:solidFill>
                  <a:srgbClr val="FFFF00"/>
                </a:solidFill>
                <a:latin typeface="华文新魏" pitchFamily="2" charset="-122"/>
                <a:ea typeface="华文新魏" pitchFamily="2" charset="-122"/>
              </a:rPr>
              <a:t>》</a:t>
            </a:r>
            <a:r>
              <a:rPr lang="zh-CN" altLang="en-US" sz="3600" b="1" dirty="0" smtClean="0">
                <a:solidFill>
                  <a:srgbClr val="FFFF00"/>
                </a:solidFill>
                <a:latin typeface="华文新魏" pitchFamily="2" charset="-122"/>
                <a:ea typeface="华文新魏" pitchFamily="2" charset="-122"/>
              </a:rPr>
              <a:t>主线确定知识专题</a:t>
            </a:r>
            <a:endParaRPr lang="zh-CN" altLang="en-US" sz="3600" b="1" dirty="0">
              <a:solidFill>
                <a:srgbClr val="FFFF00"/>
              </a:solidFill>
              <a:latin typeface="华文新魏" pitchFamily="2" charset="-122"/>
              <a:ea typeface="华文新魏" pitchFamily="2" charset="-122"/>
            </a:endParaRPr>
          </a:p>
        </p:txBody>
      </p:sp>
      <p:sp>
        <p:nvSpPr>
          <p:cNvPr id="51204" name="TextBox 7"/>
          <p:cNvSpPr txBox="1">
            <a:spLocks noChangeArrowheads="1"/>
          </p:cNvSpPr>
          <p:nvPr/>
        </p:nvSpPr>
        <p:spPr bwMode="auto">
          <a:xfrm>
            <a:off x="838200" y="2133600"/>
            <a:ext cx="8153400" cy="2015936"/>
          </a:xfrm>
          <a:prstGeom prst="rect">
            <a:avLst/>
          </a:prstGeom>
          <a:noFill/>
          <a:ln w="9525">
            <a:noFill/>
            <a:miter lim="800000"/>
            <a:headEnd/>
            <a:tailEnd/>
          </a:ln>
        </p:spPr>
        <p:txBody>
          <a:bodyPr wrap="square">
            <a:spAutoFit/>
          </a:bodyPr>
          <a:lstStyle/>
          <a:p>
            <a:pPr>
              <a:lnSpc>
                <a:spcPts val="5000"/>
              </a:lnSpc>
            </a:pPr>
            <a:r>
              <a:rPr lang="zh-CN" altLang="en-US" sz="3200" b="1" dirty="0" smtClean="0">
                <a:latin typeface="宋体" pitchFamily="2" charset="-122"/>
              </a:rPr>
              <a:t>专题一  坚持并改善中国共产党的领导</a:t>
            </a:r>
            <a:endParaRPr lang="en-US" altLang="zh-CN" sz="3200" b="1" dirty="0" smtClean="0">
              <a:latin typeface="宋体" pitchFamily="2" charset="-122"/>
            </a:endParaRPr>
          </a:p>
          <a:p>
            <a:pPr>
              <a:lnSpc>
                <a:spcPts val="5000"/>
              </a:lnSpc>
            </a:pPr>
            <a:r>
              <a:rPr lang="zh-CN" altLang="en-US" sz="3200" b="1" dirty="0">
                <a:solidFill>
                  <a:srgbClr val="FF0000"/>
                </a:solidFill>
                <a:latin typeface="宋体" pitchFamily="2" charset="-122"/>
              </a:rPr>
              <a:t>专题</a:t>
            </a:r>
            <a:r>
              <a:rPr lang="zh-CN" altLang="en-US" sz="3200" b="1" dirty="0" smtClean="0">
                <a:solidFill>
                  <a:srgbClr val="FF0000"/>
                </a:solidFill>
                <a:latin typeface="宋体" pitchFamily="2" charset="-122"/>
              </a:rPr>
              <a:t>二  健全民主制度，丰富民主形式</a:t>
            </a:r>
            <a:endParaRPr lang="en-US" altLang="zh-CN" sz="3200" b="1" dirty="0">
              <a:solidFill>
                <a:srgbClr val="FF0000"/>
              </a:solidFill>
              <a:latin typeface="宋体" pitchFamily="2" charset="-122"/>
            </a:endParaRPr>
          </a:p>
          <a:p>
            <a:pPr>
              <a:lnSpc>
                <a:spcPts val="5000"/>
              </a:lnSpc>
            </a:pPr>
            <a:r>
              <a:rPr lang="zh-CN" altLang="en-US" sz="3200" b="1" dirty="0" smtClean="0">
                <a:latin typeface="宋体" pitchFamily="2" charset="-122"/>
              </a:rPr>
              <a:t>专题三  全面推进依法治国</a:t>
            </a:r>
            <a:endParaRPr lang="en-US" altLang="zh-CN" sz="3200" b="1" dirty="0" smtClean="0">
              <a:latin typeface="宋体" pitchFamily="2" charset="-122"/>
            </a:endParaRPr>
          </a:p>
        </p:txBody>
      </p:sp>
      <p:pic>
        <p:nvPicPr>
          <p:cNvPr id="5" name="图片 4" descr="item-0FE48565-586D8F01000000000401000010E12202_0_200x200.jpg"/>
          <p:cNvPicPr>
            <a:picLocks noChangeAspect="1"/>
          </p:cNvPicPr>
          <p:nvPr/>
        </p:nvPicPr>
        <p:blipFill>
          <a:blip r:embed="rId2" cstate="print"/>
          <a:srcRect l="10310" r="13146"/>
          <a:stretch>
            <a:fillRect/>
          </a:stretch>
        </p:blipFill>
        <p:spPr>
          <a:xfrm>
            <a:off x="6923694" y="4038600"/>
            <a:ext cx="2041427" cy="2667000"/>
          </a:xfrm>
          <a:prstGeom prst="rect">
            <a:avLst/>
          </a:prstGeom>
        </p:spPr>
      </p:pic>
    </p:spTree>
  </p:cSld>
  <p:clrMapOvr>
    <a:masterClrMapping/>
  </p:clrMapOvr>
  <p:transition>
    <p:blinds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图示 7"/>
          <p:cNvGraphicFramePr/>
          <p:nvPr/>
        </p:nvGraphicFramePr>
        <p:xfrm>
          <a:off x="381000" y="304800"/>
          <a:ext cx="7920880" cy="9286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0663" name="Text Box 3"/>
          <p:cNvSpPr txBox="1">
            <a:spLocks noChangeArrowheads="1"/>
          </p:cNvSpPr>
          <p:nvPr/>
        </p:nvSpPr>
        <p:spPr bwMode="auto">
          <a:xfrm>
            <a:off x="899592" y="1628800"/>
            <a:ext cx="7810451" cy="3272758"/>
          </a:xfrm>
          <a:prstGeom prst="rect">
            <a:avLst/>
          </a:prstGeom>
          <a:noFill/>
          <a:ln w="9525">
            <a:noFill/>
            <a:miter lim="800000"/>
            <a:headEnd/>
            <a:tailEnd/>
          </a:ln>
        </p:spPr>
        <p:txBody>
          <a:bodyPr>
            <a:spAutoFit/>
          </a:bodyPr>
          <a:lstStyle/>
          <a:p>
            <a:pPr>
              <a:spcBef>
                <a:spcPts val="763"/>
              </a:spcBef>
            </a:pPr>
            <a:r>
              <a:rPr lang="zh-CN" altLang="en-US" sz="3600" b="1" dirty="0">
                <a:latin typeface="华文新魏" pitchFamily="2" charset="-122"/>
                <a:ea typeface="华文新魏" pitchFamily="2" charset="-122"/>
              </a:rPr>
              <a:t>人民民主专政</a:t>
            </a:r>
            <a:r>
              <a:rPr lang="zh-CN" altLang="en-US" sz="2800" b="1" dirty="0">
                <a:solidFill>
                  <a:srgbClr val="C00000"/>
                </a:solidFill>
                <a:latin typeface="华文新魏" pitchFamily="2" charset="-122"/>
                <a:ea typeface="华文新魏" pitchFamily="2" charset="-122"/>
              </a:rPr>
              <a:t>（最根本的制度）</a:t>
            </a:r>
            <a:endParaRPr lang="en-US" altLang="zh-CN" sz="2800" b="1" dirty="0">
              <a:solidFill>
                <a:srgbClr val="C00000"/>
              </a:solidFill>
              <a:latin typeface="华文新魏" pitchFamily="2" charset="-122"/>
              <a:ea typeface="华文新魏" pitchFamily="2" charset="-122"/>
            </a:endParaRPr>
          </a:p>
          <a:p>
            <a:pPr>
              <a:spcBef>
                <a:spcPts val="763"/>
              </a:spcBef>
            </a:pPr>
            <a:r>
              <a:rPr lang="zh-CN" altLang="en-US" sz="3600" b="1" dirty="0">
                <a:latin typeface="华文新魏" pitchFamily="2" charset="-122"/>
                <a:ea typeface="华文新魏" pitchFamily="2" charset="-122"/>
              </a:rPr>
              <a:t>人民代表大会制度</a:t>
            </a:r>
            <a:r>
              <a:rPr lang="zh-CN" altLang="en-US" sz="2800" b="1" dirty="0">
                <a:solidFill>
                  <a:srgbClr val="C00000"/>
                </a:solidFill>
                <a:latin typeface="华文新魏" pitchFamily="2" charset="-122"/>
                <a:ea typeface="华文新魏" pitchFamily="2" charset="-122"/>
              </a:rPr>
              <a:t>（根本政治制度）</a:t>
            </a:r>
            <a:endParaRPr lang="en-US" altLang="zh-CN" sz="2800" b="1" dirty="0">
              <a:solidFill>
                <a:srgbClr val="C00000"/>
              </a:solidFill>
              <a:latin typeface="华文新魏" pitchFamily="2" charset="-122"/>
              <a:ea typeface="华文新魏" pitchFamily="2" charset="-122"/>
            </a:endParaRPr>
          </a:p>
          <a:p>
            <a:pPr>
              <a:spcBef>
                <a:spcPts val="763"/>
              </a:spcBef>
            </a:pPr>
            <a:r>
              <a:rPr lang="zh-CN" altLang="en-US" sz="3600" b="1" dirty="0">
                <a:latin typeface="华文新魏" pitchFamily="2" charset="-122"/>
                <a:ea typeface="华文新魏" pitchFamily="2" charset="-122"/>
              </a:rPr>
              <a:t>社会主义协商民主制度</a:t>
            </a:r>
            <a:r>
              <a:rPr lang="zh-CN" altLang="en-US" sz="2800" b="1" dirty="0">
                <a:solidFill>
                  <a:srgbClr val="C00000"/>
                </a:solidFill>
                <a:latin typeface="华文新魏" pitchFamily="2" charset="-122"/>
                <a:ea typeface="华文新魏" pitchFamily="2" charset="-122"/>
              </a:rPr>
              <a:t>（政治实践平台）</a:t>
            </a:r>
            <a:endParaRPr lang="en-US" altLang="zh-CN" sz="2800" b="1" dirty="0">
              <a:latin typeface="华文新魏" pitchFamily="2" charset="-122"/>
              <a:ea typeface="华文新魏" pitchFamily="2" charset="-122"/>
            </a:endParaRPr>
          </a:p>
          <a:p>
            <a:pPr>
              <a:spcBef>
                <a:spcPts val="763"/>
              </a:spcBef>
            </a:pPr>
            <a:r>
              <a:rPr lang="zh-CN" altLang="en-US" sz="3600" b="1" dirty="0">
                <a:latin typeface="华文新魏" pitchFamily="2" charset="-122"/>
                <a:ea typeface="华文新魏" pitchFamily="2" charset="-122"/>
              </a:rPr>
              <a:t>民族区域自治制度</a:t>
            </a:r>
            <a:r>
              <a:rPr lang="zh-CN" altLang="en-US" sz="2800" b="1" dirty="0">
                <a:solidFill>
                  <a:srgbClr val="C00000"/>
                </a:solidFill>
                <a:latin typeface="华文新魏" pitchFamily="2" charset="-122"/>
                <a:ea typeface="华文新魏" pitchFamily="2" charset="-122"/>
              </a:rPr>
              <a:t>（少数民族人民当家作主）</a:t>
            </a:r>
            <a:endParaRPr lang="en-US" altLang="zh-CN" sz="2800" b="1" dirty="0">
              <a:solidFill>
                <a:srgbClr val="C00000"/>
              </a:solidFill>
              <a:latin typeface="华文新魏" pitchFamily="2" charset="-122"/>
              <a:ea typeface="华文新魏" pitchFamily="2" charset="-122"/>
            </a:endParaRPr>
          </a:p>
          <a:p>
            <a:pPr>
              <a:spcBef>
                <a:spcPts val="763"/>
              </a:spcBef>
            </a:pPr>
            <a:r>
              <a:rPr lang="zh-CN" altLang="en-US" sz="3600" b="1" dirty="0">
                <a:latin typeface="华文新魏" pitchFamily="2" charset="-122"/>
                <a:ea typeface="华文新魏" pitchFamily="2" charset="-122"/>
              </a:rPr>
              <a:t>基层群众自治制度</a:t>
            </a:r>
            <a:r>
              <a:rPr lang="zh-CN" altLang="en-US" sz="2800" b="1" dirty="0">
                <a:solidFill>
                  <a:srgbClr val="C00000"/>
                </a:solidFill>
                <a:latin typeface="华文新魏" pitchFamily="2" charset="-122"/>
                <a:ea typeface="华文新魏" pitchFamily="2" charset="-122"/>
              </a:rPr>
              <a:t>（最有效途径）</a:t>
            </a:r>
            <a:endParaRPr lang="zh-CN" altLang="en-US" sz="2800" b="1" dirty="0">
              <a:latin typeface="华文新魏" pitchFamily="2" charset="-122"/>
              <a:ea typeface="华文新魏" pitchFamily="2" charset="-122"/>
            </a:endParaRPr>
          </a:p>
        </p:txBody>
      </p:sp>
      <p:sp>
        <p:nvSpPr>
          <p:cNvPr id="13" name="TextBox 12"/>
          <p:cNvSpPr txBox="1">
            <a:spLocks noChangeArrowheads="1"/>
          </p:cNvSpPr>
          <p:nvPr/>
        </p:nvSpPr>
        <p:spPr bwMode="auto">
          <a:xfrm>
            <a:off x="1043608" y="5229200"/>
            <a:ext cx="6429375" cy="646112"/>
          </a:xfrm>
          <a:prstGeom prst="rect">
            <a:avLst/>
          </a:prstGeom>
          <a:noFill/>
          <a:ln w="9525">
            <a:noFill/>
            <a:miter lim="800000"/>
            <a:headEnd/>
            <a:tailEnd/>
          </a:ln>
        </p:spPr>
        <p:txBody>
          <a:bodyPr>
            <a:spAutoFit/>
          </a:bodyPr>
          <a:lstStyle/>
          <a:p>
            <a:pPr algn="ctr"/>
            <a:r>
              <a:rPr lang="zh-CN" altLang="en-US" sz="3600" b="1" dirty="0"/>
              <a:t>宗教政策与外交政策</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0663"/>
                                        </p:tgtEl>
                                        <p:attrNameLst>
                                          <p:attrName>style.visibility</p:attrName>
                                        </p:attrNameLst>
                                      </p:cBhvr>
                                      <p:to>
                                        <p:strVal val="visible"/>
                                      </p:to>
                                    </p:set>
                                    <p:animEffect transition="in" filter="blinds(horizontal)">
                                      <p:cBhvr>
                                        <p:cTn id="7" dur="500"/>
                                        <p:tgtEl>
                                          <p:spTgt spid="7066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3" grpId="0"/>
      <p:bldP spid="1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页脚占位符 4"/>
          <p:cNvSpPr>
            <a:spLocks noGrp="1"/>
          </p:cNvSpPr>
          <p:nvPr>
            <p:ph type="ftr" sz="quarter" idx="11"/>
          </p:nvPr>
        </p:nvSpPr>
        <p:spPr>
          <a:xfrm>
            <a:off x="214313" y="5013176"/>
            <a:ext cx="8572500" cy="1214437"/>
          </a:xfrm>
        </p:spPr>
        <p:txBody>
          <a:bodyPr/>
          <a:lstStyle/>
          <a:p>
            <a:pPr algn="l">
              <a:defRPr/>
            </a:pPr>
            <a:r>
              <a:rPr lang="zh-CN" altLang="en-US" sz="3200" b="1" i="0" dirty="0" smtClean="0"/>
              <a:t>      人民当家作主的实践有了更加广阔的空间与平台，广大人民能够更直接地参与国家治理。</a:t>
            </a:r>
            <a:endParaRPr lang="en-US" altLang="zh-CN" sz="3200" b="1" i="0" dirty="0"/>
          </a:p>
        </p:txBody>
      </p:sp>
      <p:grpSp>
        <p:nvGrpSpPr>
          <p:cNvPr id="2" name="组合 26"/>
          <p:cNvGrpSpPr>
            <a:grpSpLocks/>
          </p:cNvGrpSpPr>
          <p:nvPr/>
        </p:nvGrpSpPr>
        <p:grpSpPr bwMode="auto">
          <a:xfrm>
            <a:off x="591071" y="457200"/>
            <a:ext cx="7653337" cy="4174530"/>
            <a:chOff x="500035" y="1819864"/>
            <a:chExt cx="7653365" cy="4174538"/>
          </a:xfrm>
        </p:grpSpPr>
        <p:sp>
          <p:nvSpPr>
            <p:cNvPr id="274435" name="AutoShape 3"/>
            <p:cNvSpPr>
              <a:spLocks noChangeArrowheads="1"/>
            </p:cNvSpPr>
            <p:nvPr/>
          </p:nvSpPr>
          <p:spPr bwMode="gray">
            <a:xfrm>
              <a:off x="2666980" y="1819864"/>
              <a:ext cx="5486420" cy="762001"/>
            </a:xfrm>
            <a:prstGeom prst="roundRect">
              <a:avLst>
                <a:gd name="adj" fmla="val 28750"/>
              </a:avLst>
            </a:prstGeom>
            <a:solidFill>
              <a:schemeClr val="accent4">
                <a:lumMod val="10000"/>
                <a:lumOff val="90000"/>
                <a:alpha val="12000"/>
              </a:schemeClr>
            </a:solidFill>
            <a:ln w="9525">
              <a:noFill/>
              <a:round/>
              <a:headEnd/>
              <a:tailEnd/>
            </a:ln>
            <a:effectLst/>
            <a:scene3d>
              <a:camera prst="legacyObliqueTopRight"/>
              <a:lightRig rig="legacyFlat3" dir="b"/>
            </a:scene3d>
            <a:sp3d extrusionH="303200" prstMaterial="legacyMatte">
              <a:bevelT w="13500" h="13500" prst="angle"/>
              <a:bevelB w="13500" h="13500" prst="angle"/>
              <a:extrusionClr>
                <a:schemeClr val="folHlink"/>
              </a:extrusionClr>
            </a:sp3d>
          </p:spPr>
          <p:txBody>
            <a:bodyPr wrap="none" anchor="ctr">
              <a:flatTx/>
            </a:bodyPr>
            <a:lstStyle/>
            <a:p>
              <a:pPr algn="ctr">
                <a:defRPr/>
              </a:pPr>
              <a:r>
                <a:rPr lang="zh-CN" altLang="en-US" sz="3200" b="1" dirty="0">
                  <a:solidFill>
                    <a:schemeClr val="bg1"/>
                  </a:solidFill>
                  <a:latin typeface="黑体" pitchFamily="49" charset="-122"/>
                  <a:ea typeface="黑体" pitchFamily="49" charset="-122"/>
                </a:rPr>
                <a:t>社会主义协商民主制度</a:t>
              </a:r>
              <a:r>
                <a:rPr lang="en-US" altLang="zh-CN" sz="3200" dirty="0">
                  <a:solidFill>
                    <a:srgbClr val="0000CC"/>
                  </a:solidFill>
                  <a:latin typeface="+mn-ea"/>
                  <a:ea typeface="+mn-ea"/>
                </a:rPr>
                <a:t>.</a:t>
              </a:r>
            </a:p>
          </p:txBody>
        </p:sp>
        <p:grpSp>
          <p:nvGrpSpPr>
            <p:cNvPr id="3" name="Group 4"/>
            <p:cNvGrpSpPr>
              <a:grpSpLocks/>
            </p:cNvGrpSpPr>
            <p:nvPr/>
          </p:nvGrpSpPr>
          <p:grpSpPr bwMode="auto">
            <a:xfrm>
              <a:off x="1600200" y="2590800"/>
              <a:ext cx="5943600" cy="990600"/>
              <a:chOff x="1008" y="1632"/>
              <a:chExt cx="3696" cy="624"/>
            </a:xfrm>
          </p:grpSpPr>
          <p:sp>
            <p:nvSpPr>
              <p:cNvPr id="71692" name="Line 5"/>
              <p:cNvSpPr>
                <a:spLocks noChangeShapeType="1"/>
              </p:cNvSpPr>
              <p:nvPr/>
            </p:nvSpPr>
            <p:spPr bwMode="auto">
              <a:xfrm>
                <a:off x="1401" y="1962"/>
                <a:ext cx="3297" cy="0"/>
              </a:xfrm>
              <a:prstGeom prst="line">
                <a:avLst/>
              </a:prstGeom>
              <a:noFill/>
              <a:ln w="9525">
                <a:solidFill>
                  <a:schemeClr val="tx1"/>
                </a:solidFill>
                <a:round/>
                <a:headEnd/>
                <a:tailEnd/>
              </a:ln>
            </p:spPr>
            <p:txBody>
              <a:bodyPr/>
              <a:lstStyle/>
              <a:p>
                <a:endParaRPr lang="zh-CN" altLang="en-US"/>
              </a:p>
            </p:txBody>
          </p:sp>
          <p:sp>
            <p:nvSpPr>
              <p:cNvPr id="71693" name="Line 6"/>
              <p:cNvSpPr>
                <a:spLocks noChangeShapeType="1"/>
              </p:cNvSpPr>
              <p:nvPr/>
            </p:nvSpPr>
            <p:spPr bwMode="auto">
              <a:xfrm flipV="1">
                <a:off x="1008" y="1968"/>
                <a:ext cx="400" cy="282"/>
              </a:xfrm>
              <a:prstGeom prst="line">
                <a:avLst/>
              </a:prstGeom>
              <a:noFill/>
              <a:ln w="9525">
                <a:solidFill>
                  <a:schemeClr val="tx1"/>
                </a:solidFill>
                <a:round/>
                <a:headEnd/>
                <a:tailEnd/>
              </a:ln>
            </p:spPr>
            <p:txBody>
              <a:bodyPr/>
              <a:lstStyle/>
              <a:p>
                <a:endParaRPr lang="zh-CN" altLang="en-US"/>
              </a:p>
            </p:txBody>
          </p:sp>
          <p:sp>
            <p:nvSpPr>
              <p:cNvPr id="71694" name="Line 7"/>
              <p:cNvSpPr>
                <a:spLocks noChangeShapeType="1"/>
              </p:cNvSpPr>
              <p:nvPr/>
            </p:nvSpPr>
            <p:spPr bwMode="auto">
              <a:xfrm flipV="1">
                <a:off x="2756" y="1632"/>
                <a:ext cx="700" cy="624"/>
              </a:xfrm>
              <a:prstGeom prst="line">
                <a:avLst/>
              </a:prstGeom>
              <a:noFill/>
              <a:ln w="9525">
                <a:solidFill>
                  <a:schemeClr val="tx1"/>
                </a:solidFill>
                <a:round/>
                <a:headEnd/>
                <a:tailEnd/>
              </a:ln>
            </p:spPr>
            <p:txBody>
              <a:bodyPr/>
              <a:lstStyle/>
              <a:p>
                <a:endParaRPr lang="zh-CN" altLang="en-US"/>
              </a:p>
            </p:txBody>
          </p:sp>
          <p:sp>
            <p:nvSpPr>
              <p:cNvPr id="71695" name="Line 8"/>
              <p:cNvSpPr>
                <a:spLocks noChangeShapeType="1"/>
              </p:cNvSpPr>
              <p:nvPr/>
            </p:nvSpPr>
            <p:spPr bwMode="auto">
              <a:xfrm flipV="1">
                <a:off x="4404" y="1968"/>
                <a:ext cx="300" cy="288"/>
              </a:xfrm>
              <a:prstGeom prst="line">
                <a:avLst/>
              </a:prstGeom>
              <a:noFill/>
              <a:ln w="9525">
                <a:solidFill>
                  <a:schemeClr val="tx1"/>
                </a:solidFill>
                <a:round/>
                <a:headEnd/>
                <a:tailEnd/>
              </a:ln>
            </p:spPr>
            <p:txBody>
              <a:bodyPr/>
              <a:lstStyle/>
              <a:p>
                <a:endParaRPr lang="zh-CN" altLang="en-US"/>
              </a:p>
            </p:txBody>
          </p:sp>
        </p:grpSp>
        <p:sp>
          <p:nvSpPr>
            <p:cNvPr id="71686" name="AutoShape 9"/>
            <p:cNvSpPr>
              <a:spLocks noChangeArrowheads="1"/>
            </p:cNvSpPr>
            <p:nvPr/>
          </p:nvSpPr>
          <p:spPr bwMode="gray">
            <a:xfrm>
              <a:off x="587375" y="3714752"/>
              <a:ext cx="1957388" cy="2279650"/>
            </a:xfrm>
            <a:prstGeom prst="roundRect">
              <a:avLst>
                <a:gd name="adj" fmla="val 4690"/>
              </a:avLst>
            </a:prstGeom>
            <a:gradFill rotWithShape="1">
              <a:gsLst>
                <a:gs pos="0">
                  <a:srgbClr val="000000"/>
                </a:gs>
                <a:gs pos="39999">
                  <a:srgbClr val="0A128C"/>
                </a:gs>
                <a:gs pos="70000">
                  <a:srgbClr val="181CC7"/>
                </a:gs>
                <a:gs pos="88000">
                  <a:srgbClr val="7005D4"/>
                </a:gs>
                <a:gs pos="100000">
                  <a:srgbClr val="8C3D91"/>
                </a:gs>
              </a:gsLst>
              <a:lin ang="2700000"/>
            </a:gra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endParaRPr lang="zh-CN" altLang="en-US"/>
            </a:p>
          </p:txBody>
        </p:sp>
        <p:sp>
          <p:nvSpPr>
            <p:cNvPr id="71687" name="AutoShape 11"/>
            <p:cNvSpPr>
              <a:spLocks noChangeArrowheads="1"/>
            </p:cNvSpPr>
            <p:nvPr/>
          </p:nvSpPr>
          <p:spPr bwMode="gray">
            <a:xfrm>
              <a:off x="3124200" y="3714752"/>
              <a:ext cx="2005013" cy="2279650"/>
            </a:xfrm>
            <a:prstGeom prst="roundRect">
              <a:avLst>
                <a:gd name="adj" fmla="val 4690"/>
              </a:avLst>
            </a:prstGeom>
            <a:gradFill rotWithShape="1">
              <a:gsLst>
                <a:gs pos="0">
                  <a:srgbClr val="D6B19C"/>
                </a:gs>
                <a:gs pos="30000">
                  <a:srgbClr val="D49E6C"/>
                </a:gs>
                <a:gs pos="70000">
                  <a:srgbClr val="A65528"/>
                </a:gs>
                <a:gs pos="100000">
                  <a:srgbClr val="663012"/>
                </a:gs>
              </a:gsLst>
              <a:lin ang="2700000"/>
            </a:gradFill>
            <a:ln w="9525">
              <a:round/>
              <a:headEnd/>
              <a:tailEnd/>
            </a:ln>
            <a:scene3d>
              <a:camera prst="legacyObliqueTopRight"/>
              <a:lightRig rig="legacyFlat3" dir="b"/>
            </a:scene3d>
            <a:sp3d extrusionH="430200" prstMaterial="legacyMatte">
              <a:bevelT w="13500" h="13500" prst="angle"/>
              <a:bevelB w="13500" h="13500" prst="angle"/>
              <a:extrusionClr>
                <a:schemeClr val="accent2"/>
              </a:extrusionClr>
            </a:sp3d>
          </p:spPr>
          <p:txBody>
            <a:bodyPr wrap="none" anchor="ctr">
              <a:flatTx/>
            </a:bodyPr>
            <a:lstStyle/>
            <a:p>
              <a:pPr algn="ctr"/>
              <a:endParaRPr lang="zh-CN" altLang="en-US"/>
            </a:p>
          </p:txBody>
        </p:sp>
        <p:sp>
          <p:nvSpPr>
            <p:cNvPr id="71688" name="Text Box 13"/>
            <p:cNvSpPr txBox="1">
              <a:spLocks noChangeArrowheads="1"/>
            </p:cNvSpPr>
            <p:nvPr/>
          </p:nvSpPr>
          <p:spPr bwMode="gray">
            <a:xfrm>
              <a:off x="500035" y="3814425"/>
              <a:ext cx="2143140" cy="1938992"/>
            </a:xfrm>
            <a:prstGeom prst="rect">
              <a:avLst/>
            </a:prstGeom>
            <a:noFill/>
            <a:ln w="9525" algn="ctr">
              <a:noFill/>
              <a:miter lim="800000"/>
              <a:headEnd/>
              <a:tailEnd/>
            </a:ln>
          </p:spPr>
          <p:txBody>
            <a:bodyPr>
              <a:spAutoFit/>
            </a:bodyPr>
            <a:lstStyle/>
            <a:p>
              <a:pPr eaLnBrk="0" hangingPunct="0"/>
              <a:r>
                <a:rPr lang="en-US" altLang="zh-CN" sz="3000" b="1">
                  <a:solidFill>
                    <a:srgbClr val="FFFF00"/>
                  </a:solidFill>
                  <a:latin typeface="华文新魏" pitchFamily="2" charset="-122"/>
                  <a:ea typeface="华文新魏" pitchFamily="2" charset="-122"/>
                </a:rPr>
                <a:t> </a:t>
              </a:r>
              <a:r>
                <a:rPr lang="zh-CN" altLang="en-US" sz="3000" b="1">
                  <a:solidFill>
                    <a:srgbClr val="FFFF00"/>
                  </a:solidFill>
                  <a:latin typeface="华文新魏" pitchFamily="2" charset="-122"/>
                  <a:ea typeface="华文新魏" pitchFamily="2" charset="-122"/>
                </a:rPr>
                <a:t>中国共产党领导的多党合作和政治协商制度</a:t>
              </a:r>
              <a:endParaRPr lang="en-US" altLang="zh-CN" sz="3000" b="1">
                <a:solidFill>
                  <a:srgbClr val="FFFF00"/>
                </a:solidFill>
                <a:latin typeface="华文新魏" pitchFamily="2" charset="-122"/>
                <a:ea typeface="华文新魏" pitchFamily="2" charset="-122"/>
              </a:endParaRPr>
            </a:p>
          </p:txBody>
        </p:sp>
        <p:sp>
          <p:nvSpPr>
            <p:cNvPr id="71689" name="AutoShape 17"/>
            <p:cNvSpPr>
              <a:spLocks noChangeArrowheads="1"/>
            </p:cNvSpPr>
            <p:nvPr/>
          </p:nvSpPr>
          <p:spPr bwMode="gray">
            <a:xfrm>
              <a:off x="5791200" y="3714752"/>
              <a:ext cx="1957388" cy="2279650"/>
            </a:xfrm>
            <a:prstGeom prst="roundRect">
              <a:avLst>
                <a:gd name="adj" fmla="val 4690"/>
              </a:avLst>
            </a:prstGeom>
            <a:gradFill rotWithShape="1">
              <a:gsLst>
                <a:gs pos="0">
                  <a:srgbClr val="000082"/>
                </a:gs>
                <a:gs pos="30000">
                  <a:srgbClr val="66008F"/>
                </a:gs>
                <a:gs pos="64999">
                  <a:srgbClr val="BA0066"/>
                </a:gs>
                <a:gs pos="89999">
                  <a:srgbClr val="FF0000"/>
                </a:gs>
                <a:gs pos="100000">
                  <a:srgbClr val="FF8200"/>
                </a:gs>
              </a:gsLst>
              <a:lin ang="2700000"/>
            </a:gradFill>
            <a:ln w="9525">
              <a:round/>
              <a:headEnd/>
              <a:tailEnd/>
            </a:ln>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pPr algn="ctr"/>
              <a:endParaRPr lang="zh-CN" altLang="en-US"/>
            </a:p>
          </p:txBody>
        </p:sp>
        <p:sp>
          <p:nvSpPr>
            <p:cNvPr id="71690" name="Text Box 13"/>
            <p:cNvSpPr txBox="1">
              <a:spLocks noChangeArrowheads="1"/>
            </p:cNvSpPr>
            <p:nvPr/>
          </p:nvSpPr>
          <p:spPr bwMode="gray">
            <a:xfrm>
              <a:off x="3071802" y="3786190"/>
              <a:ext cx="2143140" cy="1938992"/>
            </a:xfrm>
            <a:prstGeom prst="rect">
              <a:avLst/>
            </a:prstGeom>
            <a:noFill/>
            <a:ln w="9525" algn="ctr">
              <a:noFill/>
              <a:miter lim="800000"/>
              <a:headEnd/>
              <a:tailEnd/>
            </a:ln>
          </p:spPr>
          <p:txBody>
            <a:bodyPr>
              <a:spAutoFit/>
            </a:bodyPr>
            <a:lstStyle/>
            <a:p>
              <a:pPr eaLnBrk="0" hangingPunct="0"/>
              <a:r>
                <a:rPr lang="zh-CN" altLang="en-US" sz="3000" b="1">
                  <a:solidFill>
                    <a:schemeClr val="bg1"/>
                  </a:solidFill>
                  <a:latin typeface="华文新魏" pitchFamily="2" charset="-122"/>
                  <a:ea typeface="华文新魏" pitchFamily="2" charset="-122"/>
                </a:rPr>
                <a:t>党和政府与社会及民众间形成的协商对话制度</a:t>
              </a:r>
              <a:endParaRPr lang="en-US" altLang="zh-CN" sz="3000" b="1">
                <a:solidFill>
                  <a:schemeClr val="bg1"/>
                </a:solidFill>
                <a:latin typeface="华文新魏" pitchFamily="2" charset="-122"/>
                <a:ea typeface="华文新魏" pitchFamily="2" charset="-122"/>
              </a:endParaRPr>
            </a:p>
          </p:txBody>
        </p:sp>
        <p:sp>
          <p:nvSpPr>
            <p:cNvPr id="71691" name="Text Box 13"/>
            <p:cNvSpPr txBox="1">
              <a:spLocks noChangeArrowheads="1"/>
            </p:cNvSpPr>
            <p:nvPr/>
          </p:nvSpPr>
          <p:spPr bwMode="gray">
            <a:xfrm>
              <a:off x="5929322" y="4199287"/>
              <a:ext cx="2143140" cy="1015663"/>
            </a:xfrm>
            <a:prstGeom prst="rect">
              <a:avLst/>
            </a:prstGeom>
            <a:noFill/>
            <a:ln w="9525" algn="ctr">
              <a:noFill/>
              <a:miter lim="800000"/>
              <a:headEnd/>
              <a:tailEnd/>
            </a:ln>
          </p:spPr>
          <p:txBody>
            <a:bodyPr>
              <a:spAutoFit/>
            </a:bodyPr>
            <a:lstStyle/>
            <a:p>
              <a:pPr eaLnBrk="0" hangingPunct="0"/>
              <a:r>
                <a:rPr lang="en-US" altLang="zh-CN" sz="3000" b="1">
                  <a:solidFill>
                    <a:srgbClr val="FFFF00"/>
                  </a:solidFill>
                  <a:latin typeface="华文新魏" pitchFamily="2" charset="-122"/>
                  <a:ea typeface="华文新魏" pitchFamily="2" charset="-122"/>
                </a:rPr>
                <a:t> </a:t>
              </a:r>
              <a:r>
                <a:rPr lang="zh-CN" altLang="en-US" sz="3000" b="1">
                  <a:solidFill>
                    <a:srgbClr val="FFFF00"/>
                  </a:solidFill>
                  <a:latin typeface="华文新魏" pitchFamily="2" charset="-122"/>
                  <a:ea typeface="华文新魏" pitchFamily="2" charset="-122"/>
                </a:rPr>
                <a:t>基层民主协商制度</a:t>
              </a:r>
              <a:endParaRPr lang="en-US" altLang="zh-CN" sz="3000" b="1">
                <a:solidFill>
                  <a:srgbClr val="FFFF00"/>
                </a:solidFill>
                <a:latin typeface="华文新魏" pitchFamily="2" charset="-122"/>
                <a:ea typeface="华文新魏" pitchFamily="2" charset="-122"/>
              </a:endParaRPr>
            </a:p>
          </p:txBody>
        </p:sp>
      </p:grpSp>
    </p:spTree>
  </p:cSld>
  <p:clrMapOvr>
    <a:masterClrMapping/>
  </p:clrMapOvr>
  <p:transition>
    <p:blinds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图示 7"/>
          <p:cNvGraphicFramePr/>
          <p:nvPr/>
        </p:nvGraphicFramePr>
        <p:xfrm>
          <a:off x="914400" y="228600"/>
          <a:ext cx="6576392" cy="9286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组合 13"/>
          <p:cNvGrpSpPr>
            <a:grpSpLocks/>
          </p:cNvGrpSpPr>
          <p:nvPr/>
        </p:nvGrpSpPr>
        <p:grpSpPr bwMode="auto">
          <a:xfrm>
            <a:off x="71438" y="1714500"/>
            <a:ext cx="8215312" cy="1774825"/>
            <a:chOff x="-1000164" y="1571612"/>
            <a:chExt cx="8215371" cy="1774845"/>
          </a:xfrm>
        </p:grpSpPr>
        <p:sp>
          <p:nvSpPr>
            <p:cNvPr id="72714" name="Text Box 5"/>
            <p:cNvSpPr txBox="1">
              <a:spLocks noChangeArrowheads="1"/>
            </p:cNvSpPr>
            <p:nvPr/>
          </p:nvSpPr>
          <p:spPr bwMode="auto">
            <a:xfrm>
              <a:off x="-1000164" y="1816082"/>
              <a:ext cx="2286016" cy="1255728"/>
            </a:xfrm>
            <a:prstGeom prst="rect">
              <a:avLst/>
            </a:prstGeom>
            <a:noFill/>
            <a:ln w="9525">
              <a:noFill/>
              <a:miter lim="800000"/>
              <a:headEnd/>
              <a:tailEnd/>
            </a:ln>
          </p:spPr>
          <p:txBody>
            <a:bodyPr>
              <a:spAutoFit/>
            </a:bodyPr>
            <a:lstStyle/>
            <a:p>
              <a:pPr algn="ctr">
                <a:spcBef>
                  <a:spcPct val="10000"/>
                </a:spcBef>
              </a:pPr>
              <a:r>
                <a:rPr lang="zh-CN" altLang="en-US" sz="3600" b="1">
                  <a:solidFill>
                    <a:srgbClr val="0000CC"/>
                  </a:solidFill>
                  <a:ea typeface="隶书" pitchFamily="49" charset="-122"/>
                </a:rPr>
                <a:t>主要民主</a:t>
              </a:r>
              <a:endParaRPr lang="en-US" altLang="zh-CN" sz="3600" b="1">
                <a:solidFill>
                  <a:srgbClr val="0000CC"/>
                </a:solidFill>
                <a:ea typeface="隶书" pitchFamily="49" charset="-122"/>
              </a:endParaRPr>
            </a:p>
            <a:p>
              <a:pPr algn="ctr">
                <a:spcBef>
                  <a:spcPct val="10000"/>
                </a:spcBef>
              </a:pPr>
              <a:r>
                <a:rPr lang="zh-CN" altLang="en-US" sz="3600" b="1">
                  <a:solidFill>
                    <a:srgbClr val="0000CC"/>
                  </a:solidFill>
                  <a:ea typeface="隶书" pitchFamily="49" charset="-122"/>
                </a:rPr>
                <a:t>形式</a:t>
              </a:r>
              <a:endParaRPr lang="en-US" altLang="zh-CN" sz="3600" b="1">
                <a:solidFill>
                  <a:srgbClr val="0000CC"/>
                </a:solidFill>
                <a:ea typeface="隶书" pitchFamily="49" charset="-122"/>
              </a:endParaRPr>
            </a:p>
          </p:txBody>
        </p:sp>
        <p:grpSp>
          <p:nvGrpSpPr>
            <p:cNvPr id="3" name="组合 11"/>
            <p:cNvGrpSpPr>
              <a:grpSpLocks/>
            </p:cNvGrpSpPr>
            <p:nvPr/>
          </p:nvGrpSpPr>
          <p:grpSpPr bwMode="auto">
            <a:xfrm>
              <a:off x="1000100" y="1571612"/>
              <a:ext cx="6215107" cy="1774845"/>
              <a:chOff x="3338946" y="1348358"/>
              <a:chExt cx="5618641" cy="1774447"/>
            </a:xfrm>
          </p:grpSpPr>
          <p:sp>
            <p:nvSpPr>
              <p:cNvPr id="72716" name="Text Box 3"/>
              <p:cNvSpPr txBox="1">
                <a:spLocks noChangeArrowheads="1"/>
              </p:cNvSpPr>
              <p:nvPr/>
            </p:nvSpPr>
            <p:spPr bwMode="auto">
              <a:xfrm>
                <a:off x="3726438" y="1348358"/>
                <a:ext cx="5231149" cy="1774447"/>
              </a:xfrm>
              <a:prstGeom prst="rect">
                <a:avLst/>
              </a:prstGeom>
              <a:noFill/>
              <a:ln w="9525">
                <a:noFill/>
                <a:miter lim="800000"/>
                <a:headEnd/>
                <a:tailEnd/>
              </a:ln>
            </p:spPr>
            <p:txBody>
              <a:bodyPr>
                <a:spAutoFit/>
              </a:bodyPr>
              <a:lstStyle/>
              <a:p>
                <a:pPr>
                  <a:spcBef>
                    <a:spcPts val="763"/>
                  </a:spcBef>
                </a:pPr>
                <a:r>
                  <a:rPr lang="zh-CN" altLang="en-US" sz="3200" b="1" dirty="0"/>
                  <a:t>通过</a:t>
                </a:r>
                <a:r>
                  <a:rPr lang="zh-CN" altLang="en-US" sz="3200" b="1" dirty="0">
                    <a:solidFill>
                      <a:srgbClr val="FF0000"/>
                    </a:solidFill>
                  </a:rPr>
                  <a:t>选举投票</a:t>
                </a:r>
                <a:r>
                  <a:rPr lang="zh-CN" altLang="en-US" sz="3200" b="1" dirty="0"/>
                  <a:t>实现民主</a:t>
                </a:r>
                <a:endParaRPr lang="en-US" altLang="zh-CN" sz="3200" b="1" dirty="0"/>
              </a:p>
              <a:p>
                <a:pPr>
                  <a:spcBef>
                    <a:spcPts val="763"/>
                  </a:spcBef>
                </a:pPr>
                <a:endParaRPr lang="en-US" altLang="zh-CN" sz="3200" b="1" dirty="0"/>
              </a:p>
              <a:p>
                <a:pPr>
                  <a:spcBef>
                    <a:spcPts val="763"/>
                  </a:spcBef>
                </a:pPr>
                <a:r>
                  <a:rPr lang="zh-CN" altLang="en-US" sz="3200" b="1" dirty="0"/>
                  <a:t>通过</a:t>
                </a:r>
                <a:r>
                  <a:rPr lang="zh-CN" altLang="en-US" sz="3200" b="1" dirty="0">
                    <a:solidFill>
                      <a:srgbClr val="FF0000"/>
                    </a:solidFill>
                  </a:rPr>
                  <a:t>政治协商</a:t>
                </a:r>
                <a:r>
                  <a:rPr lang="zh-CN" altLang="en-US" sz="3200" b="1" dirty="0"/>
                  <a:t>发展民主</a:t>
                </a:r>
                <a:endParaRPr lang="zh-CN" altLang="en-US" sz="3200" b="1" dirty="0">
                  <a:latin typeface="华文新魏" pitchFamily="2" charset="-122"/>
                  <a:ea typeface="华文新魏" pitchFamily="2" charset="-122"/>
                </a:endParaRPr>
              </a:p>
            </p:txBody>
          </p:sp>
          <p:sp>
            <p:nvSpPr>
              <p:cNvPr id="72717" name="AutoShape 4"/>
              <p:cNvSpPr>
                <a:spLocks/>
              </p:cNvSpPr>
              <p:nvPr/>
            </p:nvSpPr>
            <p:spPr bwMode="auto">
              <a:xfrm>
                <a:off x="3338946" y="1634046"/>
                <a:ext cx="387492" cy="1300321"/>
              </a:xfrm>
              <a:prstGeom prst="leftBrace">
                <a:avLst>
                  <a:gd name="adj1" fmla="val 91661"/>
                  <a:gd name="adj2" fmla="val 50000"/>
                </a:avLst>
              </a:prstGeom>
              <a:noFill/>
              <a:ln w="25400">
                <a:solidFill>
                  <a:schemeClr val="tx1"/>
                </a:solidFill>
                <a:round/>
                <a:headEnd/>
                <a:tailEnd/>
              </a:ln>
            </p:spPr>
            <p:txBody>
              <a:bodyPr wrap="none" anchor="ctr"/>
              <a:lstStyle/>
              <a:p>
                <a:pPr algn="ctr"/>
                <a:endParaRPr lang="zh-CN" altLang="en-US"/>
              </a:p>
            </p:txBody>
          </p:sp>
        </p:grpSp>
      </p:grpSp>
      <p:grpSp>
        <p:nvGrpSpPr>
          <p:cNvPr id="4" name="组合 13"/>
          <p:cNvGrpSpPr>
            <a:grpSpLocks/>
          </p:cNvGrpSpPr>
          <p:nvPr/>
        </p:nvGrpSpPr>
        <p:grpSpPr bwMode="auto">
          <a:xfrm>
            <a:off x="223838" y="3714750"/>
            <a:ext cx="7991475" cy="2370138"/>
            <a:chOff x="-1000164" y="1274755"/>
            <a:chExt cx="7991532" cy="2369880"/>
          </a:xfrm>
        </p:grpSpPr>
        <p:sp>
          <p:nvSpPr>
            <p:cNvPr id="72710" name="Text Box 5"/>
            <p:cNvSpPr txBox="1">
              <a:spLocks noChangeArrowheads="1"/>
            </p:cNvSpPr>
            <p:nvPr/>
          </p:nvSpPr>
          <p:spPr bwMode="auto">
            <a:xfrm>
              <a:off x="-1000164" y="1816082"/>
              <a:ext cx="2286016" cy="1255728"/>
            </a:xfrm>
            <a:prstGeom prst="rect">
              <a:avLst/>
            </a:prstGeom>
            <a:noFill/>
            <a:ln w="9525">
              <a:noFill/>
              <a:miter lim="800000"/>
              <a:headEnd/>
              <a:tailEnd/>
            </a:ln>
          </p:spPr>
          <p:txBody>
            <a:bodyPr>
              <a:spAutoFit/>
            </a:bodyPr>
            <a:lstStyle/>
            <a:p>
              <a:pPr algn="ctr">
                <a:spcBef>
                  <a:spcPct val="10000"/>
                </a:spcBef>
              </a:pPr>
              <a:r>
                <a:rPr lang="zh-CN" altLang="en-US" sz="3600" b="1">
                  <a:solidFill>
                    <a:srgbClr val="0000CC"/>
                  </a:solidFill>
                  <a:ea typeface="隶书" pitchFamily="49" charset="-122"/>
                </a:rPr>
                <a:t>民主</a:t>
              </a:r>
              <a:endParaRPr lang="en-US" altLang="zh-CN" sz="3600" b="1">
                <a:solidFill>
                  <a:srgbClr val="0000CC"/>
                </a:solidFill>
                <a:ea typeface="隶书" pitchFamily="49" charset="-122"/>
              </a:endParaRPr>
            </a:p>
            <a:p>
              <a:pPr algn="ctr">
                <a:spcBef>
                  <a:spcPct val="10000"/>
                </a:spcBef>
              </a:pPr>
              <a:r>
                <a:rPr lang="zh-CN" altLang="en-US" sz="3600" b="1">
                  <a:solidFill>
                    <a:srgbClr val="0000CC"/>
                  </a:solidFill>
                  <a:ea typeface="隶书" pitchFamily="49" charset="-122"/>
                </a:rPr>
                <a:t>途径</a:t>
              </a:r>
              <a:endParaRPr lang="en-US" altLang="zh-CN" sz="3600" b="1">
                <a:solidFill>
                  <a:srgbClr val="0000CC"/>
                </a:solidFill>
                <a:ea typeface="隶书" pitchFamily="49" charset="-122"/>
              </a:endParaRPr>
            </a:p>
          </p:txBody>
        </p:sp>
        <p:grpSp>
          <p:nvGrpSpPr>
            <p:cNvPr id="5" name="组合 11"/>
            <p:cNvGrpSpPr>
              <a:grpSpLocks/>
            </p:cNvGrpSpPr>
            <p:nvPr/>
          </p:nvGrpSpPr>
          <p:grpSpPr bwMode="auto">
            <a:xfrm>
              <a:off x="785786" y="1274755"/>
              <a:ext cx="6205582" cy="2369880"/>
              <a:chOff x="3145200" y="1051568"/>
              <a:chExt cx="5610030" cy="2369350"/>
            </a:xfrm>
          </p:grpSpPr>
          <p:sp>
            <p:nvSpPr>
              <p:cNvPr id="72712" name="Text Box 3"/>
              <p:cNvSpPr txBox="1">
                <a:spLocks noChangeArrowheads="1"/>
              </p:cNvSpPr>
              <p:nvPr/>
            </p:nvSpPr>
            <p:spPr bwMode="auto">
              <a:xfrm>
                <a:off x="3524082" y="1051568"/>
                <a:ext cx="5231148" cy="2369350"/>
              </a:xfrm>
              <a:prstGeom prst="rect">
                <a:avLst/>
              </a:prstGeom>
              <a:noFill/>
              <a:ln w="9525">
                <a:noFill/>
                <a:miter lim="800000"/>
                <a:headEnd/>
                <a:tailEnd/>
              </a:ln>
            </p:spPr>
            <p:txBody>
              <a:bodyPr>
                <a:spAutoFit/>
              </a:bodyPr>
              <a:lstStyle/>
              <a:p>
                <a:pPr>
                  <a:spcBef>
                    <a:spcPts val="763"/>
                  </a:spcBef>
                </a:pPr>
                <a:r>
                  <a:rPr lang="zh-CN" altLang="en-US" sz="3200" b="1"/>
                  <a:t>民主选举</a:t>
                </a:r>
                <a:endParaRPr lang="en-US" altLang="zh-CN" sz="3200" b="1"/>
              </a:p>
              <a:p>
                <a:pPr>
                  <a:spcBef>
                    <a:spcPts val="763"/>
                  </a:spcBef>
                </a:pPr>
                <a:r>
                  <a:rPr lang="zh-CN" altLang="en-US" sz="3200" b="1"/>
                  <a:t>民主决策</a:t>
                </a:r>
                <a:endParaRPr lang="en-US" altLang="zh-CN" sz="3200" b="1"/>
              </a:p>
              <a:p>
                <a:pPr>
                  <a:spcBef>
                    <a:spcPts val="763"/>
                  </a:spcBef>
                </a:pPr>
                <a:r>
                  <a:rPr lang="zh-CN" altLang="en-US" sz="3200" b="1"/>
                  <a:t>民主管理</a:t>
                </a:r>
                <a:endParaRPr lang="en-US" altLang="zh-CN" sz="3200" b="1"/>
              </a:p>
              <a:p>
                <a:pPr>
                  <a:spcBef>
                    <a:spcPts val="763"/>
                  </a:spcBef>
                </a:pPr>
                <a:r>
                  <a:rPr lang="zh-CN" altLang="en-US" sz="3200" b="1"/>
                  <a:t>民主监督</a:t>
                </a:r>
              </a:p>
            </p:txBody>
          </p:sp>
          <p:sp>
            <p:nvSpPr>
              <p:cNvPr id="72713" name="AutoShape 4"/>
              <p:cNvSpPr>
                <a:spLocks/>
              </p:cNvSpPr>
              <p:nvPr/>
            </p:nvSpPr>
            <p:spPr bwMode="auto">
              <a:xfrm>
                <a:off x="3145200" y="1265834"/>
                <a:ext cx="378882" cy="1917292"/>
              </a:xfrm>
              <a:prstGeom prst="leftBrace">
                <a:avLst>
                  <a:gd name="adj1" fmla="val 91673"/>
                  <a:gd name="adj2" fmla="val 50000"/>
                </a:avLst>
              </a:prstGeom>
              <a:noFill/>
              <a:ln w="25400">
                <a:solidFill>
                  <a:schemeClr val="tx1"/>
                </a:solidFill>
                <a:round/>
                <a:headEnd/>
                <a:tailEnd/>
              </a:ln>
            </p:spPr>
            <p:txBody>
              <a:bodyPr wrap="none" anchor="ctr"/>
              <a:lstStyle/>
              <a:p>
                <a:pPr algn="ctr"/>
                <a:endParaRPr lang="zh-CN" altLang="en-US"/>
              </a:p>
            </p:txBody>
          </p:sp>
        </p:grpSp>
      </p:grpSp>
      <p:sp>
        <p:nvSpPr>
          <p:cNvPr id="17" name="Text Box 3"/>
          <p:cNvSpPr txBox="1">
            <a:spLocks noChangeArrowheads="1"/>
          </p:cNvSpPr>
          <p:nvPr/>
        </p:nvSpPr>
        <p:spPr bwMode="auto">
          <a:xfrm>
            <a:off x="5292080" y="4091588"/>
            <a:ext cx="3240360" cy="1569660"/>
          </a:xfrm>
          <a:prstGeom prst="rect">
            <a:avLst/>
          </a:prstGeom>
          <a:noFill/>
          <a:ln w="9525">
            <a:noFill/>
            <a:miter lim="800000"/>
            <a:headEnd/>
            <a:tailEnd/>
          </a:ln>
        </p:spPr>
        <p:txBody>
          <a:bodyPr wrap="square">
            <a:spAutoFit/>
          </a:bodyPr>
          <a:lstStyle/>
          <a:p>
            <a:pPr>
              <a:spcBef>
                <a:spcPct val="50000"/>
              </a:spcBef>
            </a:pPr>
            <a:r>
              <a:rPr lang="zh-CN" altLang="en-US" sz="3200" b="1" dirty="0">
                <a:solidFill>
                  <a:srgbClr val="C00000"/>
                </a:solidFill>
                <a:latin typeface="华文新魏" pitchFamily="2" charset="-122"/>
                <a:ea typeface="华文新魏" pitchFamily="2" charset="-122"/>
              </a:rPr>
              <a:t>树立公民意识，遵循参与原则，有序政治</a:t>
            </a:r>
            <a:r>
              <a:rPr lang="zh-CN" altLang="en-US" sz="3200" b="1" dirty="0" smtClean="0">
                <a:solidFill>
                  <a:srgbClr val="C00000"/>
                </a:solidFill>
                <a:latin typeface="华文新魏" pitchFamily="2" charset="-122"/>
                <a:ea typeface="华文新魏" pitchFamily="2" charset="-122"/>
              </a:rPr>
              <a:t>参与。</a:t>
            </a:r>
            <a:endParaRPr lang="zh-CN" altLang="en-US" sz="3200" b="1" dirty="0">
              <a:solidFill>
                <a:srgbClr val="C00000"/>
              </a:solidFill>
              <a:latin typeface="华文新魏" pitchFamily="2" charset="-122"/>
              <a:ea typeface="华文新魏" pitchFamily="2"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点击图片看大图"/>
          <p:cNvPicPr>
            <a:picLocks noChangeAspect="1" noChangeArrowheads="1"/>
          </p:cNvPicPr>
          <p:nvPr/>
        </p:nvPicPr>
        <p:blipFill>
          <a:blip r:embed="rId2" cstate="print">
            <a:clrChange>
              <a:clrFrom>
                <a:srgbClr val="FFFFFF"/>
              </a:clrFrom>
              <a:clrTo>
                <a:srgbClr val="FFFFFF">
                  <a:alpha val="0"/>
                </a:srgbClr>
              </a:clrTo>
            </a:clrChange>
          </a:blip>
          <a:srcRect l="6833" t="7500" r="7745" b="3999"/>
          <a:stretch>
            <a:fillRect/>
          </a:stretch>
        </p:blipFill>
        <p:spPr bwMode="auto">
          <a:xfrm>
            <a:off x="7143750" y="4336876"/>
            <a:ext cx="1574800" cy="2476500"/>
          </a:xfrm>
          <a:prstGeom prst="rect">
            <a:avLst/>
          </a:prstGeom>
          <a:noFill/>
          <a:ln w="9525">
            <a:noFill/>
            <a:miter lim="800000"/>
            <a:headEnd/>
            <a:tailEnd/>
          </a:ln>
        </p:spPr>
      </p:pic>
      <p:grpSp>
        <p:nvGrpSpPr>
          <p:cNvPr id="2" name="组合 16"/>
          <p:cNvGrpSpPr/>
          <p:nvPr/>
        </p:nvGrpSpPr>
        <p:grpSpPr>
          <a:xfrm>
            <a:off x="785813" y="2284354"/>
            <a:ext cx="7858126" cy="2368782"/>
            <a:chOff x="785813" y="2284354"/>
            <a:chExt cx="7858126" cy="2368782"/>
          </a:xfrm>
        </p:grpSpPr>
        <p:sp>
          <p:nvSpPr>
            <p:cNvPr id="9219" name="Text Box 5"/>
            <p:cNvSpPr txBox="1">
              <a:spLocks noChangeArrowheads="1"/>
            </p:cNvSpPr>
            <p:nvPr/>
          </p:nvSpPr>
          <p:spPr bwMode="auto">
            <a:xfrm>
              <a:off x="3571876" y="2572221"/>
              <a:ext cx="1857375" cy="523220"/>
            </a:xfrm>
            <a:prstGeom prst="rect">
              <a:avLst/>
            </a:prstGeom>
            <a:noFill/>
            <a:ln w="9525">
              <a:noFill/>
              <a:miter lim="800000"/>
              <a:headEnd/>
              <a:tailEnd/>
            </a:ln>
            <a:effectLst>
              <a:prstShdw prst="shdw17" dist="17961" dir="2700000">
                <a:srgbClr val="2F4D71"/>
              </a:prstShdw>
            </a:effectLst>
          </p:spPr>
          <p:txBody>
            <a:bodyPr>
              <a:spAutoFit/>
            </a:bodyPr>
            <a:lstStyle/>
            <a:p>
              <a:pPr>
                <a:spcBef>
                  <a:spcPct val="50000"/>
                </a:spcBef>
              </a:pPr>
              <a:r>
                <a:rPr lang="zh-CN" altLang="en-US" sz="2800">
                  <a:solidFill>
                    <a:srgbClr val="0000CC"/>
                  </a:solidFill>
                  <a:ea typeface="黑体" pitchFamily="2" charset="-122"/>
                </a:rPr>
                <a:t>全体人民</a:t>
              </a:r>
            </a:p>
          </p:txBody>
        </p:sp>
        <p:sp>
          <p:nvSpPr>
            <p:cNvPr id="9220" name="AutoShape 12"/>
            <p:cNvSpPr>
              <a:spLocks noChangeArrowheads="1"/>
            </p:cNvSpPr>
            <p:nvPr/>
          </p:nvSpPr>
          <p:spPr bwMode="auto">
            <a:xfrm>
              <a:off x="2500313" y="2708920"/>
              <a:ext cx="1079500" cy="285749"/>
            </a:xfrm>
            <a:prstGeom prst="rightArrow">
              <a:avLst>
                <a:gd name="adj1" fmla="val 50000"/>
                <a:gd name="adj2" fmla="val 137096"/>
              </a:avLst>
            </a:prstGeom>
            <a:solidFill>
              <a:srgbClr val="0000CC"/>
            </a:solidFill>
            <a:ln w="9525">
              <a:noFill/>
              <a:miter lim="800000"/>
              <a:headEnd/>
              <a:tailEnd/>
            </a:ln>
            <a:effectLst>
              <a:prstShdw prst="shdw17" dist="17961" dir="2700000">
                <a:srgbClr val="2F4D71"/>
              </a:prstShdw>
            </a:effectLst>
          </p:spPr>
          <p:txBody>
            <a:bodyPr wrap="none" anchor="ctr"/>
            <a:lstStyle/>
            <a:p>
              <a:endParaRPr lang="zh-CN" altLang="en-US"/>
            </a:p>
          </p:txBody>
        </p:sp>
        <p:sp>
          <p:nvSpPr>
            <p:cNvPr id="9221" name="Text Box 14"/>
            <p:cNvSpPr txBox="1">
              <a:spLocks noChangeArrowheads="1"/>
            </p:cNvSpPr>
            <p:nvPr/>
          </p:nvSpPr>
          <p:spPr bwMode="auto">
            <a:xfrm>
              <a:off x="785813" y="2572221"/>
              <a:ext cx="1928812" cy="523220"/>
            </a:xfrm>
            <a:prstGeom prst="rect">
              <a:avLst/>
            </a:prstGeom>
            <a:noFill/>
            <a:ln w="9525">
              <a:noFill/>
              <a:miter lim="800000"/>
              <a:headEnd/>
              <a:tailEnd/>
            </a:ln>
            <a:effectLst>
              <a:prstShdw prst="shdw17" dist="17961" dir="2700000">
                <a:srgbClr val="2F4D71"/>
              </a:prstShdw>
            </a:effectLst>
          </p:spPr>
          <p:txBody>
            <a:bodyPr>
              <a:spAutoFit/>
            </a:bodyPr>
            <a:lstStyle/>
            <a:p>
              <a:pPr>
                <a:spcBef>
                  <a:spcPct val="50000"/>
                </a:spcBef>
              </a:pPr>
              <a:r>
                <a:rPr lang="zh-CN" altLang="en-US" sz="2800" dirty="0">
                  <a:solidFill>
                    <a:srgbClr val="0000CC"/>
                  </a:solidFill>
                  <a:ea typeface="黑体" pitchFamily="2" charset="-122"/>
                </a:rPr>
                <a:t>公共权力</a:t>
              </a:r>
            </a:p>
          </p:txBody>
        </p:sp>
        <p:sp>
          <p:nvSpPr>
            <p:cNvPr id="9222" name="TextBox 4"/>
            <p:cNvSpPr txBox="1">
              <a:spLocks noChangeArrowheads="1"/>
            </p:cNvSpPr>
            <p:nvPr/>
          </p:nvSpPr>
          <p:spPr bwMode="auto">
            <a:xfrm>
              <a:off x="2500314" y="2284354"/>
              <a:ext cx="1584325" cy="461665"/>
            </a:xfrm>
            <a:prstGeom prst="rect">
              <a:avLst/>
            </a:prstGeom>
            <a:noFill/>
            <a:ln w="9525">
              <a:noFill/>
              <a:miter lim="800000"/>
              <a:headEnd/>
              <a:tailEnd/>
            </a:ln>
          </p:spPr>
          <p:txBody>
            <a:bodyPr>
              <a:spAutoFit/>
            </a:bodyPr>
            <a:lstStyle/>
            <a:p>
              <a:r>
                <a:rPr lang="zh-CN" altLang="en-US" sz="2400" b="1" dirty="0">
                  <a:solidFill>
                    <a:srgbClr val="FF0000"/>
                  </a:solidFill>
                  <a:latin typeface="黑体" pitchFamily="2" charset="-122"/>
                  <a:ea typeface="黑体" pitchFamily="2" charset="-122"/>
                </a:rPr>
                <a:t>属于</a:t>
              </a:r>
            </a:p>
          </p:txBody>
        </p:sp>
        <p:sp>
          <p:nvSpPr>
            <p:cNvPr id="9223" name="AutoShape 12"/>
            <p:cNvSpPr>
              <a:spLocks noChangeArrowheads="1"/>
            </p:cNvSpPr>
            <p:nvPr/>
          </p:nvSpPr>
          <p:spPr bwMode="auto">
            <a:xfrm>
              <a:off x="5357813" y="2742952"/>
              <a:ext cx="1365250" cy="254000"/>
            </a:xfrm>
            <a:prstGeom prst="rightArrow">
              <a:avLst>
                <a:gd name="adj1" fmla="val 50000"/>
                <a:gd name="adj2" fmla="val 137096"/>
              </a:avLst>
            </a:prstGeom>
            <a:solidFill>
              <a:srgbClr val="0000CC"/>
            </a:solidFill>
            <a:ln w="9525">
              <a:noFill/>
              <a:miter lim="800000"/>
              <a:headEnd/>
              <a:tailEnd/>
            </a:ln>
            <a:effectLst>
              <a:prstShdw prst="shdw17" dist="17961" dir="2700000">
                <a:srgbClr val="2F4D71"/>
              </a:prstShdw>
            </a:effectLst>
          </p:spPr>
          <p:txBody>
            <a:bodyPr wrap="none" anchor="ctr"/>
            <a:lstStyle/>
            <a:p>
              <a:endParaRPr lang="zh-CN" altLang="en-US"/>
            </a:p>
          </p:txBody>
        </p:sp>
        <p:sp>
          <p:nvSpPr>
            <p:cNvPr id="9224" name="TextBox 4"/>
            <p:cNvSpPr txBox="1">
              <a:spLocks noChangeArrowheads="1"/>
            </p:cNvSpPr>
            <p:nvPr/>
          </p:nvSpPr>
          <p:spPr bwMode="auto">
            <a:xfrm>
              <a:off x="5500689" y="2286471"/>
              <a:ext cx="1584325" cy="461665"/>
            </a:xfrm>
            <a:prstGeom prst="rect">
              <a:avLst/>
            </a:prstGeom>
            <a:noFill/>
            <a:ln w="9525">
              <a:noFill/>
              <a:miter lim="800000"/>
              <a:headEnd/>
              <a:tailEnd/>
            </a:ln>
          </p:spPr>
          <p:txBody>
            <a:bodyPr>
              <a:spAutoFit/>
            </a:bodyPr>
            <a:lstStyle/>
            <a:p>
              <a:r>
                <a:rPr lang="zh-CN" altLang="en-US" sz="2400" b="1">
                  <a:solidFill>
                    <a:srgbClr val="FF0000"/>
                  </a:solidFill>
                  <a:latin typeface="黑体" pitchFamily="2" charset="-122"/>
                  <a:ea typeface="黑体" pitchFamily="2" charset="-122"/>
                </a:rPr>
                <a:t>授权</a:t>
              </a:r>
            </a:p>
          </p:txBody>
        </p:sp>
        <p:sp>
          <p:nvSpPr>
            <p:cNvPr id="9225" name="Text Box 5"/>
            <p:cNvSpPr txBox="1">
              <a:spLocks noChangeArrowheads="1"/>
            </p:cNvSpPr>
            <p:nvPr/>
          </p:nvSpPr>
          <p:spPr bwMode="auto">
            <a:xfrm>
              <a:off x="6786564" y="2572221"/>
              <a:ext cx="1857375" cy="523220"/>
            </a:xfrm>
            <a:prstGeom prst="rect">
              <a:avLst/>
            </a:prstGeom>
            <a:noFill/>
            <a:ln w="9525">
              <a:noFill/>
              <a:miter lim="800000"/>
              <a:headEnd/>
              <a:tailEnd/>
            </a:ln>
            <a:effectLst>
              <a:prstShdw prst="shdw17" dist="17961" dir="2700000">
                <a:srgbClr val="2F4D71"/>
              </a:prstShdw>
            </a:effectLst>
          </p:spPr>
          <p:txBody>
            <a:bodyPr>
              <a:spAutoFit/>
            </a:bodyPr>
            <a:lstStyle/>
            <a:p>
              <a:pPr>
                <a:spcBef>
                  <a:spcPct val="50000"/>
                </a:spcBef>
              </a:pPr>
              <a:r>
                <a:rPr lang="zh-CN" altLang="en-US" sz="2800">
                  <a:solidFill>
                    <a:srgbClr val="0000CC"/>
                  </a:solidFill>
                  <a:ea typeface="黑体" pitchFamily="2" charset="-122"/>
                </a:rPr>
                <a:t>人民代表</a:t>
              </a:r>
            </a:p>
          </p:txBody>
        </p:sp>
        <p:grpSp>
          <p:nvGrpSpPr>
            <p:cNvPr id="3" name="组合 25"/>
            <p:cNvGrpSpPr>
              <a:grpSpLocks/>
            </p:cNvGrpSpPr>
            <p:nvPr/>
          </p:nvGrpSpPr>
          <p:grpSpPr bwMode="auto">
            <a:xfrm>
              <a:off x="1500189" y="3238972"/>
              <a:ext cx="6143625" cy="857249"/>
              <a:chOff x="0" y="0"/>
              <a:chExt cx="6143668" cy="642943"/>
            </a:xfrm>
          </p:grpSpPr>
          <p:cxnSp>
            <p:nvCxnSpPr>
              <p:cNvPr id="9229" name="直接连接符 15"/>
              <p:cNvCxnSpPr>
                <a:cxnSpLocks noChangeShapeType="1"/>
              </p:cNvCxnSpPr>
              <p:nvPr/>
            </p:nvCxnSpPr>
            <p:spPr bwMode="auto">
              <a:xfrm rot="5400000">
                <a:off x="5857914" y="344489"/>
                <a:ext cx="500067" cy="1588"/>
              </a:xfrm>
              <a:prstGeom prst="line">
                <a:avLst/>
              </a:prstGeom>
              <a:noFill/>
              <a:ln w="76200">
                <a:solidFill>
                  <a:srgbClr val="000099"/>
                </a:solidFill>
                <a:round/>
                <a:headEnd/>
                <a:tailEnd/>
              </a:ln>
            </p:spPr>
          </p:cxnSp>
          <p:cxnSp>
            <p:nvCxnSpPr>
              <p:cNvPr id="9230" name="直接连接符 17"/>
              <p:cNvCxnSpPr>
                <a:cxnSpLocks noChangeShapeType="1"/>
              </p:cNvCxnSpPr>
              <p:nvPr/>
            </p:nvCxnSpPr>
            <p:spPr bwMode="auto">
              <a:xfrm rot="10800000">
                <a:off x="0" y="595318"/>
                <a:ext cx="6143668" cy="1588"/>
              </a:xfrm>
              <a:prstGeom prst="line">
                <a:avLst/>
              </a:prstGeom>
              <a:noFill/>
              <a:ln w="76200">
                <a:solidFill>
                  <a:srgbClr val="000099"/>
                </a:solidFill>
                <a:round/>
                <a:headEnd/>
                <a:tailEnd/>
              </a:ln>
            </p:spPr>
          </p:cxnSp>
          <p:cxnSp>
            <p:nvCxnSpPr>
              <p:cNvPr id="9231" name="直接箭头连接符 19"/>
              <p:cNvCxnSpPr>
                <a:cxnSpLocks noChangeShapeType="1"/>
              </p:cNvCxnSpPr>
              <p:nvPr/>
            </p:nvCxnSpPr>
            <p:spPr bwMode="auto">
              <a:xfrm rot="16200000" flipH="1">
                <a:off x="-273847" y="321472"/>
                <a:ext cx="642943" cy="0"/>
              </a:xfrm>
              <a:prstGeom prst="straightConnector1">
                <a:avLst/>
              </a:prstGeom>
              <a:noFill/>
              <a:ln w="76200">
                <a:solidFill>
                  <a:srgbClr val="000099"/>
                </a:solidFill>
                <a:round/>
                <a:headEnd type="triangle" w="lg" len="sm"/>
                <a:tailEnd/>
              </a:ln>
            </p:spPr>
          </p:cxnSp>
        </p:grpSp>
        <p:sp>
          <p:nvSpPr>
            <p:cNvPr id="9227" name="TextBox 4"/>
            <p:cNvSpPr txBox="1">
              <a:spLocks noChangeArrowheads="1"/>
            </p:cNvSpPr>
            <p:nvPr/>
          </p:nvSpPr>
          <p:spPr bwMode="auto">
            <a:xfrm>
              <a:off x="2571751" y="4191471"/>
              <a:ext cx="5072063" cy="461665"/>
            </a:xfrm>
            <a:prstGeom prst="rect">
              <a:avLst/>
            </a:prstGeom>
            <a:noFill/>
            <a:ln w="9525">
              <a:noFill/>
              <a:miter lim="800000"/>
              <a:headEnd/>
              <a:tailEnd/>
            </a:ln>
          </p:spPr>
          <p:txBody>
            <a:bodyPr>
              <a:spAutoFit/>
            </a:bodyPr>
            <a:lstStyle/>
            <a:p>
              <a:r>
                <a:rPr lang="zh-CN" altLang="en-US" sz="2400" b="1">
                  <a:solidFill>
                    <a:srgbClr val="FF0000"/>
                  </a:solidFill>
                  <a:latin typeface="黑体" pitchFamily="2" charset="-122"/>
                  <a:ea typeface="黑体" pitchFamily="2" charset="-122"/>
                </a:rPr>
                <a:t>依据法律和制度统一行使</a:t>
              </a:r>
            </a:p>
          </p:txBody>
        </p:sp>
      </p:grpSp>
      <p:graphicFrame>
        <p:nvGraphicFramePr>
          <p:cNvPr id="16" name="图示 15"/>
          <p:cNvGraphicFramePr/>
          <p:nvPr/>
        </p:nvGraphicFramePr>
        <p:xfrm>
          <a:off x="1676400" y="214306"/>
          <a:ext cx="4968552" cy="9286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7"/>
          <p:cNvGrpSpPr>
            <a:grpSpLocks/>
          </p:cNvGrpSpPr>
          <p:nvPr/>
        </p:nvGrpSpPr>
        <p:grpSpPr bwMode="auto">
          <a:xfrm>
            <a:off x="-76200" y="2517304"/>
            <a:ext cx="9067800" cy="2855912"/>
            <a:chOff x="-76200" y="2287588"/>
            <a:chExt cx="9067800" cy="2855912"/>
          </a:xfrm>
        </p:grpSpPr>
        <p:sp>
          <p:nvSpPr>
            <p:cNvPr id="73732" name="Text Box 13"/>
            <p:cNvSpPr txBox="1">
              <a:spLocks noChangeArrowheads="1"/>
            </p:cNvSpPr>
            <p:nvPr/>
          </p:nvSpPr>
          <p:spPr bwMode="auto">
            <a:xfrm>
              <a:off x="2971800" y="3133725"/>
              <a:ext cx="2209800" cy="646113"/>
            </a:xfrm>
            <a:prstGeom prst="rect">
              <a:avLst/>
            </a:prstGeom>
            <a:solidFill>
              <a:srgbClr val="FFCCFF"/>
            </a:solidFill>
            <a:ln w="9525">
              <a:noFill/>
              <a:miter lim="800000"/>
              <a:headEnd/>
              <a:tailEnd/>
            </a:ln>
          </p:spPr>
          <p:txBody>
            <a:bodyPr>
              <a:spAutoFit/>
            </a:bodyPr>
            <a:lstStyle/>
            <a:p>
              <a:pPr algn="ctr">
                <a:spcBef>
                  <a:spcPct val="50000"/>
                </a:spcBef>
              </a:pPr>
              <a:r>
                <a:rPr lang="zh-CN" altLang="en-US" sz="3600" b="1">
                  <a:solidFill>
                    <a:srgbClr val="333399"/>
                  </a:solidFill>
                  <a:ea typeface="黑体" pitchFamily="49" charset="-122"/>
                </a:rPr>
                <a:t>监督权力</a:t>
              </a:r>
            </a:p>
          </p:txBody>
        </p:sp>
        <p:grpSp>
          <p:nvGrpSpPr>
            <p:cNvPr id="3" name="组合 16"/>
            <p:cNvGrpSpPr>
              <a:grpSpLocks/>
            </p:cNvGrpSpPr>
            <p:nvPr/>
          </p:nvGrpSpPr>
          <p:grpSpPr bwMode="auto">
            <a:xfrm>
              <a:off x="-76200" y="2736850"/>
              <a:ext cx="3124200" cy="1477963"/>
              <a:chOff x="-76200" y="1295400"/>
              <a:chExt cx="3124200" cy="1477963"/>
            </a:xfrm>
          </p:grpSpPr>
          <p:sp>
            <p:nvSpPr>
              <p:cNvPr id="73743" name="Text Box 9"/>
              <p:cNvSpPr txBox="1">
                <a:spLocks noChangeArrowheads="1"/>
              </p:cNvSpPr>
              <p:nvPr/>
            </p:nvSpPr>
            <p:spPr bwMode="auto">
              <a:xfrm>
                <a:off x="-76200" y="1295400"/>
                <a:ext cx="2209800" cy="1477963"/>
              </a:xfrm>
              <a:prstGeom prst="rect">
                <a:avLst/>
              </a:prstGeom>
              <a:noFill/>
              <a:ln w="9525">
                <a:noFill/>
                <a:miter lim="800000"/>
                <a:headEnd/>
                <a:tailEnd/>
              </a:ln>
            </p:spPr>
            <p:txBody>
              <a:bodyPr>
                <a:spAutoFit/>
              </a:bodyPr>
              <a:lstStyle/>
              <a:p>
                <a:pPr>
                  <a:spcBef>
                    <a:spcPct val="50000"/>
                  </a:spcBef>
                </a:pPr>
                <a:r>
                  <a:rPr lang="zh-CN" altLang="en-US" sz="3600" b="1">
                    <a:solidFill>
                      <a:srgbClr val="006600"/>
                    </a:solidFill>
                    <a:ea typeface="华文新魏" pitchFamily="2" charset="-122"/>
                  </a:rPr>
                  <a:t>权力来源</a:t>
                </a:r>
                <a:endParaRPr lang="en-US" altLang="zh-CN" sz="3600" b="1">
                  <a:solidFill>
                    <a:srgbClr val="006600"/>
                  </a:solidFill>
                  <a:ea typeface="华文新魏" pitchFamily="2" charset="-122"/>
                </a:endParaRPr>
              </a:p>
              <a:p>
                <a:pPr>
                  <a:spcBef>
                    <a:spcPct val="50000"/>
                  </a:spcBef>
                </a:pPr>
                <a:r>
                  <a:rPr lang="zh-CN" altLang="en-US" sz="3600" b="1">
                    <a:solidFill>
                      <a:srgbClr val="006600"/>
                    </a:solidFill>
                    <a:ea typeface="华文新魏" pitchFamily="2" charset="-122"/>
                  </a:rPr>
                  <a:t>权力特点</a:t>
                </a:r>
              </a:p>
            </p:txBody>
          </p:sp>
          <p:sp>
            <p:nvSpPr>
              <p:cNvPr id="8" name="右箭头 7"/>
              <p:cNvSpPr/>
              <p:nvPr/>
            </p:nvSpPr>
            <p:spPr>
              <a:xfrm>
                <a:off x="1752600" y="1524000"/>
                <a:ext cx="1295400" cy="990600"/>
              </a:xfrm>
              <a:prstGeom prst="right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32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隶书" pitchFamily="49" charset="-122"/>
                    <a:ea typeface="隶书" pitchFamily="49" charset="-122"/>
                  </a:rPr>
                  <a:t>要求</a:t>
                </a:r>
              </a:p>
            </p:txBody>
          </p:sp>
        </p:grpSp>
        <p:grpSp>
          <p:nvGrpSpPr>
            <p:cNvPr id="4" name="组合 17"/>
            <p:cNvGrpSpPr>
              <a:grpSpLocks/>
            </p:cNvGrpSpPr>
            <p:nvPr/>
          </p:nvGrpSpPr>
          <p:grpSpPr bwMode="auto">
            <a:xfrm>
              <a:off x="5181600" y="2965450"/>
              <a:ext cx="3733800" cy="990600"/>
              <a:chOff x="5181600" y="1524000"/>
              <a:chExt cx="3733800" cy="990600"/>
            </a:xfrm>
          </p:grpSpPr>
          <p:sp>
            <p:nvSpPr>
              <p:cNvPr id="9" name="右箭头 8"/>
              <p:cNvSpPr/>
              <p:nvPr/>
            </p:nvSpPr>
            <p:spPr>
              <a:xfrm>
                <a:off x="5181600" y="1524000"/>
                <a:ext cx="1295400" cy="990600"/>
              </a:xfrm>
              <a:prstGeom prst="right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32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隶书" pitchFamily="49" charset="-122"/>
                    <a:ea typeface="隶书" pitchFamily="49" charset="-122"/>
                  </a:rPr>
                  <a:t>关键</a:t>
                </a:r>
              </a:p>
            </p:txBody>
          </p:sp>
          <p:sp>
            <p:nvSpPr>
              <p:cNvPr id="73742" name="Text Box 9"/>
              <p:cNvSpPr txBox="1">
                <a:spLocks noChangeArrowheads="1"/>
              </p:cNvSpPr>
              <p:nvPr/>
            </p:nvSpPr>
            <p:spPr bwMode="auto">
              <a:xfrm>
                <a:off x="6400800" y="1715869"/>
                <a:ext cx="2514600" cy="646331"/>
              </a:xfrm>
              <a:prstGeom prst="rect">
                <a:avLst/>
              </a:prstGeom>
              <a:noFill/>
              <a:ln w="9525">
                <a:noFill/>
                <a:miter lim="800000"/>
                <a:headEnd/>
                <a:tailEnd/>
              </a:ln>
            </p:spPr>
            <p:txBody>
              <a:bodyPr>
                <a:spAutoFit/>
              </a:bodyPr>
              <a:lstStyle/>
              <a:p>
                <a:pPr>
                  <a:spcBef>
                    <a:spcPct val="50000"/>
                  </a:spcBef>
                </a:pPr>
                <a:r>
                  <a:rPr lang="zh-CN" altLang="en-US" sz="3600" b="1">
                    <a:solidFill>
                      <a:srgbClr val="006600"/>
                    </a:solidFill>
                    <a:ea typeface="华文新魏" pitchFamily="2" charset="-122"/>
                  </a:rPr>
                  <a:t>民主  法制</a:t>
                </a:r>
                <a:endParaRPr lang="en-US" altLang="zh-CN" sz="3600" b="1">
                  <a:solidFill>
                    <a:srgbClr val="006600"/>
                  </a:solidFill>
                  <a:ea typeface="华文新魏" pitchFamily="2" charset="-122"/>
                </a:endParaRPr>
              </a:p>
            </p:txBody>
          </p:sp>
        </p:grpSp>
        <p:grpSp>
          <p:nvGrpSpPr>
            <p:cNvPr id="5" name="组合 18"/>
            <p:cNvGrpSpPr>
              <a:grpSpLocks/>
            </p:cNvGrpSpPr>
            <p:nvPr/>
          </p:nvGrpSpPr>
          <p:grpSpPr bwMode="auto">
            <a:xfrm>
              <a:off x="5105400" y="2287588"/>
              <a:ext cx="3886200" cy="1135062"/>
              <a:chOff x="5105400" y="846892"/>
              <a:chExt cx="3886200" cy="1134308"/>
            </a:xfrm>
          </p:grpSpPr>
          <p:cxnSp>
            <p:nvCxnSpPr>
              <p:cNvPr id="12" name="直接箭头连接符 11"/>
              <p:cNvCxnSpPr/>
              <p:nvPr/>
            </p:nvCxnSpPr>
            <p:spPr>
              <a:xfrm rot="5400000" flipH="1" flipV="1">
                <a:off x="6705009" y="1675808"/>
                <a:ext cx="609195" cy="1587"/>
              </a:xfrm>
              <a:prstGeom prst="straightConnector1">
                <a:avLst/>
              </a:prstGeom>
              <a:ln w="4762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73740" name="Text Box 2"/>
              <p:cNvSpPr txBox="1">
                <a:spLocks noChangeArrowheads="1"/>
              </p:cNvSpPr>
              <p:nvPr/>
            </p:nvSpPr>
            <p:spPr bwMode="auto">
              <a:xfrm>
                <a:off x="5105400" y="846892"/>
                <a:ext cx="3886200" cy="677108"/>
              </a:xfrm>
              <a:prstGeom prst="rect">
                <a:avLst/>
              </a:prstGeom>
              <a:noFill/>
              <a:ln w="9525">
                <a:noFill/>
                <a:miter lim="800000"/>
                <a:headEnd/>
                <a:tailEnd/>
              </a:ln>
            </p:spPr>
            <p:txBody>
              <a:bodyPr>
                <a:spAutoFit/>
              </a:bodyPr>
              <a:lstStyle/>
              <a:p>
                <a:pPr algn="ctr">
                  <a:spcBef>
                    <a:spcPct val="50000"/>
                  </a:spcBef>
                </a:pPr>
                <a:r>
                  <a:rPr kumimoji="1" lang="en-US" altLang="zh-CN" sz="3800" b="1">
                    <a:solidFill>
                      <a:srgbClr val="000099"/>
                    </a:solidFill>
                    <a:latin typeface="华文新魏" pitchFamily="2" charset="-122"/>
                    <a:ea typeface="华文新魏" pitchFamily="2" charset="-122"/>
                  </a:rPr>
                  <a:t> </a:t>
                </a:r>
                <a:r>
                  <a:rPr kumimoji="1" lang="zh-CN" altLang="en-US" sz="3800" b="1">
                    <a:solidFill>
                      <a:srgbClr val="000099"/>
                    </a:solidFill>
                    <a:latin typeface="华文新魏" pitchFamily="2" charset="-122"/>
                    <a:ea typeface="华文新魏" pitchFamily="2" charset="-122"/>
                  </a:rPr>
                  <a:t>用权利监督权力</a:t>
                </a:r>
                <a:endParaRPr kumimoji="1" lang="en-US" altLang="zh-CN" sz="3800" b="1">
                  <a:solidFill>
                    <a:srgbClr val="000099"/>
                  </a:solidFill>
                  <a:latin typeface="华文新魏" pitchFamily="2" charset="-122"/>
                  <a:ea typeface="华文新魏" pitchFamily="2" charset="-122"/>
                </a:endParaRPr>
              </a:p>
            </p:txBody>
          </p:sp>
        </p:grpSp>
        <p:grpSp>
          <p:nvGrpSpPr>
            <p:cNvPr id="6" name="组合 19"/>
            <p:cNvGrpSpPr>
              <a:grpSpLocks/>
            </p:cNvGrpSpPr>
            <p:nvPr/>
          </p:nvGrpSpPr>
          <p:grpSpPr bwMode="auto">
            <a:xfrm>
              <a:off x="838200" y="3703638"/>
              <a:ext cx="7239000" cy="1439862"/>
              <a:chOff x="838200" y="2286000"/>
              <a:chExt cx="7239000" cy="1439108"/>
            </a:xfrm>
          </p:grpSpPr>
          <p:sp>
            <p:nvSpPr>
              <p:cNvPr id="73737" name="TextBox 2"/>
              <p:cNvSpPr txBox="1">
                <a:spLocks noChangeArrowheads="1"/>
              </p:cNvSpPr>
              <p:nvPr/>
            </p:nvSpPr>
            <p:spPr bwMode="auto">
              <a:xfrm>
                <a:off x="838200" y="3048000"/>
                <a:ext cx="7239000" cy="677108"/>
              </a:xfrm>
              <a:prstGeom prst="rect">
                <a:avLst/>
              </a:prstGeom>
              <a:noFill/>
              <a:ln w="9525">
                <a:noFill/>
                <a:miter lim="800000"/>
                <a:headEnd/>
                <a:tailEnd/>
              </a:ln>
            </p:spPr>
            <p:txBody>
              <a:bodyPr>
                <a:spAutoFit/>
              </a:bodyPr>
              <a:lstStyle/>
              <a:p>
                <a:pPr algn="ctr"/>
                <a:r>
                  <a:rPr kumimoji="1" lang="zh-CN" altLang="en-US" sz="3800" b="1">
                    <a:solidFill>
                      <a:srgbClr val="000099"/>
                    </a:solidFill>
                    <a:latin typeface="华文新魏" pitchFamily="2" charset="-122"/>
                    <a:ea typeface="华文新魏" pitchFamily="2" charset="-122"/>
                  </a:rPr>
                  <a:t>干部清正、政府清廉、政治清明</a:t>
                </a:r>
              </a:p>
            </p:txBody>
          </p:sp>
          <p:sp>
            <p:nvSpPr>
              <p:cNvPr id="16" name="下箭头 15"/>
              <p:cNvSpPr/>
              <p:nvPr/>
            </p:nvSpPr>
            <p:spPr>
              <a:xfrm>
                <a:off x="3581400" y="2286000"/>
                <a:ext cx="838200" cy="7616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600"/>
                  </a:lnSpc>
                  <a:defRPr/>
                </a:pPr>
                <a:r>
                  <a:rPr lang="zh-CN" altLang="en-US" sz="3000" b="1" dirty="0">
                    <a:solidFill>
                      <a:srgbClr val="FFFF00"/>
                    </a:solidFill>
                    <a:latin typeface="隶书" pitchFamily="49" charset="-122"/>
                    <a:ea typeface="隶书" pitchFamily="49" charset="-122"/>
                  </a:rPr>
                  <a:t>实现</a:t>
                </a:r>
              </a:p>
            </p:txBody>
          </p:sp>
        </p:grpSp>
      </p:grpSp>
      <p:pic>
        <p:nvPicPr>
          <p:cNvPr id="53250" name="Picture 2" descr=" 全民参与监督 把权力关进制度笼子"/>
          <p:cNvPicPr>
            <a:picLocks noChangeAspect="1" noChangeArrowheads="1"/>
          </p:cNvPicPr>
          <p:nvPr/>
        </p:nvPicPr>
        <p:blipFill>
          <a:blip r:embed="rId2" cstate="print"/>
          <a:srcRect/>
          <a:stretch>
            <a:fillRect/>
          </a:stretch>
        </p:blipFill>
        <p:spPr bwMode="auto">
          <a:xfrm>
            <a:off x="21357" y="44624"/>
            <a:ext cx="3326507" cy="2544414"/>
          </a:xfrm>
          <a:prstGeom prst="rect">
            <a:avLst/>
          </a:prstGeom>
          <a:noFill/>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Box 1"/>
          <p:cNvSpPr txBox="1">
            <a:spLocks noChangeArrowheads="1"/>
          </p:cNvSpPr>
          <p:nvPr/>
        </p:nvSpPr>
        <p:spPr bwMode="auto">
          <a:xfrm>
            <a:off x="381000" y="404813"/>
            <a:ext cx="8548688" cy="5324475"/>
          </a:xfrm>
          <a:prstGeom prst="rect">
            <a:avLst/>
          </a:prstGeom>
          <a:solidFill>
            <a:schemeClr val="bg1">
              <a:alpha val="70195"/>
            </a:schemeClr>
          </a:solidFill>
          <a:ln w="9525">
            <a:noFill/>
            <a:miter lim="800000"/>
            <a:headEnd/>
            <a:tailEnd/>
          </a:ln>
        </p:spPr>
        <p:txBody>
          <a:bodyPr>
            <a:spAutoFit/>
          </a:bodyPr>
          <a:lstStyle/>
          <a:p>
            <a:pPr algn="ctr"/>
            <a:r>
              <a:rPr lang="zh-CN" altLang="en-US" sz="3600" b="1" dirty="0">
                <a:solidFill>
                  <a:srgbClr val="C00000"/>
                </a:solidFill>
              </a:rPr>
              <a:t>我国政治生活中的监督</a:t>
            </a:r>
            <a:endParaRPr lang="en-US" altLang="zh-CN" sz="3600" b="1" dirty="0">
              <a:solidFill>
                <a:srgbClr val="C00000"/>
              </a:solidFill>
            </a:endParaRPr>
          </a:p>
          <a:p>
            <a:r>
              <a:rPr lang="zh-CN" altLang="en-US" sz="2800" b="1" dirty="0">
                <a:solidFill>
                  <a:srgbClr val="150CD2"/>
                </a:solidFill>
              </a:rPr>
              <a:t>       </a:t>
            </a:r>
            <a:endParaRPr lang="en-US" altLang="zh-CN" sz="2800" b="1" dirty="0">
              <a:solidFill>
                <a:srgbClr val="150CD2"/>
              </a:solidFill>
            </a:endParaRPr>
          </a:p>
          <a:p>
            <a:r>
              <a:rPr lang="en-US" altLang="zh-CN" sz="2800" b="1" dirty="0">
                <a:solidFill>
                  <a:srgbClr val="150CD2"/>
                </a:solidFill>
              </a:rPr>
              <a:t>        </a:t>
            </a:r>
            <a:r>
              <a:rPr lang="zh-CN" altLang="en-US" sz="2800" b="1" dirty="0">
                <a:solidFill>
                  <a:srgbClr val="150CD2"/>
                </a:solidFill>
              </a:rPr>
              <a:t>公民监督权：</a:t>
            </a:r>
            <a:r>
              <a:rPr lang="zh-CN" altLang="en-US" sz="2800" b="1" dirty="0">
                <a:solidFill>
                  <a:srgbClr val="000000"/>
                </a:solidFill>
              </a:rPr>
              <a:t>公民对一切国家机关及其工作人员进行批评、建议、申诉、控告或者检举的权利。</a:t>
            </a:r>
            <a:endParaRPr lang="en-US" altLang="zh-CN" sz="2800" b="1" dirty="0">
              <a:solidFill>
                <a:srgbClr val="000000"/>
              </a:solidFill>
            </a:endParaRPr>
          </a:p>
          <a:p>
            <a:r>
              <a:rPr lang="en-US" altLang="zh-CN" sz="2800" b="1" dirty="0">
                <a:solidFill>
                  <a:srgbClr val="150CD2"/>
                </a:solidFill>
              </a:rPr>
              <a:t>        </a:t>
            </a:r>
            <a:r>
              <a:rPr lang="zh-CN" altLang="en-US" sz="2800" b="1" dirty="0">
                <a:solidFill>
                  <a:srgbClr val="150CD2"/>
                </a:solidFill>
              </a:rPr>
              <a:t>行政监督体系：</a:t>
            </a:r>
            <a:r>
              <a:rPr lang="zh-CN" altLang="en-US" sz="2800" b="1" dirty="0">
                <a:solidFill>
                  <a:srgbClr val="000000"/>
                </a:solidFill>
              </a:rPr>
              <a:t>对国家行政机关的各种监督组成的有机统一的体系。包括内部监督和外部监督。       </a:t>
            </a:r>
            <a:endParaRPr lang="en-US" altLang="zh-CN" sz="2800" b="1" dirty="0">
              <a:solidFill>
                <a:srgbClr val="000000"/>
              </a:solidFill>
            </a:endParaRPr>
          </a:p>
          <a:p>
            <a:r>
              <a:rPr lang="zh-CN" altLang="en-US" sz="2800" b="1" dirty="0"/>
              <a:t>        </a:t>
            </a:r>
            <a:r>
              <a:rPr lang="zh-CN" altLang="en-US" sz="2800" b="1" dirty="0">
                <a:solidFill>
                  <a:srgbClr val="150CD2"/>
                </a:solidFill>
              </a:rPr>
              <a:t>国家权力机关监督：</a:t>
            </a:r>
            <a:r>
              <a:rPr lang="zh-CN" altLang="en-US" sz="2800" b="1" dirty="0">
                <a:solidFill>
                  <a:srgbClr val="000000"/>
                </a:solidFill>
              </a:rPr>
              <a:t>人大及其常委会监督其他国家机关工作和监督法律执行，主要形式有：听取和审议工作报告；执法检查；专项视察，专题调研。</a:t>
            </a:r>
            <a:endParaRPr lang="en-US" altLang="zh-CN" sz="2800" b="1" dirty="0">
              <a:solidFill>
                <a:srgbClr val="000000"/>
              </a:solidFill>
            </a:endParaRPr>
          </a:p>
          <a:p>
            <a:r>
              <a:rPr lang="zh-CN" altLang="en-US" sz="2800" b="1" dirty="0"/>
              <a:t>        </a:t>
            </a:r>
            <a:r>
              <a:rPr lang="zh-CN" altLang="en-US" sz="2800" b="1" dirty="0">
                <a:solidFill>
                  <a:srgbClr val="150CD2"/>
                </a:solidFill>
              </a:rPr>
              <a:t>政协民主监督：</a:t>
            </a:r>
            <a:r>
              <a:rPr lang="zh-CN" altLang="en-US" sz="2800" b="1" dirty="0">
                <a:solidFill>
                  <a:srgbClr val="000000"/>
                </a:solidFill>
              </a:rPr>
              <a:t>“自下而上”的非权力性监督，主要通过提出建议和批评协助党和国家机关改进工作。</a:t>
            </a:r>
            <a:endParaRPr lang="en-US" altLang="zh-CN" sz="2800" b="1" dirty="0">
              <a:solidFill>
                <a:srgbClr val="000000"/>
              </a:solidFill>
            </a:endParaRPr>
          </a:p>
          <a:p>
            <a:r>
              <a:rPr lang="zh-CN" altLang="en-US" sz="2400" b="1" dirty="0"/>
              <a:t>       </a:t>
            </a:r>
            <a:endParaRPr lang="zh-CN" altLang="en-US" sz="2800" b="1" dirty="0">
              <a:solidFill>
                <a:srgbClr val="000000"/>
              </a:solidFill>
            </a:endParaRPr>
          </a:p>
        </p:txBody>
      </p:sp>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Box 103"/>
          <p:cNvSpPr txBox="1"/>
          <p:nvPr/>
        </p:nvSpPr>
        <p:spPr>
          <a:xfrm>
            <a:off x="899592" y="476672"/>
            <a:ext cx="6912768" cy="646331"/>
          </a:xfrm>
          <a:prstGeom prst="rect">
            <a:avLst/>
          </a:prstGeom>
          <a:noFill/>
        </p:spPr>
        <p:txBody>
          <a:bodyPr wrap="square" rtlCol="0">
            <a:spAutoFit/>
          </a:bodyPr>
          <a:lstStyle/>
          <a:p>
            <a:r>
              <a:rPr lang="zh-CN" altLang="en-US" sz="3600" b="1" dirty="0" smtClean="0">
                <a:solidFill>
                  <a:srgbClr val="FFFF00"/>
                </a:solidFill>
                <a:latin typeface="华文新魏" pitchFamily="2" charset="-122"/>
                <a:ea typeface="华文新魏" pitchFamily="2" charset="-122"/>
              </a:rPr>
              <a:t>一</a:t>
            </a:r>
            <a:r>
              <a:rPr lang="zh-CN" altLang="zh-CN" sz="3600" b="1" dirty="0" smtClean="0">
                <a:solidFill>
                  <a:srgbClr val="FFFF00"/>
                </a:solidFill>
                <a:latin typeface="华文新魏" pitchFamily="2" charset="-122"/>
                <a:ea typeface="华文新魏" pitchFamily="2" charset="-122"/>
              </a:rPr>
              <a:t>、</a:t>
            </a:r>
            <a:r>
              <a:rPr lang="zh-CN" altLang="en-US" sz="3600" b="1" dirty="0" smtClean="0">
                <a:solidFill>
                  <a:srgbClr val="FFFF00"/>
                </a:solidFill>
                <a:latin typeface="华文新魏" pitchFamily="2" charset="-122"/>
                <a:ea typeface="华文新魏" pitchFamily="2" charset="-122"/>
              </a:rPr>
              <a:t>我们面临的形势</a:t>
            </a:r>
          </a:p>
        </p:txBody>
      </p:sp>
      <p:grpSp>
        <p:nvGrpSpPr>
          <p:cNvPr id="4" name="组合 3"/>
          <p:cNvGrpSpPr/>
          <p:nvPr/>
        </p:nvGrpSpPr>
        <p:grpSpPr>
          <a:xfrm>
            <a:off x="990600" y="1905000"/>
            <a:ext cx="7000924" cy="3794144"/>
            <a:chOff x="1214414" y="2492376"/>
            <a:chExt cx="7000924" cy="3794144"/>
          </a:xfrm>
        </p:grpSpPr>
        <p:sp>
          <p:nvSpPr>
            <p:cNvPr id="5" name="TextBox 4"/>
            <p:cNvSpPr txBox="1"/>
            <p:nvPr/>
          </p:nvSpPr>
          <p:spPr>
            <a:xfrm>
              <a:off x="1214414" y="3000372"/>
              <a:ext cx="2967906" cy="954107"/>
            </a:xfrm>
            <a:prstGeom prst="rect">
              <a:avLst/>
            </a:prstGeom>
            <a:noFill/>
          </p:spPr>
          <p:txBody>
            <a:bodyPr wrap="square" rtlCol="0">
              <a:spAutoFit/>
            </a:bodyPr>
            <a:lstStyle/>
            <a:p>
              <a:pPr algn="ctr"/>
              <a:r>
                <a:rPr lang="zh-CN" altLang="en-US" sz="2800" b="1" dirty="0" smtClean="0">
                  <a:solidFill>
                    <a:srgbClr val="FF0000"/>
                  </a:solidFill>
                </a:rPr>
                <a:t>考查核心素养的基本路径</a:t>
              </a:r>
              <a:endParaRPr lang="zh-CN" altLang="en-US" sz="2800" b="1" dirty="0">
                <a:solidFill>
                  <a:srgbClr val="FF0000"/>
                </a:solidFill>
              </a:endParaRPr>
            </a:p>
          </p:txBody>
        </p:sp>
        <p:grpSp>
          <p:nvGrpSpPr>
            <p:cNvPr id="6" name="组合 7"/>
            <p:cNvGrpSpPr/>
            <p:nvPr/>
          </p:nvGrpSpPr>
          <p:grpSpPr>
            <a:xfrm>
              <a:off x="1550482" y="2492376"/>
              <a:ext cx="6664856" cy="3794144"/>
              <a:chOff x="1550482" y="1857364"/>
              <a:chExt cx="6664856" cy="3794144"/>
            </a:xfrm>
          </p:grpSpPr>
          <p:sp>
            <p:nvSpPr>
              <p:cNvPr id="7" name="任意多边形 6"/>
              <p:cNvSpPr/>
              <p:nvPr/>
            </p:nvSpPr>
            <p:spPr>
              <a:xfrm>
                <a:off x="3643306" y="4643446"/>
                <a:ext cx="881063" cy="1008062"/>
              </a:xfrm>
              <a:custGeom>
                <a:avLst/>
                <a:gdLst/>
                <a:ahLst/>
                <a:cxnLst/>
                <a:rect l="l" t="t" r="r" b="b"/>
                <a:pathLst>
                  <a:path w="1184474" h="1305883">
                    <a:moveTo>
                      <a:pt x="1128301" y="542257"/>
                    </a:moveTo>
                    <a:cubicBezTo>
                      <a:pt x="1138996" y="544244"/>
                      <a:pt x="1150947" y="549813"/>
                      <a:pt x="1160623" y="559490"/>
                    </a:cubicBezTo>
                    <a:cubicBezTo>
                      <a:pt x="1179976" y="578842"/>
                      <a:pt x="1182899" y="607295"/>
                      <a:pt x="1173598" y="616596"/>
                    </a:cubicBezTo>
                    <a:cubicBezTo>
                      <a:pt x="1164297" y="625897"/>
                      <a:pt x="1124169" y="634649"/>
                      <a:pt x="1104816" y="615297"/>
                    </a:cubicBezTo>
                    <a:cubicBezTo>
                      <a:pt x="1085464" y="595944"/>
                      <a:pt x="1094216" y="555816"/>
                      <a:pt x="1103517" y="546515"/>
                    </a:cubicBezTo>
                    <a:cubicBezTo>
                      <a:pt x="1108167" y="541864"/>
                      <a:pt x="1117606" y="540270"/>
                      <a:pt x="1128301" y="542257"/>
                    </a:cubicBezTo>
                    <a:close/>
                    <a:moveTo>
                      <a:pt x="1129951" y="407312"/>
                    </a:moveTo>
                    <a:cubicBezTo>
                      <a:pt x="1142445" y="408682"/>
                      <a:pt x="1156099" y="414183"/>
                      <a:pt x="1166678" y="424762"/>
                    </a:cubicBezTo>
                    <a:cubicBezTo>
                      <a:pt x="1187836" y="445920"/>
                      <a:pt x="1188681" y="479378"/>
                      <a:pt x="1176799" y="491260"/>
                    </a:cubicBezTo>
                    <a:cubicBezTo>
                      <a:pt x="1164917" y="503142"/>
                      <a:pt x="1116544" y="517212"/>
                      <a:pt x="1095386" y="496054"/>
                    </a:cubicBezTo>
                    <a:cubicBezTo>
                      <a:pt x="1074229" y="474896"/>
                      <a:pt x="1088298" y="426523"/>
                      <a:pt x="1100180" y="414641"/>
                    </a:cubicBezTo>
                    <a:cubicBezTo>
                      <a:pt x="1106121" y="408700"/>
                      <a:pt x="1117456" y="405941"/>
                      <a:pt x="1129951" y="407312"/>
                    </a:cubicBezTo>
                    <a:close/>
                    <a:moveTo>
                      <a:pt x="1108012" y="263931"/>
                    </a:moveTo>
                    <a:cubicBezTo>
                      <a:pt x="1121552" y="263764"/>
                      <a:pt x="1135813" y="267978"/>
                      <a:pt x="1146016" y="278181"/>
                    </a:cubicBezTo>
                    <a:cubicBezTo>
                      <a:pt x="1166422" y="298587"/>
                      <a:pt x="1162872" y="335223"/>
                      <a:pt x="1148231" y="349864"/>
                    </a:cubicBezTo>
                    <a:cubicBezTo>
                      <a:pt x="1133590" y="364505"/>
                      <a:pt x="1078576" y="386433"/>
                      <a:pt x="1058170" y="366027"/>
                    </a:cubicBezTo>
                    <a:cubicBezTo>
                      <a:pt x="1037764" y="345621"/>
                      <a:pt x="1059692" y="290607"/>
                      <a:pt x="1074333" y="275966"/>
                    </a:cubicBezTo>
                    <a:cubicBezTo>
                      <a:pt x="1081653" y="268645"/>
                      <a:pt x="1094472" y="264097"/>
                      <a:pt x="1108012" y="263931"/>
                    </a:cubicBezTo>
                    <a:close/>
                    <a:moveTo>
                      <a:pt x="763865" y="213531"/>
                    </a:moveTo>
                    <a:cubicBezTo>
                      <a:pt x="829482" y="213531"/>
                      <a:pt x="945898" y="291848"/>
                      <a:pt x="992465" y="353231"/>
                    </a:cubicBezTo>
                    <a:cubicBezTo>
                      <a:pt x="1039032" y="414614"/>
                      <a:pt x="1049615" y="514098"/>
                      <a:pt x="1043265" y="581831"/>
                    </a:cubicBezTo>
                    <a:cubicBezTo>
                      <a:pt x="1036915" y="649564"/>
                      <a:pt x="1051732" y="668614"/>
                      <a:pt x="954365" y="759631"/>
                    </a:cubicBezTo>
                    <a:cubicBezTo>
                      <a:pt x="856998" y="850648"/>
                      <a:pt x="535265" y="1068664"/>
                      <a:pt x="459065" y="1127931"/>
                    </a:cubicBezTo>
                    <a:cubicBezTo>
                      <a:pt x="382865" y="1187198"/>
                      <a:pt x="306665" y="1301498"/>
                      <a:pt x="230465" y="1305731"/>
                    </a:cubicBezTo>
                    <a:cubicBezTo>
                      <a:pt x="154265" y="1309964"/>
                      <a:pt x="12448" y="1225298"/>
                      <a:pt x="1865" y="1153331"/>
                    </a:cubicBezTo>
                    <a:cubicBezTo>
                      <a:pt x="-8718" y="1081364"/>
                      <a:pt x="23032" y="945898"/>
                      <a:pt x="166965" y="873931"/>
                    </a:cubicBezTo>
                    <a:cubicBezTo>
                      <a:pt x="310898" y="801964"/>
                      <a:pt x="355348" y="846414"/>
                      <a:pt x="420965" y="823131"/>
                    </a:cubicBezTo>
                    <a:cubicBezTo>
                      <a:pt x="486582" y="799848"/>
                      <a:pt x="516215" y="774448"/>
                      <a:pt x="560665" y="734231"/>
                    </a:cubicBezTo>
                    <a:cubicBezTo>
                      <a:pt x="605115" y="694014"/>
                      <a:pt x="681315" y="645331"/>
                      <a:pt x="687665" y="581831"/>
                    </a:cubicBezTo>
                    <a:cubicBezTo>
                      <a:pt x="694015" y="518331"/>
                      <a:pt x="586065" y="414614"/>
                      <a:pt x="598765" y="353231"/>
                    </a:cubicBezTo>
                    <a:cubicBezTo>
                      <a:pt x="611465" y="291848"/>
                      <a:pt x="698248" y="213531"/>
                      <a:pt x="763865" y="213531"/>
                    </a:cubicBezTo>
                    <a:close/>
                    <a:moveTo>
                      <a:pt x="1036431" y="129524"/>
                    </a:moveTo>
                    <a:cubicBezTo>
                      <a:pt x="1050986" y="129983"/>
                      <a:pt x="1066523" y="135189"/>
                      <a:pt x="1077979" y="146644"/>
                    </a:cubicBezTo>
                    <a:cubicBezTo>
                      <a:pt x="1100890" y="169556"/>
                      <a:pt x="1098800" y="208793"/>
                      <a:pt x="1083743" y="223851"/>
                    </a:cubicBezTo>
                    <a:cubicBezTo>
                      <a:pt x="1068686" y="238908"/>
                      <a:pt x="1010548" y="259898"/>
                      <a:pt x="987637" y="236987"/>
                    </a:cubicBezTo>
                    <a:cubicBezTo>
                      <a:pt x="964725" y="214075"/>
                      <a:pt x="985716" y="155938"/>
                      <a:pt x="1000773" y="140880"/>
                    </a:cubicBezTo>
                    <a:cubicBezTo>
                      <a:pt x="1008302" y="133352"/>
                      <a:pt x="1021875" y="129065"/>
                      <a:pt x="1036431" y="129524"/>
                    </a:cubicBezTo>
                    <a:close/>
                    <a:moveTo>
                      <a:pt x="887345" y="66"/>
                    </a:moveTo>
                    <a:cubicBezTo>
                      <a:pt x="908214" y="841"/>
                      <a:pt x="930527" y="8428"/>
                      <a:pt x="947041" y="24941"/>
                    </a:cubicBezTo>
                    <a:cubicBezTo>
                      <a:pt x="980068" y="57968"/>
                      <a:pt x="977387" y="114196"/>
                      <a:pt x="955924" y="135659"/>
                    </a:cubicBezTo>
                    <a:cubicBezTo>
                      <a:pt x="934461" y="157122"/>
                      <a:pt x="851292" y="186743"/>
                      <a:pt x="818265" y="153717"/>
                    </a:cubicBezTo>
                    <a:cubicBezTo>
                      <a:pt x="785239" y="120690"/>
                      <a:pt x="814860" y="37521"/>
                      <a:pt x="836323" y="16058"/>
                    </a:cubicBezTo>
                    <a:cubicBezTo>
                      <a:pt x="847054" y="5326"/>
                      <a:pt x="866477" y="-710"/>
                      <a:pt x="887345" y="66"/>
                    </a:cubicBezTo>
                    <a:close/>
                  </a:path>
                </a:pathLst>
              </a:cu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srgbClr val="4D4D4D"/>
                  </a:solidFill>
                  <a:effectLst/>
                  <a:uLnTx/>
                  <a:uFillTx/>
                  <a:latin typeface="微软雅黑" pitchFamily="34" charset="-122"/>
                  <a:ea typeface="微软雅黑" pitchFamily="34" charset="-122"/>
                  <a:cs typeface="+mn-cs"/>
                </a:endParaRPr>
              </a:p>
            </p:txBody>
          </p:sp>
          <p:sp>
            <p:nvSpPr>
              <p:cNvPr id="8" name="任意多边形 7"/>
              <p:cNvSpPr/>
              <p:nvPr/>
            </p:nvSpPr>
            <p:spPr>
              <a:xfrm>
                <a:off x="6429388" y="2278062"/>
                <a:ext cx="879475" cy="1008062"/>
              </a:xfrm>
              <a:custGeom>
                <a:avLst/>
                <a:gdLst/>
                <a:ahLst/>
                <a:cxnLst/>
                <a:rect l="l" t="t" r="r" b="b"/>
                <a:pathLst>
                  <a:path w="1184474" h="1305883">
                    <a:moveTo>
                      <a:pt x="1128301" y="542257"/>
                    </a:moveTo>
                    <a:cubicBezTo>
                      <a:pt x="1138996" y="544244"/>
                      <a:pt x="1150947" y="549813"/>
                      <a:pt x="1160623" y="559490"/>
                    </a:cubicBezTo>
                    <a:cubicBezTo>
                      <a:pt x="1179976" y="578842"/>
                      <a:pt x="1182899" y="607295"/>
                      <a:pt x="1173598" y="616596"/>
                    </a:cubicBezTo>
                    <a:cubicBezTo>
                      <a:pt x="1164297" y="625897"/>
                      <a:pt x="1124169" y="634649"/>
                      <a:pt x="1104816" y="615297"/>
                    </a:cubicBezTo>
                    <a:cubicBezTo>
                      <a:pt x="1085464" y="595944"/>
                      <a:pt x="1094216" y="555816"/>
                      <a:pt x="1103517" y="546515"/>
                    </a:cubicBezTo>
                    <a:cubicBezTo>
                      <a:pt x="1108167" y="541864"/>
                      <a:pt x="1117606" y="540270"/>
                      <a:pt x="1128301" y="542257"/>
                    </a:cubicBezTo>
                    <a:close/>
                    <a:moveTo>
                      <a:pt x="1129951" y="407312"/>
                    </a:moveTo>
                    <a:cubicBezTo>
                      <a:pt x="1142445" y="408682"/>
                      <a:pt x="1156099" y="414183"/>
                      <a:pt x="1166678" y="424762"/>
                    </a:cubicBezTo>
                    <a:cubicBezTo>
                      <a:pt x="1187836" y="445920"/>
                      <a:pt x="1188681" y="479378"/>
                      <a:pt x="1176799" y="491260"/>
                    </a:cubicBezTo>
                    <a:cubicBezTo>
                      <a:pt x="1164917" y="503142"/>
                      <a:pt x="1116544" y="517212"/>
                      <a:pt x="1095386" y="496054"/>
                    </a:cubicBezTo>
                    <a:cubicBezTo>
                      <a:pt x="1074229" y="474896"/>
                      <a:pt x="1088298" y="426523"/>
                      <a:pt x="1100180" y="414641"/>
                    </a:cubicBezTo>
                    <a:cubicBezTo>
                      <a:pt x="1106121" y="408700"/>
                      <a:pt x="1117456" y="405941"/>
                      <a:pt x="1129951" y="407312"/>
                    </a:cubicBezTo>
                    <a:close/>
                    <a:moveTo>
                      <a:pt x="1108012" y="263931"/>
                    </a:moveTo>
                    <a:cubicBezTo>
                      <a:pt x="1121552" y="263764"/>
                      <a:pt x="1135813" y="267978"/>
                      <a:pt x="1146016" y="278181"/>
                    </a:cubicBezTo>
                    <a:cubicBezTo>
                      <a:pt x="1166422" y="298587"/>
                      <a:pt x="1162872" y="335223"/>
                      <a:pt x="1148231" y="349864"/>
                    </a:cubicBezTo>
                    <a:cubicBezTo>
                      <a:pt x="1133590" y="364505"/>
                      <a:pt x="1078576" y="386433"/>
                      <a:pt x="1058170" y="366027"/>
                    </a:cubicBezTo>
                    <a:cubicBezTo>
                      <a:pt x="1037764" y="345621"/>
                      <a:pt x="1059692" y="290607"/>
                      <a:pt x="1074333" y="275966"/>
                    </a:cubicBezTo>
                    <a:cubicBezTo>
                      <a:pt x="1081653" y="268645"/>
                      <a:pt x="1094472" y="264097"/>
                      <a:pt x="1108012" y="263931"/>
                    </a:cubicBezTo>
                    <a:close/>
                    <a:moveTo>
                      <a:pt x="763865" y="213531"/>
                    </a:moveTo>
                    <a:cubicBezTo>
                      <a:pt x="829482" y="213531"/>
                      <a:pt x="945898" y="291848"/>
                      <a:pt x="992465" y="353231"/>
                    </a:cubicBezTo>
                    <a:cubicBezTo>
                      <a:pt x="1039032" y="414614"/>
                      <a:pt x="1049615" y="514098"/>
                      <a:pt x="1043265" y="581831"/>
                    </a:cubicBezTo>
                    <a:cubicBezTo>
                      <a:pt x="1036915" y="649564"/>
                      <a:pt x="1051732" y="668614"/>
                      <a:pt x="954365" y="759631"/>
                    </a:cubicBezTo>
                    <a:cubicBezTo>
                      <a:pt x="856998" y="850648"/>
                      <a:pt x="535265" y="1068664"/>
                      <a:pt x="459065" y="1127931"/>
                    </a:cubicBezTo>
                    <a:cubicBezTo>
                      <a:pt x="382865" y="1187198"/>
                      <a:pt x="306665" y="1301498"/>
                      <a:pt x="230465" y="1305731"/>
                    </a:cubicBezTo>
                    <a:cubicBezTo>
                      <a:pt x="154265" y="1309964"/>
                      <a:pt x="12448" y="1225298"/>
                      <a:pt x="1865" y="1153331"/>
                    </a:cubicBezTo>
                    <a:cubicBezTo>
                      <a:pt x="-8718" y="1081364"/>
                      <a:pt x="23032" y="945898"/>
                      <a:pt x="166965" y="873931"/>
                    </a:cubicBezTo>
                    <a:cubicBezTo>
                      <a:pt x="310898" y="801964"/>
                      <a:pt x="355348" y="846414"/>
                      <a:pt x="420965" y="823131"/>
                    </a:cubicBezTo>
                    <a:cubicBezTo>
                      <a:pt x="486582" y="799848"/>
                      <a:pt x="516215" y="774448"/>
                      <a:pt x="560665" y="734231"/>
                    </a:cubicBezTo>
                    <a:cubicBezTo>
                      <a:pt x="605115" y="694014"/>
                      <a:pt x="681315" y="645331"/>
                      <a:pt x="687665" y="581831"/>
                    </a:cubicBezTo>
                    <a:cubicBezTo>
                      <a:pt x="694015" y="518331"/>
                      <a:pt x="586065" y="414614"/>
                      <a:pt x="598765" y="353231"/>
                    </a:cubicBezTo>
                    <a:cubicBezTo>
                      <a:pt x="611465" y="291848"/>
                      <a:pt x="698248" y="213531"/>
                      <a:pt x="763865" y="213531"/>
                    </a:cubicBezTo>
                    <a:close/>
                    <a:moveTo>
                      <a:pt x="1036431" y="129524"/>
                    </a:moveTo>
                    <a:cubicBezTo>
                      <a:pt x="1050986" y="129983"/>
                      <a:pt x="1066523" y="135189"/>
                      <a:pt x="1077979" y="146644"/>
                    </a:cubicBezTo>
                    <a:cubicBezTo>
                      <a:pt x="1100890" y="169556"/>
                      <a:pt x="1098800" y="208793"/>
                      <a:pt x="1083743" y="223851"/>
                    </a:cubicBezTo>
                    <a:cubicBezTo>
                      <a:pt x="1068686" y="238908"/>
                      <a:pt x="1010548" y="259898"/>
                      <a:pt x="987637" y="236987"/>
                    </a:cubicBezTo>
                    <a:cubicBezTo>
                      <a:pt x="964725" y="214075"/>
                      <a:pt x="985716" y="155938"/>
                      <a:pt x="1000773" y="140880"/>
                    </a:cubicBezTo>
                    <a:cubicBezTo>
                      <a:pt x="1008302" y="133352"/>
                      <a:pt x="1021875" y="129065"/>
                      <a:pt x="1036431" y="129524"/>
                    </a:cubicBezTo>
                    <a:close/>
                    <a:moveTo>
                      <a:pt x="887345" y="66"/>
                    </a:moveTo>
                    <a:cubicBezTo>
                      <a:pt x="908214" y="841"/>
                      <a:pt x="930527" y="8428"/>
                      <a:pt x="947041" y="24941"/>
                    </a:cubicBezTo>
                    <a:cubicBezTo>
                      <a:pt x="980068" y="57968"/>
                      <a:pt x="977387" y="114196"/>
                      <a:pt x="955924" y="135659"/>
                    </a:cubicBezTo>
                    <a:cubicBezTo>
                      <a:pt x="934461" y="157122"/>
                      <a:pt x="851292" y="186743"/>
                      <a:pt x="818265" y="153717"/>
                    </a:cubicBezTo>
                    <a:cubicBezTo>
                      <a:pt x="785239" y="120690"/>
                      <a:pt x="814860" y="37521"/>
                      <a:pt x="836323" y="16058"/>
                    </a:cubicBezTo>
                    <a:cubicBezTo>
                      <a:pt x="847054" y="5326"/>
                      <a:pt x="866477" y="-710"/>
                      <a:pt x="887345" y="66"/>
                    </a:cubicBezTo>
                    <a:close/>
                  </a:path>
                </a:pathLst>
              </a:custGeom>
              <a:gradFill>
                <a:gsLst>
                  <a:gs pos="33000">
                    <a:srgbClr val="2676FF">
                      <a:lumMod val="20000"/>
                      <a:lumOff val="80000"/>
                    </a:srgbClr>
                  </a:gs>
                  <a:gs pos="100000">
                    <a:srgbClr val="2676FF">
                      <a:lumMod val="60000"/>
                      <a:lumOff val="40000"/>
                    </a:srgbClr>
                  </a:gs>
                </a:gsLst>
                <a:lin ang="5400000" scaled="0"/>
              </a:gradFill>
              <a:ln w="25400"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3200" b="0"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sp>
            <p:nvSpPr>
              <p:cNvPr id="9" name="TextBox 8"/>
              <p:cNvSpPr txBox="1"/>
              <p:nvPr/>
            </p:nvSpPr>
            <p:spPr>
              <a:xfrm>
                <a:off x="1550482" y="4203998"/>
                <a:ext cx="2378576" cy="830997"/>
              </a:xfrm>
              <a:prstGeom prst="rect">
                <a:avLst/>
              </a:prstGeom>
              <a:noFill/>
              <a:ln>
                <a:noFill/>
              </a:ln>
            </p:spPr>
            <p:txBody>
              <a:bodyPr wrap="square">
                <a:spAutoFit/>
              </a:bodyPr>
              <a:lstStyle>
                <a:defPPr>
                  <a:defRPr lang="zh-CN"/>
                </a:defPPr>
                <a:lvl1pPr>
                  <a:lnSpc>
                    <a:spcPct val="150000"/>
                  </a:lnSpc>
                  <a:defRPr sz="1200">
                    <a:solidFill>
                      <a:srgbClr val="4D4D4D"/>
                    </a:solidFill>
                    <a:ea typeface="微软雅黑" pitchFamily="34" charset="-122"/>
                  </a:defRPr>
                </a:lvl1pPr>
              </a:lstStyle>
              <a:p>
                <a:pPr lvl="0" algn="ctr">
                  <a:lnSpc>
                    <a:spcPct val="100000"/>
                  </a:lnSpc>
                  <a:defRPr/>
                </a:pPr>
                <a:r>
                  <a:rPr lang="zh-CN" altLang="en-US" sz="2400" b="1" dirty="0" smtClean="0">
                    <a:solidFill>
                      <a:srgbClr val="000099"/>
                    </a:solidFill>
                  </a:rPr>
                  <a:t>创设比较复杂的试题情境</a:t>
                </a:r>
                <a:endParaRPr kumimoji="0" lang="zh-CN" altLang="en-US" sz="2400" b="0" i="0" u="none" strike="noStrike" kern="0" cap="none" spc="0" normalizeH="0" baseline="0" noProof="0" dirty="0">
                  <a:ln>
                    <a:noFill/>
                  </a:ln>
                  <a:solidFill>
                    <a:srgbClr val="4D4D4D"/>
                  </a:solidFill>
                  <a:effectLst/>
                  <a:uLnTx/>
                  <a:uFillTx/>
                  <a:ea typeface="微软雅黑" pitchFamily="34" charset="-122"/>
                </a:endParaRPr>
              </a:p>
            </p:txBody>
          </p:sp>
          <p:sp>
            <p:nvSpPr>
              <p:cNvPr id="10" name="矩形 1"/>
              <p:cNvSpPr/>
              <p:nvPr/>
            </p:nvSpPr>
            <p:spPr>
              <a:xfrm>
                <a:off x="4565651" y="3476631"/>
                <a:ext cx="1008063" cy="881063"/>
              </a:xfrm>
              <a:custGeom>
                <a:avLst/>
                <a:gdLst/>
                <a:ahLst/>
                <a:cxnLst/>
                <a:rect l="l" t="t" r="r" b="b"/>
                <a:pathLst>
                  <a:path w="1008063" h="881063">
                    <a:moveTo>
                      <a:pt x="942728" y="158110"/>
                    </a:moveTo>
                    <a:cubicBezTo>
                      <a:pt x="958837" y="158686"/>
                      <a:pt x="976062" y="164329"/>
                      <a:pt x="988810" y="176613"/>
                    </a:cubicBezTo>
                    <a:cubicBezTo>
                      <a:pt x="1001557" y="188897"/>
                      <a:pt x="1007414" y="205494"/>
                      <a:pt x="1008012" y="221018"/>
                    </a:cubicBezTo>
                    <a:cubicBezTo>
                      <a:pt x="1008611" y="236540"/>
                      <a:pt x="1003951" y="250988"/>
                      <a:pt x="995667" y="258970"/>
                    </a:cubicBezTo>
                    <a:cubicBezTo>
                      <a:pt x="979099" y="274935"/>
                      <a:pt x="914897" y="296968"/>
                      <a:pt x="889402" y="272402"/>
                    </a:cubicBezTo>
                    <a:cubicBezTo>
                      <a:pt x="863908" y="247835"/>
                      <a:pt x="886774" y="185970"/>
                      <a:pt x="903342" y="170005"/>
                    </a:cubicBezTo>
                    <a:cubicBezTo>
                      <a:pt x="911626" y="162023"/>
                      <a:pt x="926619" y="157533"/>
                      <a:pt x="942728" y="158110"/>
                    </a:cubicBezTo>
                    <a:close/>
                    <a:moveTo>
                      <a:pt x="601892" y="104078"/>
                    </a:moveTo>
                    <a:cubicBezTo>
                      <a:pt x="647770" y="105923"/>
                      <a:pt x="699852" y="116845"/>
                      <a:pt x="735390" y="142824"/>
                    </a:cubicBezTo>
                    <a:cubicBezTo>
                      <a:pt x="782774" y="177463"/>
                      <a:pt x="843230" y="264059"/>
                      <a:pt x="843230" y="312867"/>
                    </a:cubicBezTo>
                    <a:cubicBezTo>
                      <a:pt x="843230" y="361676"/>
                      <a:pt x="782774" y="426229"/>
                      <a:pt x="735390" y="435676"/>
                    </a:cubicBezTo>
                    <a:cubicBezTo>
                      <a:pt x="688006" y="445123"/>
                      <a:pt x="607942" y="364825"/>
                      <a:pt x="558924" y="369548"/>
                    </a:cubicBezTo>
                    <a:cubicBezTo>
                      <a:pt x="509906" y="374272"/>
                      <a:pt x="472326" y="430952"/>
                      <a:pt x="441281" y="464016"/>
                    </a:cubicBezTo>
                    <a:cubicBezTo>
                      <a:pt x="410236" y="497080"/>
                      <a:pt x="390628" y="519122"/>
                      <a:pt x="372655" y="567931"/>
                    </a:cubicBezTo>
                    <a:cubicBezTo>
                      <a:pt x="354682" y="616740"/>
                      <a:pt x="388995" y="649804"/>
                      <a:pt x="333441" y="756867"/>
                    </a:cubicBezTo>
                    <a:cubicBezTo>
                      <a:pt x="277887" y="863931"/>
                      <a:pt x="173315" y="887548"/>
                      <a:pt x="117761" y="879676"/>
                    </a:cubicBezTo>
                    <a:cubicBezTo>
                      <a:pt x="62207" y="871804"/>
                      <a:pt x="-3151" y="766314"/>
                      <a:pt x="117" y="709633"/>
                    </a:cubicBezTo>
                    <a:cubicBezTo>
                      <a:pt x="3385" y="652952"/>
                      <a:pt x="91617" y="596272"/>
                      <a:pt x="137368" y="539591"/>
                    </a:cubicBezTo>
                    <a:cubicBezTo>
                      <a:pt x="183119" y="482910"/>
                      <a:pt x="351414" y="243591"/>
                      <a:pt x="421673" y="171165"/>
                    </a:cubicBezTo>
                    <a:cubicBezTo>
                      <a:pt x="491933" y="98739"/>
                      <a:pt x="506638" y="109761"/>
                      <a:pt x="558924" y="105037"/>
                    </a:cubicBezTo>
                    <a:cubicBezTo>
                      <a:pt x="571996" y="103856"/>
                      <a:pt x="586599" y="103463"/>
                      <a:pt x="601892" y="104078"/>
                    </a:cubicBezTo>
                    <a:close/>
                    <a:moveTo>
                      <a:pt x="862789" y="66481"/>
                    </a:moveTo>
                    <a:cubicBezTo>
                      <a:pt x="874025" y="66822"/>
                      <a:pt x="886019" y="70694"/>
                      <a:pt x="894862" y="79215"/>
                    </a:cubicBezTo>
                    <a:cubicBezTo>
                      <a:pt x="903705" y="87737"/>
                      <a:pt x="907724" y="99294"/>
                      <a:pt x="908078" y="110121"/>
                    </a:cubicBezTo>
                    <a:cubicBezTo>
                      <a:pt x="908432" y="120948"/>
                      <a:pt x="905123" y="131044"/>
                      <a:pt x="899312" y="136645"/>
                    </a:cubicBezTo>
                    <a:cubicBezTo>
                      <a:pt x="887688" y="147845"/>
                      <a:pt x="842810" y="163459"/>
                      <a:pt x="825123" y="146416"/>
                    </a:cubicBezTo>
                    <a:cubicBezTo>
                      <a:pt x="807437" y="129374"/>
                      <a:pt x="823640" y="86128"/>
                      <a:pt x="835263" y="74928"/>
                    </a:cubicBezTo>
                    <a:cubicBezTo>
                      <a:pt x="841075" y="69328"/>
                      <a:pt x="851553" y="66139"/>
                      <a:pt x="862789" y="66481"/>
                    </a:cubicBezTo>
                    <a:close/>
                    <a:moveTo>
                      <a:pt x="763988" y="18007"/>
                    </a:moveTo>
                    <a:cubicBezTo>
                      <a:pt x="774440" y="17883"/>
                      <a:pt x="785448" y="21017"/>
                      <a:pt x="793324" y="28607"/>
                    </a:cubicBezTo>
                    <a:cubicBezTo>
                      <a:pt x="801200" y="36196"/>
                      <a:pt x="804453" y="46804"/>
                      <a:pt x="804324" y="56876"/>
                    </a:cubicBezTo>
                    <a:cubicBezTo>
                      <a:pt x="804196" y="66947"/>
                      <a:pt x="800685" y="76483"/>
                      <a:pt x="795034" y="81927"/>
                    </a:cubicBezTo>
                    <a:cubicBezTo>
                      <a:pt x="783732" y="92818"/>
                      <a:pt x="741264" y="109129"/>
                      <a:pt x="725512" y="93950"/>
                    </a:cubicBezTo>
                    <a:cubicBezTo>
                      <a:pt x="709760" y="78771"/>
                      <a:pt x="726687" y="37850"/>
                      <a:pt x="737989" y="26959"/>
                    </a:cubicBezTo>
                    <a:cubicBezTo>
                      <a:pt x="743640" y="21514"/>
                      <a:pt x="753536" y="18131"/>
                      <a:pt x="763988" y="18007"/>
                    </a:cubicBezTo>
                    <a:close/>
                    <a:moveTo>
                      <a:pt x="551220" y="4923"/>
                    </a:moveTo>
                    <a:cubicBezTo>
                      <a:pt x="559475" y="6401"/>
                      <a:pt x="568701" y="10543"/>
                      <a:pt x="576170" y="17741"/>
                    </a:cubicBezTo>
                    <a:cubicBezTo>
                      <a:pt x="583640" y="24939"/>
                      <a:pt x="587939" y="33828"/>
                      <a:pt x="589473" y="41784"/>
                    </a:cubicBezTo>
                    <a:cubicBezTo>
                      <a:pt x="591007" y="49739"/>
                      <a:pt x="589776" y="56760"/>
                      <a:pt x="586186" y="60219"/>
                    </a:cubicBezTo>
                    <a:cubicBezTo>
                      <a:pt x="579006" y="67138"/>
                      <a:pt x="548030" y="73648"/>
                      <a:pt x="533091" y="59253"/>
                    </a:cubicBezTo>
                    <a:cubicBezTo>
                      <a:pt x="518152" y="44857"/>
                      <a:pt x="524908" y="15008"/>
                      <a:pt x="532088" y="8090"/>
                    </a:cubicBezTo>
                    <a:cubicBezTo>
                      <a:pt x="535678" y="4631"/>
                      <a:pt x="542964" y="3445"/>
                      <a:pt x="551220" y="4923"/>
                    </a:cubicBezTo>
                    <a:close/>
                    <a:moveTo>
                      <a:pt x="651821" y="257"/>
                    </a:moveTo>
                    <a:cubicBezTo>
                      <a:pt x="661466" y="1276"/>
                      <a:pt x="672006" y="5368"/>
                      <a:pt x="680172" y="13237"/>
                    </a:cubicBezTo>
                    <a:cubicBezTo>
                      <a:pt x="688338" y="21106"/>
                      <a:pt x="692585" y="31263"/>
                      <a:pt x="693642" y="40556"/>
                    </a:cubicBezTo>
                    <a:cubicBezTo>
                      <a:pt x="694701" y="49851"/>
                      <a:pt x="692571" y="58282"/>
                      <a:pt x="687985" y="62701"/>
                    </a:cubicBezTo>
                    <a:cubicBezTo>
                      <a:pt x="678813" y="71540"/>
                      <a:pt x="641472" y="82005"/>
                      <a:pt x="625139" y="66267"/>
                    </a:cubicBezTo>
                    <a:cubicBezTo>
                      <a:pt x="608806" y="50529"/>
                      <a:pt x="619667" y="14547"/>
                      <a:pt x="628840" y="5709"/>
                    </a:cubicBezTo>
                    <a:cubicBezTo>
                      <a:pt x="633426" y="1290"/>
                      <a:pt x="642176" y="-763"/>
                      <a:pt x="651821" y="257"/>
                    </a:cubicBezTo>
                    <a:close/>
                  </a:path>
                </a:pathLst>
              </a:cu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dir="2700000" algn="tl" rotWithShape="0">
                  <a:prstClr val="black">
                    <a:alpha val="40000"/>
                  </a:prstClr>
                </a:outerShdw>
              </a:effectLst>
            </p:spPr>
            <p:txBody>
              <a:bodyPr anchor="ctr"/>
              <a:lstStyle/>
              <a:p>
                <a:pPr marL="0" marR="0" lvl="0" indent="0" defTabSz="914400" eaLnBrk="1" fontAlgn="auto" latinLnBrk="0" hangingPunct="1">
                  <a:lnSpc>
                    <a:spcPct val="12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sysClr val="window" lastClr="FFFFFF"/>
                  </a:solidFill>
                  <a:effectLst/>
                  <a:uLnTx/>
                  <a:uFillTx/>
                  <a:latin typeface="微软雅黑" pitchFamily="34" charset="-122"/>
                  <a:ea typeface="微软雅黑" pitchFamily="34" charset="-122"/>
                  <a:cs typeface="+mn-cs"/>
                </a:endParaRPr>
              </a:p>
            </p:txBody>
          </p:sp>
          <p:cxnSp>
            <p:nvCxnSpPr>
              <p:cNvPr id="11" name="直接连接符 10"/>
              <p:cNvCxnSpPr/>
              <p:nvPr/>
            </p:nvCxnSpPr>
            <p:spPr>
              <a:xfrm rot="10800000">
                <a:off x="4857756" y="4214818"/>
                <a:ext cx="3286145" cy="1588"/>
              </a:xfrm>
              <a:prstGeom prst="line">
                <a:avLst/>
              </a:prstGeom>
              <a:noFill/>
              <a:ln w="9525" cap="flat" cmpd="sng" algn="ctr">
                <a:solidFill>
                  <a:srgbClr val="A9A9A9"/>
                </a:solidFill>
                <a:prstDash val="solid"/>
                <a:headEnd type="oval" w="med" len="med"/>
                <a:tailEnd type="oval" w="med" len="med"/>
              </a:ln>
              <a:effectLst/>
            </p:spPr>
          </p:cxnSp>
          <p:cxnSp>
            <p:nvCxnSpPr>
              <p:cNvPr id="12" name="直接连接符 11"/>
              <p:cNvCxnSpPr/>
              <p:nvPr/>
            </p:nvCxnSpPr>
            <p:spPr>
              <a:xfrm>
                <a:off x="4286248" y="2643182"/>
                <a:ext cx="2897443" cy="71438"/>
              </a:xfrm>
              <a:prstGeom prst="line">
                <a:avLst/>
              </a:prstGeom>
              <a:noFill/>
              <a:ln w="9525" cap="flat" cmpd="sng" algn="ctr">
                <a:solidFill>
                  <a:srgbClr val="A9A9A9"/>
                </a:solidFill>
                <a:prstDash val="solid"/>
                <a:headEnd type="oval" w="med" len="med"/>
                <a:tailEnd type="oval" w="med" len="med"/>
              </a:ln>
              <a:effectLst/>
            </p:spPr>
          </p:cxnSp>
          <p:cxnSp>
            <p:nvCxnSpPr>
              <p:cNvPr id="13" name="直接连接符 12"/>
              <p:cNvCxnSpPr/>
              <p:nvPr/>
            </p:nvCxnSpPr>
            <p:spPr>
              <a:xfrm>
                <a:off x="1550482" y="5169793"/>
                <a:ext cx="2268791" cy="0"/>
              </a:xfrm>
              <a:prstGeom prst="line">
                <a:avLst/>
              </a:prstGeom>
              <a:noFill/>
              <a:ln w="9525" cap="flat" cmpd="sng" algn="ctr">
                <a:solidFill>
                  <a:srgbClr val="A9A9A9"/>
                </a:solidFill>
                <a:prstDash val="solid"/>
                <a:headEnd type="oval" w="med" len="med"/>
                <a:tailEnd type="oval" w="med" len="med"/>
              </a:ln>
              <a:effectLst/>
            </p:spPr>
          </p:cxnSp>
          <p:sp>
            <p:nvSpPr>
              <p:cNvPr id="14" name="TextBox 13"/>
              <p:cNvSpPr txBox="1"/>
              <p:nvPr/>
            </p:nvSpPr>
            <p:spPr>
              <a:xfrm>
                <a:off x="5500694" y="3383821"/>
                <a:ext cx="2714644" cy="830997"/>
              </a:xfrm>
              <a:prstGeom prst="rect">
                <a:avLst/>
              </a:prstGeom>
              <a:noFill/>
              <a:ln>
                <a:noFill/>
              </a:ln>
            </p:spPr>
            <p:txBody>
              <a:bodyPr wrap="square">
                <a:spAutoFit/>
              </a:bodyPr>
              <a:lstStyle>
                <a:defPPr>
                  <a:defRPr lang="zh-CN"/>
                </a:defPPr>
                <a:lvl1pPr>
                  <a:lnSpc>
                    <a:spcPct val="150000"/>
                  </a:lnSpc>
                  <a:defRPr sz="1200">
                    <a:solidFill>
                      <a:srgbClr val="4D4D4D"/>
                    </a:solidFill>
                    <a:ea typeface="微软雅黑" pitchFamily="34" charset="-122"/>
                  </a:defRPr>
                </a:lvl1pPr>
              </a:lstStyle>
              <a:p>
                <a:pPr lvl="0" algn="ctr">
                  <a:lnSpc>
                    <a:spcPct val="100000"/>
                  </a:lnSpc>
                  <a:defRPr/>
                </a:pPr>
                <a:r>
                  <a:rPr lang="zh-CN" altLang="en-US" sz="2400" b="1" dirty="0" smtClean="0">
                    <a:solidFill>
                      <a:srgbClr val="000099"/>
                    </a:solidFill>
                  </a:rPr>
                  <a:t>提出适合纸笔作答的学科任务</a:t>
                </a:r>
                <a:endParaRPr kumimoji="0" lang="zh-CN" altLang="en-US" sz="2400" b="0" i="0" u="none" strike="noStrike" kern="0" cap="none" spc="0" normalizeH="0" baseline="0" noProof="0" dirty="0">
                  <a:ln>
                    <a:noFill/>
                  </a:ln>
                  <a:solidFill>
                    <a:srgbClr val="4D4D4D"/>
                  </a:solidFill>
                  <a:effectLst/>
                  <a:uLnTx/>
                  <a:uFillTx/>
                  <a:ea typeface="微软雅黑" pitchFamily="34" charset="-122"/>
                </a:endParaRPr>
              </a:p>
            </p:txBody>
          </p:sp>
          <p:sp>
            <p:nvSpPr>
              <p:cNvPr id="15" name="TextBox 14"/>
              <p:cNvSpPr txBox="1"/>
              <p:nvPr/>
            </p:nvSpPr>
            <p:spPr>
              <a:xfrm>
                <a:off x="4357686" y="1857364"/>
                <a:ext cx="2378576" cy="830997"/>
              </a:xfrm>
              <a:prstGeom prst="rect">
                <a:avLst/>
              </a:prstGeom>
              <a:noFill/>
              <a:ln>
                <a:noFill/>
              </a:ln>
            </p:spPr>
            <p:txBody>
              <a:bodyPr wrap="square">
                <a:spAutoFit/>
              </a:bodyPr>
              <a:lstStyle>
                <a:defPPr>
                  <a:defRPr lang="zh-CN"/>
                </a:defPPr>
                <a:lvl1pPr>
                  <a:lnSpc>
                    <a:spcPct val="150000"/>
                  </a:lnSpc>
                  <a:defRPr sz="1200">
                    <a:solidFill>
                      <a:srgbClr val="4D4D4D"/>
                    </a:solidFill>
                    <a:ea typeface="微软雅黑" pitchFamily="34" charset="-122"/>
                  </a:defRPr>
                </a:lvl1pPr>
              </a:lstStyle>
              <a:p>
                <a:pPr lvl="0" algn="ctr">
                  <a:lnSpc>
                    <a:spcPct val="100000"/>
                  </a:lnSpc>
                  <a:defRPr/>
                </a:pPr>
                <a:r>
                  <a:rPr lang="zh-CN" altLang="en-US" sz="2400" b="1" dirty="0" smtClean="0">
                    <a:solidFill>
                      <a:srgbClr val="000099"/>
                    </a:solidFill>
                  </a:rPr>
                  <a:t>考查特定的</a:t>
                </a:r>
                <a:endParaRPr lang="en-US" altLang="zh-CN" sz="2400" b="1" dirty="0" smtClean="0">
                  <a:solidFill>
                    <a:srgbClr val="000099"/>
                  </a:solidFill>
                </a:endParaRPr>
              </a:p>
              <a:p>
                <a:pPr lvl="0" algn="ctr">
                  <a:lnSpc>
                    <a:spcPct val="100000"/>
                  </a:lnSpc>
                  <a:defRPr/>
                </a:pPr>
                <a:r>
                  <a:rPr lang="zh-CN" altLang="en-US" sz="2400" b="1" dirty="0" smtClean="0">
                    <a:solidFill>
                      <a:srgbClr val="000099"/>
                    </a:solidFill>
                  </a:rPr>
                  <a:t>行为表现预期</a:t>
                </a:r>
                <a:endParaRPr kumimoji="0" lang="zh-CN" altLang="en-US" sz="2400" b="0" i="0" u="none" strike="noStrike" kern="0" cap="none" spc="0" normalizeH="0" baseline="0" noProof="0" dirty="0">
                  <a:ln>
                    <a:noFill/>
                  </a:ln>
                  <a:solidFill>
                    <a:srgbClr val="4D4D4D"/>
                  </a:solidFill>
                  <a:effectLst/>
                  <a:uLnTx/>
                  <a:uFillTx/>
                  <a:ea typeface="微软雅黑" pitchFamily="34" charset="-122"/>
                </a:endParaRPr>
              </a:p>
            </p:txBody>
          </p:sp>
        </p:grpSp>
      </p:grpSp>
    </p:spTree>
    <p:extLst>
      <p:ext uri="{BB962C8B-B14F-4D97-AF65-F5344CB8AC3E}">
        <p14:creationId xmlns:p14="http://schemas.microsoft.com/office/powerpoint/2010/main" xmlns="" val="10122332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Box 1"/>
          <p:cNvSpPr txBox="1">
            <a:spLocks noChangeArrowheads="1"/>
          </p:cNvSpPr>
          <p:nvPr/>
        </p:nvSpPr>
        <p:spPr bwMode="auto">
          <a:xfrm>
            <a:off x="381000" y="404813"/>
            <a:ext cx="8548688" cy="5754687"/>
          </a:xfrm>
          <a:prstGeom prst="rect">
            <a:avLst/>
          </a:prstGeom>
          <a:solidFill>
            <a:schemeClr val="bg1">
              <a:alpha val="70195"/>
            </a:schemeClr>
          </a:solidFill>
          <a:ln w="9525">
            <a:noFill/>
            <a:miter lim="800000"/>
            <a:headEnd/>
            <a:tailEnd/>
          </a:ln>
        </p:spPr>
        <p:txBody>
          <a:bodyPr>
            <a:spAutoFit/>
          </a:bodyPr>
          <a:lstStyle/>
          <a:p>
            <a:pPr algn="ctr"/>
            <a:r>
              <a:rPr lang="zh-CN" altLang="en-US" sz="3600" b="1">
                <a:solidFill>
                  <a:srgbClr val="C00000"/>
                </a:solidFill>
              </a:rPr>
              <a:t>我国政治生活中的监督</a:t>
            </a:r>
            <a:endParaRPr lang="en-US" altLang="zh-CN" sz="3600" b="1">
              <a:solidFill>
                <a:srgbClr val="C00000"/>
              </a:solidFill>
            </a:endParaRPr>
          </a:p>
          <a:p>
            <a:r>
              <a:rPr lang="zh-CN" altLang="en-US" sz="2400" b="1">
                <a:solidFill>
                  <a:srgbClr val="150CD2"/>
                </a:solidFill>
              </a:rPr>
              <a:t>         </a:t>
            </a:r>
            <a:endParaRPr lang="en-US" altLang="zh-CN" sz="2400" b="1">
              <a:solidFill>
                <a:srgbClr val="150CD2"/>
              </a:solidFill>
            </a:endParaRPr>
          </a:p>
          <a:p>
            <a:r>
              <a:rPr lang="en-US" altLang="zh-CN" sz="2400" b="1">
                <a:solidFill>
                  <a:srgbClr val="150CD2"/>
                </a:solidFill>
              </a:rPr>
              <a:t>         </a:t>
            </a:r>
            <a:r>
              <a:rPr lang="zh-CN" altLang="en-US" sz="2800" b="1">
                <a:solidFill>
                  <a:srgbClr val="150CD2"/>
                </a:solidFill>
              </a:rPr>
              <a:t>中国共产党的监督：</a:t>
            </a:r>
            <a:r>
              <a:rPr lang="zh-CN" altLang="en-US" sz="2800" b="1">
                <a:solidFill>
                  <a:srgbClr val="000000"/>
                </a:solidFill>
              </a:rPr>
              <a:t>监督宪法和法律实施，监督方针政策的贯彻，监督各级干部；加强党内监督；与各民主党派在政治互相监督。</a:t>
            </a:r>
            <a:endParaRPr lang="en-US" altLang="zh-CN" sz="2800" b="1">
              <a:solidFill>
                <a:srgbClr val="000000"/>
              </a:solidFill>
            </a:endParaRPr>
          </a:p>
          <a:p>
            <a:r>
              <a:rPr lang="zh-CN" altLang="en-US" sz="2800" b="1">
                <a:solidFill>
                  <a:srgbClr val="000000"/>
                </a:solidFill>
              </a:rPr>
              <a:t>        </a:t>
            </a:r>
            <a:r>
              <a:rPr lang="zh-CN" altLang="en-US" sz="2800" b="1">
                <a:solidFill>
                  <a:srgbClr val="150CD2"/>
                </a:solidFill>
              </a:rPr>
              <a:t>司法机关监督：</a:t>
            </a:r>
            <a:r>
              <a:rPr lang="zh-CN" altLang="en-US" sz="2800" b="1">
                <a:solidFill>
                  <a:srgbClr val="000000"/>
                </a:solidFill>
              </a:rPr>
              <a:t>人民检察院和人民法院依照法定职权和程序对行政机关、公务员进行的监督。国家司法机关的监督指向，是行政机关的具体行政行为的违法问题。</a:t>
            </a:r>
            <a:endParaRPr lang="en-US" altLang="zh-CN" sz="2800" b="1">
              <a:solidFill>
                <a:srgbClr val="000000"/>
              </a:solidFill>
            </a:endParaRPr>
          </a:p>
          <a:p>
            <a:r>
              <a:rPr lang="en-US" altLang="zh-CN" sz="2800" b="1">
                <a:solidFill>
                  <a:srgbClr val="000000"/>
                </a:solidFill>
              </a:rPr>
              <a:t>        </a:t>
            </a:r>
            <a:r>
              <a:rPr lang="zh-CN" altLang="en-US" sz="2800" b="1">
                <a:solidFill>
                  <a:srgbClr val="150CD2"/>
                </a:solidFill>
              </a:rPr>
              <a:t>舆论监督：</a:t>
            </a:r>
            <a:r>
              <a:rPr lang="zh-CN" altLang="en-US" sz="2800" b="1">
                <a:solidFill>
                  <a:srgbClr val="000000"/>
                </a:solidFill>
              </a:rPr>
              <a:t>新闻媒体拥有运用舆论的独特力量，帮助公众了解政府事务、社会事务和一切涉及公共利益的事务，并促使其沿着法制和社会生活公共准则的方向运作的一种社会行为的权利。</a:t>
            </a:r>
            <a:r>
              <a:rPr lang="en-US" altLang="zh-CN" sz="2800" b="1">
                <a:solidFill>
                  <a:srgbClr val="000000"/>
                </a:solidFill>
              </a:rPr>
              <a:t>     </a:t>
            </a:r>
            <a:endParaRPr lang="zh-CN" altLang="en-US" sz="2800" b="1">
              <a:solidFill>
                <a:srgbClr val="000000"/>
              </a:solidFill>
            </a:endParaRPr>
          </a:p>
        </p:txBody>
      </p:sp>
    </p:spTree>
  </p:cSld>
  <p:clrMapOvr>
    <a:masterClrMapping/>
  </p:clrMapOvr>
  <p:transition>
    <p:blinds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1366094" y="228600"/>
            <a:ext cx="5796706" cy="923330"/>
          </a:xfrm>
          <a:prstGeom prst="rect">
            <a:avLst/>
          </a:prstGeom>
          <a:noFill/>
          <a:ln w="9525">
            <a:noFill/>
            <a:miter lim="800000"/>
            <a:headEnd/>
            <a:tailEnd/>
          </a:ln>
        </p:spPr>
        <p:txBody>
          <a:bodyPr wrap="square">
            <a:spAutoFit/>
          </a:bodyPr>
          <a:lstStyle/>
          <a:p>
            <a:pPr algn="ctr">
              <a:spcBef>
                <a:spcPct val="20000"/>
              </a:spcBef>
            </a:pPr>
            <a:r>
              <a:rPr lang="en-US" altLang="zh-CN" sz="5400" b="1" dirty="0" smtClean="0">
                <a:solidFill>
                  <a:srgbClr val="FFFF00"/>
                </a:solidFill>
                <a:latin typeface="华文新魏" pitchFamily="2" charset="-122"/>
                <a:ea typeface="华文新魏" pitchFamily="2" charset="-122"/>
              </a:rPr>
              <a:t>《</a:t>
            </a:r>
            <a:r>
              <a:rPr lang="zh-CN" altLang="en-US" sz="5400" b="1" dirty="0" smtClean="0">
                <a:solidFill>
                  <a:srgbClr val="FFFF00"/>
                </a:solidFill>
                <a:latin typeface="华文新魏" pitchFamily="2" charset="-122"/>
                <a:ea typeface="华文新魏" pitchFamily="2" charset="-122"/>
              </a:rPr>
              <a:t>文化生活</a:t>
            </a:r>
            <a:r>
              <a:rPr lang="en-US" altLang="zh-CN" sz="5400" b="1" dirty="0" smtClean="0">
                <a:solidFill>
                  <a:srgbClr val="FFFF00"/>
                </a:solidFill>
                <a:latin typeface="华文新魏" pitchFamily="2" charset="-122"/>
                <a:ea typeface="华文新魏" pitchFamily="2" charset="-122"/>
              </a:rPr>
              <a:t>》</a:t>
            </a:r>
            <a:endParaRPr lang="zh-CN" altLang="en-US" sz="5400" b="1" dirty="0">
              <a:solidFill>
                <a:srgbClr val="FFFF00"/>
              </a:solidFill>
              <a:latin typeface="华文新魏" pitchFamily="2" charset="-122"/>
              <a:ea typeface="华文新魏" pitchFamily="2" charset="-122"/>
            </a:endParaRPr>
          </a:p>
        </p:txBody>
      </p:sp>
      <p:grpSp>
        <p:nvGrpSpPr>
          <p:cNvPr id="7" name="组合 6"/>
          <p:cNvGrpSpPr/>
          <p:nvPr/>
        </p:nvGrpSpPr>
        <p:grpSpPr>
          <a:xfrm>
            <a:off x="228600" y="2057400"/>
            <a:ext cx="8458200" cy="1942008"/>
            <a:chOff x="35496" y="3791248"/>
            <a:chExt cx="8458200" cy="1942008"/>
          </a:xfrm>
        </p:grpSpPr>
        <p:sp>
          <p:nvSpPr>
            <p:cNvPr id="10" name="TextBox 6"/>
            <p:cNvSpPr txBox="1">
              <a:spLocks noChangeArrowheads="1"/>
            </p:cNvSpPr>
            <p:nvPr/>
          </p:nvSpPr>
          <p:spPr bwMode="auto">
            <a:xfrm>
              <a:off x="35496" y="3791248"/>
              <a:ext cx="8458200" cy="584200"/>
            </a:xfrm>
            <a:prstGeom prst="rect">
              <a:avLst/>
            </a:prstGeom>
            <a:noFill/>
            <a:ln w="9525">
              <a:noFill/>
              <a:miter lim="800000"/>
              <a:headEnd/>
              <a:tailEnd/>
            </a:ln>
          </p:spPr>
          <p:txBody>
            <a:bodyPr>
              <a:spAutoFit/>
            </a:bodyPr>
            <a:lstStyle/>
            <a:p>
              <a:pPr algn="ctr"/>
              <a:r>
                <a:rPr lang="zh-CN" altLang="en-US" sz="3200" b="1" dirty="0" smtClean="0">
                  <a:latin typeface="黑体" pitchFamily="49" charset="-122"/>
                  <a:ea typeface="黑体" pitchFamily="49" charset="-122"/>
                </a:rPr>
                <a:t>主线</a:t>
              </a:r>
              <a:r>
                <a:rPr lang="en-US" altLang="zh-CN" sz="3200" b="1" dirty="0">
                  <a:latin typeface="黑体" pitchFamily="49" charset="-122"/>
                  <a:ea typeface="黑体" pitchFamily="49" charset="-122"/>
                </a:rPr>
                <a:t>—— </a:t>
              </a:r>
              <a:r>
                <a:rPr lang="zh-CN" altLang="en-US" sz="3200" b="1" dirty="0">
                  <a:latin typeface="黑体" pitchFamily="49" charset="-122"/>
                  <a:ea typeface="黑体" pitchFamily="49" charset="-122"/>
                </a:rPr>
                <a:t>发展中国特色社会主义文化</a:t>
              </a:r>
            </a:p>
          </p:txBody>
        </p:sp>
        <p:sp>
          <p:nvSpPr>
            <p:cNvPr id="12" name="TextBox 7"/>
            <p:cNvSpPr txBox="1">
              <a:spLocks noChangeArrowheads="1"/>
            </p:cNvSpPr>
            <p:nvPr/>
          </p:nvSpPr>
          <p:spPr bwMode="auto">
            <a:xfrm>
              <a:off x="180974" y="4655344"/>
              <a:ext cx="7286626" cy="1077912"/>
            </a:xfrm>
            <a:prstGeom prst="rect">
              <a:avLst/>
            </a:prstGeom>
            <a:noFill/>
            <a:ln w="9525">
              <a:noFill/>
              <a:miter lim="800000"/>
              <a:headEnd/>
              <a:tailEnd/>
            </a:ln>
          </p:spPr>
          <p:txBody>
            <a:bodyPr>
              <a:spAutoFit/>
            </a:bodyPr>
            <a:lstStyle/>
            <a:p>
              <a:pPr algn="ctr"/>
              <a:r>
                <a:rPr lang="zh-CN" altLang="en-US" sz="3200" b="1" dirty="0">
                  <a:latin typeface="黑体" pitchFamily="49" charset="-122"/>
                  <a:ea typeface="黑体" pitchFamily="49" charset="-122"/>
                </a:rPr>
                <a:t>解决问题</a:t>
              </a:r>
              <a:r>
                <a:rPr lang="en-US" altLang="zh-CN" sz="3200" b="1" dirty="0">
                  <a:latin typeface="黑体" pitchFamily="49" charset="-122"/>
                  <a:ea typeface="黑体" pitchFamily="49" charset="-122"/>
                </a:rPr>
                <a:t>—— </a:t>
              </a:r>
              <a:r>
                <a:rPr lang="zh-CN" altLang="en-US" sz="3200" b="1" dirty="0">
                  <a:latin typeface="黑体" pitchFamily="49" charset="-122"/>
                  <a:ea typeface="黑体" pitchFamily="49" charset="-122"/>
                </a:rPr>
                <a:t>满足人民文化需要</a:t>
              </a:r>
              <a:endParaRPr lang="en-US" altLang="zh-CN" sz="3200" b="1" dirty="0">
                <a:latin typeface="黑体" pitchFamily="49" charset="-122"/>
                <a:ea typeface="黑体" pitchFamily="49" charset="-122"/>
              </a:endParaRPr>
            </a:p>
            <a:p>
              <a:pPr algn="ctr"/>
              <a:r>
                <a:rPr lang="en-US" altLang="zh-CN" sz="3200" b="1" dirty="0">
                  <a:latin typeface="黑体" pitchFamily="49" charset="-122"/>
                  <a:ea typeface="黑体" pitchFamily="49" charset="-122"/>
                </a:rPr>
                <a:t>             </a:t>
              </a:r>
              <a:r>
                <a:rPr lang="zh-CN" altLang="en-US" sz="3200" b="1" dirty="0">
                  <a:latin typeface="黑体" pitchFamily="49" charset="-122"/>
                  <a:ea typeface="黑体" pitchFamily="49" charset="-122"/>
                </a:rPr>
                <a:t>提高国家文化实力</a:t>
              </a:r>
            </a:p>
          </p:txBody>
        </p:sp>
      </p:grpSp>
      <p:pic>
        <p:nvPicPr>
          <p:cNvPr id="14" name="图片 13" descr="f72735a1-a0f0-4931-949f-4f82035be0d2.jpg"/>
          <p:cNvPicPr>
            <a:picLocks noChangeAspect="1"/>
          </p:cNvPicPr>
          <p:nvPr/>
        </p:nvPicPr>
        <p:blipFill>
          <a:blip r:embed="rId2" cstate="print"/>
          <a:srcRect l="12201" r="15980" b="2751"/>
          <a:stretch>
            <a:fillRect/>
          </a:stretch>
        </p:blipFill>
        <p:spPr>
          <a:xfrm>
            <a:off x="6990618" y="4143702"/>
            <a:ext cx="1969589" cy="2667000"/>
          </a:xfrm>
          <a:prstGeom prst="rect">
            <a:avLst/>
          </a:prstGeom>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9"/>
          <p:cNvGrpSpPr/>
          <p:nvPr/>
        </p:nvGrpSpPr>
        <p:grpSpPr>
          <a:xfrm>
            <a:off x="1556048" y="453242"/>
            <a:ext cx="5400600" cy="2448272"/>
            <a:chOff x="1403648" y="188640"/>
            <a:chExt cx="5400600" cy="2448272"/>
          </a:xfrm>
        </p:grpSpPr>
        <p:sp>
          <p:nvSpPr>
            <p:cNvPr id="18" name="矩形 17"/>
            <p:cNvSpPr/>
            <p:nvPr/>
          </p:nvSpPr>
          <p:spPr>
            <a:xfrm>
              <a:off x="3158842" y="2060848"/>
              <a:ext cx="1845205" cy="57606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13"/>
            <p:cNvGrpSpPr/>
            <p:nvPr/>
          </p:nvGrpSpPr>
          <p:grpSpPr>
            <a:xfrm>
              <a:off x="1403648" y="188640"/>
              <a:ext cx="5400600" cy="1800200"/>
              <a:chOff x="1403648" y="260648"/>
              <a:chExt cx="5400600" cy="1800200"/>
            </a:xfrm>
          </p:grpSpPr>
          <p:sp>
            <p:nvSpPr>
              <p:cNvPr id="8" name="上箭头 7"/>
              <p:cNvSpPr/>
              <p:nvPr/>
            </p:nvSpPr>
            <p:spPr bwMode="auto">
              <a:xfrm>
                <a:off x="3590642" y="877932"/>
                <a:ext cx="879347" cy="1182916"/>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600"/>
                  </a:lnSpc>
                  <a:defRPr/>
                </a:pPr>
                <a:r>
                  <a:rPr lang="zh-CN" altLang="en-US" sz="3000" b="1" dirty="0" smtClean="0">
                    <a:solidFill>
                      <a:srgbClr val="FF0000"/>
                    </a:solidFill>
                    <a:latin typeface="隶书" pitchFamily="49" charset="-122"/>
                    <a:ea typeface="隶书" pitchFamily="49" charset="-122"/>
                  </a:rPr>
                  <a:t>关键</a:t>
                </a:r>
                <a:endParaRPr lang="zh-CN" altLang="en-US" sz="3000" b="1" dirty="0">
                  <a:solidFill>
                    <a:srgbClr val="FF0000"/>
                  </a:solidFill>
                  <a:latin typeface="隶书" pitchFamily="49" charset="-122"/>
                  <a:ea typeface="隶书" pitchFamily="49" charset="-122"/>
                </a:endParaRPr>
              </a:p>
            </p:txBody>
          </p:sp>
          <p:sp>
            <p:nvSpPr>
              <p:cNvPr id="13" name="Text Box 9"/>
              <p:cNvSpPr txBox="1">
                <a:spLocks noChangeArrowheads="1"/>
              </p:cNvSpPr>
              <p:nvPr/>
            </p:nvSpPr>
            <p:spPr bwMode="auto">
              <a:xfrm>
                <a:off x="1403648" y="260648"/>
                <a:ext cx="5400600" cy="646331"/>
              </a:xfrm>
              <a:prstGeom prst="rect">
                <a:avLst/>
              </a:prstGeom>
              <a:noFill/>
              <a:ln w="9525">
                <a:noFill/>
                <a:miter lim="800000"/>
                <a:headEnd/>
                <a:tailEnd/>
              </a:ln>
            </p:spPr>
            <p:txBody>
              <a:bodyPr wrap="square">
                <a:spAutoFit/>
              </a:bodyPr>
              <a:lstStyle/>
              <a:p>
                <a:pPr>
                  <a:spcBef>
                    <a:spcPct val="50000"/>
                  </a:spcBef>
                </a:pPr>
                <a:r>
                  <a:rPr lang="zh-CN" altLang="en-US" sz="3600" b="1" dirty="0" smtClean="0">
                    <a:solidFill>
                      <a:srgbClr val="FFFF00"/>
                    </a:solidFill>
                    <a:ea typeface="华文新魏" pitchFamily="2" charset="-122"/>
                  </a:rPr>
                  <a:t>坚持马克思主义指导地位</a:t>
                </a:r>
                <a:endParaRPr lang="en-US" altLang="zh-CN" sz="3600" b="1" dirty="0">
                  <a:solidFill>
                    <a:srgbClr val="FFFF00"/>
                  </a:solidFill>
                  <a:ea typeface="华文新魏" pitchFamily="2" charset="-122"/>
                </a:endParaRPr>
              </a:p>
            </p:txBody>
          </p:sp>
        </p:grpSp>
      </p:grpSp>
      <p:sp>
        <p:nvSpPr>
          <p:cNvPr id="9218" name="Text Box 13"/>
          <p:cNvSpPr txBox="1">
            <a:spLocks noChangeArrowheads="1"/>
          </p:cNvSpPr>
          <p:nvPr/>
        </p:nvSpPr>
        <p:spPr bwMode="auto">
          <a:xfrm>
            <a:off x="475928" y="2122200"/>
            <a:ext cx="6912768" cy="923330"/>
          </a:xfrm>
          <a:prstGeom prst="rect">
            <a:avLst/>
          </a:prstGeom>
          <a:noFill/>
          <a:ln w="9525">
            <a:noFill/>
            <a:miter lim="800000"/>
            <a:headEnd/>
            <a:tailEnd/>
          </a:ln>
        </p:spPr>
        <p:txBody>
          <a:bodyPr wrap="square">
            <a:spAutoFit/>
          </a:bodyPr>
          <a:lstStyle/>
          <a:p>
            <a:pPr>
              <a:lnSpc>
                <a:spcPct val="150000"/>
              </a:lnSpc>
              <a:spcBef>
                <a:spcPct val="50000"/>
              </a:spcBef>
            </a:pPr>
            <a:r>
              <a:rPr lang="zh-CN" altLang="en-US" sz="3600" b="1" dirty="0" smtClean="0">
                <a:solidFill>
                  <a:srgbClr val="333399"/>
                </a:solidFill>
                <a:ea typeface="黑体" pitchFamily="49" charset="-122"/>
              </a:rPr>
              <a:t>发展中国特色</a:t>
            </a:r>
            <a:r>
              <a:rPr lang="zh-CN" altLang="en-US" sz="3600" b="1" dirty="0" smtClean="0">
                <a:solidFill>
                  <a:srgbClr val="FFFF00"/>
                </a:solidFill>
                <a:ea typeface="黑体" pitchFamily="49" charset="-122"/>
              </a:rPr>
              <a:t>社会主义</a:t>
            </a:r>
            <a:r>
              <a:rPr lang="zh-CN" altLang="en-US" sz="3600" b="1" dirty="0" smtClean="0">
                <a:solidFill>
                  <a:srgbClr val="333399"/>
                </a:solidFill>
                <a:ea typeface="黑体" pitchFamily="49" charset="-122"/>
              </a:rPr>
              <a:t>文化</a:t>
            </a:r>
            <a:endParaRPr lang="zh-CN" altLang="en-US" sz="3600" b="1" dirty="0">
              <a:solidFill>
                <a:srgbClr val="333399"/>
              </a:solidFill>
              <a:ea typeface="黑体" pitchFamily="49" charset="-122"/>
            </a:endParaRPr>
          </a:p>
        </p:txBody>
      </p:sp>
      <p:sp>
        <p:nvSpPr>
          <p:cNvPr id="9228" name="Text Box 9"/>
          <p:cNvSpPr txBox="1">
            <a:spLocks noChangeArrowheads="1"/>
          </p:cNvSpPr>
          <p:nvPr/>
        </p:nvSpPr>
        <p:spPr bwMode="auto">
          <a:xfrm>
            <a:off x="2276128" y="525250"/>
            <a:ext cx="6624736" cy="646331"/>
          </a:xfrm>
          <a:prstGeom prst="rect">
            <a:avLst/>
          </a:prstGeom>
          <a:noFill/>
          <a:ln w="9525">
            <a:noFill/>
            <a:miter lim="800000"/>
            <a:headEnd/>
            <a:tailEnd/>
          </a:ln>
        </p:spPr>
        <p:txBody>
          <a:bodyPr wrap="square">
            <a:spAutoFit/>
          </a:bodyPr>
          <a:lstStyle/>
          <a:p>
            <a:pPr>
              <a:spcBef>
                <a:spcPct val="50000"/>
              </a:spcBef>
            </a:pPr>
            <a:endParaRPr lang="zh-CN" altLang="en-US" sz="3600" b="1" dirty="0">
              <a:solidFill>
                <a:srgbClr val="006600"/>
              </a:solidFill>
              <a:ea typeface="华文新魏" pitchFamily="2" charset="-122"/>
            </a:endParaRPr>
          </a:p>
        </p:txBody>
      </p:sp>
      <p:grpSp>
        <p:nvGrpSpPr>
          <p:cNvPr id="4" name="组合 27"/>
          <p:cNvGrpSpPr/>
          <p:nvPr/>
        </p:nvGrpSpPr>
        <p:grpSpPr>
          <a:xfrm>
            <a:off x="168945" y="2952916"/>
            <a:ext cx="3979391" cy="3143084"/>
            <a:chOff x="16545" y="2688314"/>
            <a:chExt cx="3979391" cy="3143084"/>
          </a:xfrm>
        </p:grpSpPr>
        <p:sp>
          <p:nvSpPr>
            <p:cNvPr id="20" name="下箭头 19"/>
            <p:cNvSpPr/>
            <p:nvPr/>
          </p:nvSpPr>
          <p:spPr>
            <a:xfrm>
              <a:off x="467544" y="2688314"/>
              <a:ext cx="1008112" cy="884702"/>
            </a:xfrm>
            <a:prstGeom prst="downArrow">
              <a:avLst>
                <a:gd name="adj1" fmla="val 50000"/>
                <a:gd name="adj2" fmla="val 29540"/>
              </a:avLst>
            </a:prstGeom>
            <a:solidFill>
              <a:srgbClr val="C7F5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zh-CN" altLang="en-US" sz="3000" b="1" dirty="0" smtClean="0">
                  <a:solidFill>
                    <a:srgbClr val="FF0000"/>
                  </a:solidFill>
                  <a:latin typeface="隶书" pitchFamily="49" charset="-122"/>
                  <a:ea typeface="隶书" pitchFamily="49" charset="-122"/>
                </a:rPr>
                <a:t>途径</a:t>
              </a:r>
              <a:endParaRPr lang="zh-CN" altLang="en-US" sz="3000" b="1" dirty="0">
                <a:solidFill>
                  <a:srgbClr val="FF0000"/>
                </a:solidFill>
                <a:latin typeface="隶书" pitchFamily="49" charset="-122"/>
                <a:ea typeface="隶书" pitchFamily="49" charset="-122"/>
              </a:endParaRPr>
            </a:p>
          </p:txBody>
        </p:sp>
        <p:sp>
          <p:nvSpPr>
            <p:cNvPr id="15" name="Rectangle 17"/>
            <p:cNvSpPr>
              <a:spLocks noChangeArrowheads="1"/>
            </p:cNvSpPr>
            <p:nvPr/>
          </p:nvSpPr>
          <p:spPr bwMode="auto">
            <a:xfrm>
              <a:off x="16545" y="3517602"/>
              <a:ext cx="3979391" cy="646331"/>
            </a:xfrm>
            <a:prstGeom prst="rect">
              <a:avLst/>
            </a:prstGeom>
            <a:noFill/>
            <a:ln w="9525">
              <a:noFill/>
              <a:miter lim="800000"/>
              <a:headEnd/>
              <a:tailEnd/>
            </a:ln>
          </p:spPr>
          <p:txBody>
            <a:bodyPr wrap="square">
              <a:spAutoFit/>
            </a:bodyPr>
            <a:lstStyle/>
            <a:p>
              <a:pPr algn="ctr"/>
              <a:r>
                <a:rPr lang="zh-CN" altLang="en-US" sz="3600" b="1" dirty="0" smtClean="0">
                  <a:solidFill>
                    <a:srgbClr val="006600"/>
                  </a:solidFill>
                  <a:latin typeface="华文新魏" pitchFamily="2" charset="-122"/>
                  <a:ea typeface="华文新魏" pitchFamily="2" charset="-122"/>
                </a:rPr>
                <a:t>立足社会主义</a:t>
              </a:r>
              <a:r>
                <a:rPr lang="zh-CN" altLang="en-US" sz="3600" b="1" dirty="0">
                  <a:solidFill>
                    <a:srgbClr val="006600"/>
                  </a:solidFill>
                  <a:latin typeface="华文新魏" pitchFamily="2" charset="-122"/>
                  <a:ea typeface="华文新魏" pitchFamily="2" charset="-122"/>
                </a:rPr>
                <a:t>实践</a:t>
              </a:r>
            </a:p>
          </p:txBody>
        </p:sp>
        <p:sp>
          <p:nvSpPr>
            <p:cNvPr id="23" name="Rectangle 21"/>
            <p:cNvSpPr>
              <a:spLocks noChangeArrowheads="1"/>
            </p:cNvSpPr>
            <p:nvPr/>
          </p:nvSpPr>
          <p:spPr bwMode="auto">
            <a:xfrm>
              <a:off x="35496" y="4077072"/>
              <a:ext cx="2953416" cy="1754326"/>
            </a:xfrm>
            <a:prstGeom prst="rect">
              <a:avLst/>
            </a:prstGeom>
            <a:noFill/>
            <a:ln w="9525">
              <a:noFill/>
              <a:miter lim="800000"/>
              <a:headEnd/>
              <a:tailEnd/>
            </a:ln>
          </p:spPr>
          <p:txBody>
            <a:bodyPr wrap="square">
              <a:spAutoFit/>
            </a:bodyPr>
            <a:lstStyle/>
            <a:p>
              <a:r>
                <a:rPr lang="zh-CN" altLang="en-US" sz="3600" b="1" dirty="0" smtClean="0">
                  <a:solidFill>
                    <a:srgbClr val="006600"/>
                  </a:solidFill>
                  <a:latin typeface="华文新魏" pitchFamily="2" charset="-122"/>
                  <a:ea typeface="华文新魏" pitchFamily="2" charset="-122"/>
                </a:rPr>
                <a:t>发扬优秀传统</a:t>
              </a:r>
              <a:endParaRPr lang="en-US" altLang="zh-CN" sz="3600" b="1" dirty="0" smtClean="0">
                <a:solidFill>
                  <a:srgbClr val="006600"/>
                </a:solidFill>
                <a:latin typeface="华文新魏" pitchFamily="2" charset="-122"/>
                <a:ea typeface="华文新魏" pitchFamily="2" charset="-122"/>
              </a:endParaRPr>
            </a:p>
            <a:p>
              <a:r>
                <a:rPr lang="zh-CN" altLang="en-US" sz="3600" b="1" dirty="0" smtClean="0">
                  <a:solidFill>
                    <a:srgbClr val="006600"/>
                  </a:solidFill>
                  <a:latin typeface="华文新魏" pitchFamily="2" charset="-122"/>
                  <a:ea typeface="华文新魏" pitchFamily="2" charset="-122"/>
                </a:rPr>
                <a:t>汲取世界长处</a:t>
              </a:r>
              <a:endParaRPr lang="en-US" altLang="zh-CN" sz="3600" b="1" dirty="0" smtClean="0">
                <a:solidFill>
                  <a:srgbClr val="006600"/>
                </a:solidFill>
                <a:latin typeface="华文新魏" pitchFamily="2" charset="-122"/>
                <a:ea typeface="华文新魏" pitchFamily="2" charset="-122"/>
              </a:endParaRPr>
            </a:p>
            <a:p>
              <a:r>
                <a:rPr lang="zh-CN" altLang="en-US" sz="3600" b="1" dirty="0" smtClean="0">
                  <a:solidFill>
                    <a:srgbClr val="006600"/>
                  </a:solidFill>
                  <a:latin typeface="华文新魏" pitchFamily="2" charset="-122"/>
                  <a:ea typeface="华文新魏" pitchFamily="2" charset="-122"/>
                </a:rPr>
                <a:t>不断创新</a:t>
              </a:r>
              <a:endParaRPr lang="zh-CN" altLang="en-US" sz="3600" b="1" dirty="0">
                <a:solidFill>
                  <a:srgbClr val="006600"/>
                </a:solidFill>
                <a:latin typeface="华文新魏" pitchFamily="2" charset="-122"/>
                <a:ea typeface="华文新魏" pitchFamily="2" charset="-122"/>
              </a:endParaRPr>
            </a:p>
          </p:txBody>
        </p:sp>
      </p:grpSp>
      <p:grpSp>
        <p:nvGrpSpPr>
          <p:cNvPr id="5" name="组合 28"/>
          <p:cNvGrpSpPr/>
          <p:nvPr/>
        </p:nvGrpSpPr>
        <p:grpSpPr>
          <a:xfrm>
            <a:off x="4210000" y="2901514"/>
            <a:ext cx="5086400" cy="2129188"/>
            <a:chOff x="4057600" y="2636912"/>
            <a:chExt cx="5086400" cy="2129188"/>
          </a:xfrm>
        </p:grpSpPr>
        <p:sp>
          <p:nvSpPr>
            <p:cNvPr id="21" name="下箭头 20"/>
            <p:cNvSpPr/>
            <p:nvPr/>
          </p:nvSpPr>
          <p:spPr>
            <a:xfrm>
              <a:off x="4932040" y="2636912"/>
              <a:ext cx="939194" cy="936104"/>
            </a:xfrm>
            <a:prstGeom prst="downArrow">
              <a:avLst>
                <a:gd name="adj1" fmla="val 50000"/>
                <a:gd name="adj2" fmla="val 38442"/>
              </a:avLst>
            </a:prstGeom>
            <a:solidFill>
              <a:srgbClr val="C7F5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zh-CN" altLang="en-US" sz="3000" b="1" dirty="0" smtClean="0">
                  <a:solidFill>
                    <a:srgbClr val="FF0000"/>
                  </a:solidFill>
                  <a:latin typeface="隶书" pitchFamily="49" charset="-122"/>
                  <a:ea typeface="隶书" pitchFamily="49" charset="-122"/>
                </a:rPr>
                <a:t>内容</a:t>
              </a:r>
              <a:endParaRPr lang="zh-CN" altLang="en-US" sz="3000" b="1" dirty="0">
                <a:solidFill>
                  <a:srgbClr val="FF0000"/>
                </a:solidFill>
                <a:latin typeface="隶书" pitchFamily="49" charset="-122"/>
                <a:ea typeface="隶书" pitchFamily="49" charset="-122"/>
              </a:endParaRPr>
            </a:p>
          </p:txBody>
        </p:sp>
        <p:sp>
          <p:nvSpPr>
            <p:cNvPr id="27" name="TextBox 26"/>
            <p:cNvSpPr txBox="1">
              <a:spLocks noChangeArrowheads="1"/>
            </p:cNvSpPr>
            <p:nvPr/>
          </p:nvSpPr>
          <p:spPr bwMode="auto">
            <a:xfrm>
              <a:off x="4057600" y="3645024"/>
              <a:ext cx="5086400" cy="1121076"/>
            </a:xfrm>
            <a:prstGeom prst="rect">
              <a:avLst/>
            </a:prstGeom>
            <a:noFill/>
            <a:ln w="9525">
              <a:noFill/>
              <a:miter lim="800000"/>
              <a:headEnd/>
              <a:tailEnd/>
            </a:ln>
          </p:spPr>
          <p:txBody>
            <a:bodyPr wrap="square">
              <a:spAutoFit/>
            </a:bodyPr>
            <a:lstStyle/>
            <a:p>
              <a:pPr>
                <a:lnSpc>
                  <a:spcPts val="2800"/>
                </a:lnSpc>
                <a:spcBef>
                  <a:spcPct val="50000"/>
                </a:spcBef>
              </a:pPr>
              <a:r>
                <a:rPr lang="zh-CN" altLang="en-US" sz="3600" b="1" dirty="0">
                  <a:solidFill>
                    <a:srgbClr val="006600"/>
                  </a:solidFill>
                  <a:latin typeface="华文新魏" pitchFamily="2" charset="-122"/>
                  <a:ea typeface="华文新魏" pitchFamily="2" charset="-122"/>
                </a:rPr>
                <a:t> 发展教育科学文化事业   </a:t>
              </a:r>
            </a:p>
            <a:p>
              <a:pPr>
                <a:lnSpc>
                  <a:spcPts val="2800"/>
                </a:lnSpc>
                <a:spcBef>
                  <a:spcPct val="50000"/>
                </a:spcBef>
              </a:pPr>
              <a:r>
                <a:rPr lang="zh-CN" altLang="en-US" sz="3600" b="1" dirty="0">
                  <a:solidFill>
                    <a:srgbClr val="006600"/>
                  </a:solidFill>
                  <a:latin typeface="华文新魏" pitchFamily="2" charset="-122"/>
                  <a:ea typeface="华文新魏" pitchFamily="2" charset="-122"/>
                </a:rPr>
                <a:t> </a:t>
              </a:r>
              <a:r>
                <a:rPr lang="zh-CN" altLang="en-US" sz="3600" b="1" dirty="0" smtClean="0">
                  <a:solidFill>
                    <a:srgbClr val="006600"/>
                  </a:solidFill>
                  <a:latin typeface="华文新魏" pitchFamily="2" charset="-122"/>
                  <a:ea typeface="华文新魏" pitchFamily="2" charset="-122"/>
                </a:rPr>
                <a:t>加强</a:t>
              </a:r>
              <a:r>
                <a:rPr lang="zh-CN" altLang="en-US" sz="3600" b="1" dirty="0">
                  <a:solidFill>
                    <a:srgbClr val="006600"/>
                  </a:solidFill>
                  <a:latin typeface="华文新魏" pitchFamily="2" charset="-122"/>
                  <a:ea typeface="华文新魏" pitchFamily="2" charset="-122"/>
                </a:rPr>
                <a:t>思想道德建设</a:t>
              </a:r>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533400" y="457200"/>
            <a:ext cx="2017713" cy="579438"/>
          </a:xfrm>
          <a:prstGeom prst="rect">
            <a:avLst/>
          </a:prstGeom>
          <a:noFill/>
          <a:ln w="9525">
            <a:noFill/>
            <a:miter lim="800000"/>
            <a:headEnd/>
            <a:tailEnd/>
          </a:ln>
          <a:effectLst>
            <a:outerShdw dist="17961" dir="2700000" algn="ctr" rotWithShape="0">
              <a:srgbClr val="FFFF00">
                <a:alpha val="50000"/>
              </a:srgbClr>
            </a:outerShdw>
          </a:effectLst>
        </p:spPr>
        <p:txBody>
          <a:bodyPr>
            <a:spAutoFit/>
          </a:bodyPr>
          <a:lstStyle/>
          <a:p>
            <a:pPr algn="ctr">
              <a:spcBef>
                <a:spcPct val="50000"/>
              </a:spcBef>
              <a:defRPr/>
            </a:pPr>
            <a:r>
              <a:rPr lang="zh-CN" altLang="en-US" sz="3200" b="1" dirty="0">
                <a:solidFill>
                  <a:srgbClr val="FFFF00"/>
                </a:solidFill>
                <a:latin typeface="Arial" charset="0"/>
                <a:ea typeface="黑体" pitchFamily="49" charset="-122"/>
              </a:rPr>
              <a:t>文化生活</a:t>
            </a:r>
          </a:p>
        </p:txBody>
      </p:sp>
      <p:sp>
        <p:nvSpPr>
          <p:cNvPr id="5123" name="Text Box 3"/>
          <p:cNvSpPr txBox="1">
            <a:spLocks noChangeArrowheads="1"/>
          </p:cNvSpPr>
          <p:nvPr/>
        </p:nvSpPr>
        <p:spPr bwMode="auto">
          <a:xfrm>
            <a:off x="228600" y="1562100"/>
            <a:ext cx="6553200" cy="4359275"/>
          </a:xfrm>
          <a:prstGeom prst="rect">
            <a:avLst/>
          </a:prstGeom>
          <a:noFill/>
          <a:ln w="9525">
            <a:noFill/>
            <a:miter lim="800000"/>
            <a:headEnd/>
            <a:tailEnd/>
          </a:ln>
          <a:effectLst>
            <a:outerShdw dist="28398" dir="1593903" algn="ctr" rotWithShape="0">
              <a:schemeClr val="tx1"/>
            </a:outerShdw>
          </a:effectLst>
        </p:spPr>
        <p:txBody>
          <a:bodyPr>
            <a:spAutoFit/>
          </a:bodyPr>
          <a:lstStyle/>
          <a:p>
            <a:pPr>
              <a:spcBef>
                <a:spcPct val="50000"/>
              </a:spcBef>
              <a:defRPr/>
            </a:pPr>
            <a:r>
              <a:rPr lang="zh-CN" altLang="en-US" sz="2800" b="1" dirty="0">
                <a:effectLst>
                  <a:outerShdw blurRad="38100" dist="38100" dir="2700000" algn="tl">
                    <a:srgbClr val="C0C0C0"/>
                  </a:outerShdw>
                </a:effectLst>
                <a:latin typeface="宋体" pitchFamily="2" charset="-122"/>
              </a:rPr>
              <a:t>第一单元  文化与生活</a:t>
            </a:r>
          </a:p>
          <a:p>
            <a:pPr>
              <a:spcBef>
                <a:spcPct val="50000"/>
              </a:spcBef>
              <a:defRPr/>
            </a:pPr>
            <a:endParaRPr lang="zh-CN" altLang="en-US" sz="2800" b="1" dirty="0">
              <a:effectLst>
                <a:outerShdw blurRad="38100" dist="38100" dir="2700000" algn="tl">
                  <a:srgbClr val="C0C0C0"/>
                </a:outerShdw>
              </a:effectLst>
              <a:latin typeface="宋体" pitchFamily="2" charset="-122"/>
            </a:endParaRPr>
          </a:p>
          <a:p>
            <a:pPr>
              <a:spcBef>
                <a:spcPct val="50000"/>
              </a:spcBef>
              <a:defRPr/>
            </a:pPr>
            <a:r>
              <a:rPr lang="zh-CN" altLang="en-US" sz="2800" b="1" dirty="0">
                <a:effectLst>
                  <a:outerShdw blurRad="38100" dist="38100" dir="2700000" algn="tl">
                    <a:srgbClr val="C0C0C0"/>
                  </a:outerShdw>
                </a:effectLst>
                <a:latin typeface="宋体" pitchFamily="2" charset="-122"/>
              </a:rPr>
              <a:t>第二单元  文化传承与创新</a:t>
            </a:r>
          </a:p>
          <a:p>
            <a:pPr>
              <a:spcBef>
                <a:spcPct val="50000"/>
              </a:spcBef>
              <a:defRPr/>
            </a:pPr>
            <a:endParaRPr lang="zh-CN" altLang="en-US" sz="2800" b="1" dirty="0">
              <a:effectLst>
                <a:outerShdw blurRad="38100" dist="38100" dir="2700000" algn="tl">
                  <a:srgbClr val="C0C0C0"/>
                </a:outerShdw>
              </a:effectLst>
              <a:latin typeface="宋体" pitchFamily="2" charset="-122"/>
            </a:endParaRPr>
          </a:p>
          <a:p>
            <a:pPr>
              <a:spcBef>
                <a:spcPct val="50000"/>
              </a:spcBef>
              <a:defRPr/>
            </a:pPr>
            <a:r>
              <a:rPr lang="zh-CN" altLang="en-US" sz="2800" b="1" dirty="0">
                <a:effectLst>
                  <a:outerShdw blurRad="38100" dist="38100" dir="2700000" algn="tl">
                    <a:srgbClr val="C0C0C0"/>
                  </a:outerShdw>
                </a:effectLst>
                <a:latin typeface="宋体" pitchFamily="2" charset="-122"/>
              </a:rPr>
              <a:t>第三单元  中华文化与民族精神</a:t>
            </a:r>
          </a:p>
          <a:p>
            <a:pPr>
              <a:spcBef>
                <a:spcPct val="50000"/>
              </a:spcBef>
              <a:defRPr/>
            </a:pPr>
            <a:endParaRPr lang="zh-CN" altLang="en-US" sz="2800" b="1" dirty="0">
              <a:effectLst>
                <a:outerShdw blurRad="38100" dist="38100" dir="2700000" algn="tl">
                  <a:srgbClr val="C0C0C0"/>
                </a:outerShdw>
              </a:effectLst>
              <a:latin typeface="宋体" pitchFamily="2" charset="-122"/>
            </a:endParaRPr>
          </a:p>
          <a:p>
            <a:pPr>
              <a:spcBef>
                <a:spcPct val="50000"/>
              </a:spcBef>
              <a:defRPr/>
            </a:pPr>
            <a:r>
              <a:rPr lang="zh-CN" altLang="en-US" sz="2800" b="1" dirty="0">
                <a:effectLst>
                  <a:outerShdw blurRad="38100" dist="38100" dir="2700000" algn="tl">
                    <a:srgbClr val="C0C0C0"/>
                  </a:outerShdw>
                </a:effectLst>
                <a:latin typeface="宋体" pitchFamily="2" charset="-122"/>
              </a:rPr>
              <a:t>第四单元  发展中国特色社会主义文化</a:t>
            </a:r>
          </a:p>
        </p:txBody>
      </p:sp>
      <p:sp>
        <p:nvSpPr>
          <p:cNvPr id="5124" name="Text Box 10"/>
          <p:cNvSpPr txBox="1">
            <a:spLocks noChangeArrowheads="1"/>
          </p:cNvSpPr>
          <p:nvPr/>
        </p:nvSpPr>
        <p:spPr bwMode="auto">
          <a:xfrm>
            <a:off x="2286000" y="457200"/>
            <a:ext cx="6400800" cy="523875"/>
          </a:xfrm>
          <a:prstGeom prst="rect">
            <a:avLst/>
          </a:prstGeom>
          <a:noFill/>
          <a:ln w="9525">
            <a:noFill/>
            <a:miter lim="800000"/>
            <a:headEnd/>
            <a:tailEnd/>
          </a:ln>
          <a:effectLst>
            <a:outerShdw dist="17961" dir="2700000" algn="ctr" rotWithShape="0">
              <a:schemeClr val="bg2"/>
            </a:outerShdw>
          </a:effectLst>
        </p:spPr>
        <p:txBody>
          <a:bodyPr>
            <a:spAutoFit/>
          </a:bodyPr>
          <a:lstStyle/>
          <a:p>
            <a:pPr algn="ctr">
              <a:spcBef>
                <a:spcPct val="50000"/>
              </a:spcBef>
              <a:defRPr/>
            </a:pPr>
            <a:r>
              <a:rPr lang="zh-CN" altLang="en-US" sz="2800" b="1" dirty="0">
                <a:solidFill>
                  <a:srgbClr val="FFFF00"/>
                </a:solidFill>
                <a:latin typeface="宋体" pitchFamily="2" charset="-122"/>
              </a:rPr>
              <a:t>主线：发展中国特色社会主义文化 </a:t>
            </a:r>
          </a:p>
        </p:txBody>
      </p:sp>
      <p:grpSp>
        <p:nvGrpSpPr>
          <p:cNvPr id="2" name="Group 5"/>
          <p:cNvGrpSpPr>
            <a:grpSpLocks/>
          </p:cNvGrpSpPr>
          <p:nvPr/>
        </p:nvGrpSpPr>
        <p:grpSpPr bwMode="auto">
          <a:xfrm>
            <a:off x="4800600" y="1371600"/>
            <a:ext cx="2971800" cy="1798638"/>
            <a:chOff x="0" y="0"/>
            <a:chExt cx="4681" cy="2832"/>
          </a:xfrm>
        </p:grpSpPr>
        <p:sp>
          <p:nvSpPr>
            <p:cNvPr id="79881" name="Text Box 21"/>
            <p:cNvSpPr txBox="1">
              <a:spLocks noChangeArrowheads="1"/>
            </p:cNvSpPr>
            <p:nvPr/>
          </p:nvSpPr>
          <p:spPr bwMode="auto">
            <a:xfrm>
              <a:off x="961" y="0"/>
              <a:ext cx="3720" cy="2832"/>
            </a:xfrm>
            <a:prstGeom prst="rect">
              <a:avLst/>
            </a:prstGeom>
            <a:solidFill>
              <a:srgbClr val="FFFF99"/>
            </a:solidFill>
            <a:ln w="9525">
              <a:noFill/>
              <a:miter lim="800000"/>
              <a:headEnd/>
              <a:tailEnd/>
            </a:ln>
          </p:spPr>
          <p:txBody>
            <a:bodyPr>
              <a:spAutoFit/>
            </a:bodyPr>
            <a:lstStyle/>
            <a:p>
              <a:pPr algn="ctr">
                <a:spcBef>
                  <a:spcPct val="50000"/>
                </a:spcBef>
              </a:pPr>
              <a:r>
                <a:rPr lang="zh-CN" altLang="en-US" sz="2800" b="1">
                  <a:solidFill>
                    <a:srgbClr val="0000CC"/>
                  </a:solidFill>
                  <a:ea typeface="华文新魏" pitchFamily="2" charset="-122"/>
                </a:rPr>
                <a:t>理论上</a:t>
              </a:r>
            </a:p>
            <a:p>
              <a:pPr algn="ctr">
                <a:spcBef>
                  <a:spcPct val="50000"/>
                </a:spcBef>
              </a:pPr>
              <a:r>
                <a:rPr lang="zh-CN" altLang="en-US" sz="2800" b="1">
                  <a:solidFill>
                    <a:srgbClr val="0000CC"/>
                  </a:solidFill>
                  <a:ea typeface="华文新魏" pitchFamily="2" charset="-122"/>
                </a:rPr>
                <a:t>为什么发展</a:t>
              </a:r>
            </a:p>
            <a:p>
              <a:pPr algn="ctr">
                <a:spcBef>
                  <a:spcPct val="50000"/>
                </a:spcBef>
              </a:pPr>
              <a:r>
                <a:rPr lang="zh-CN" altLang="en-US" sz="2800" b="1">
                  <a:solidFill>
                    <a:srgbClr val="0000CC"/>
                  </a:solidFill>
                  <a:ea typeface="华文新魏" pitchFamily="2" charset="-122"/>
                </a:rPr>
                <a:t>怎样发展</a:t>
              </a:r>
            </a:p>
          </p:txBody>
        </p:sp>
        <p:sp>
          <p:nvSpPr>
            <p:cNvPr id="79882" name="AutoShape 7"/>
            <p:cNvSpPr>
              <a:spLocks/>
            </p:cNvSpPr>
            <p:nvPr/>
          </p:nvSpPr>
          <p:spPr bwMode="auto">
            <a:xfrm>
              <a:off x="0" y="314"/>
              <a:ext cx="480" cy="2400"/>
            </a:xfrm>
            <a:prstGeom prst="rightBrace">
              <a:avLst>
                <a:gd name="adj1" fmla="val 41667"/>
                <a:gd name="adj2" fmla="val 50000"/>
              </a:avLst>
            </a:prstGeom>
            <a:noFill/>
            <a:ln w="47625">
              <a:solidFill>
                <a:srgbClr val="0000FF"/>
              </a:solidFill>
              <a:round/>
              <a:headEnd/>
              <a:tailEnd/>
            </a:ln>
          </p:spPr>
          <p:txBody>
            <a:bodyPr anchor="ctr"/>
            <a:lstStyle/>
            <a:p>
              <a:pPr algn="ctr"/>
              <a:endParaRPr lang="zh-CN" altLang="en-US"/>
            </a:p>
          </p:txBody>
        </p:sp>
      </p:grpSp>
      <p:grpSp>
        <p:nvGrpSpPr>
          <p:cNvPr id="3" name="Group 8"/>
          <p:cNvGrpSpPr>
            <a:grpSpLocks/>
          </p:cNvGrpSpPr>
          <p:nvPr/>
        </p:nvGrpSpPr>
        <p:grpSpPr bwMode="auto">
          <a:xfrm>
            <a:off x="6477000" y="4094163"/>
            <a:ext cx="2595563" cy="1944687"/>
            <a:chOff x="0" y="0"/>
            <a:chExt cx="3491" cy="3063"/>
          </a:xfrm>
        </p:grpSpPr>
        <p:sp>
          <p:nvSpPr>
            <p:cNvPr id="79879" name="Text Box 21"/>
            <p:cNvSpPr txBox="1">
              <a:spLocks noChangeArrowheads="1"/>
            </p:cNvSpPr>
            <p:nvPr/>
          </p:nvSpPr>
          <p:spPr bwMode="auto">
            <a:xfrm>
              <a:off x="91" y="0"/>
              <a:ext cx="3400" cy="3063"/>
            </a:xfrm>
            <a:prstGeom prst="rect">
              <a:avLst/>
            </a:prstGeom>
            <a:solidFill>
              <a:srgbClr val="FFFF99"/>
            </a:solidFill>
            <a:ln w="9525">
              <a:noFill/>
              <a:miter lim="800000"/>
              <a:headEnd/>
              <a:tailEnd/>
            </a:ln>
          </p:spPr>
          <p:txBody>
            <a:bodyPr>
              <a:spAutoFit/>
            </a:bodyPr>
            <a:lstStyle/>
            <a:p>
              <a:pPr algn="ctr">
                <a:lnSpc>
                  <a:spcPct val="70000"/>
                </a:lnSpc>
                <a:spcBef>
                  <a:spcPct val="50000"/>
                </a:spcBef>
              </a:pPr>
              <a:r>
                <a:rPr lang="zh-CN" altLang="en-US" sz="2800" b="1">
                  <a:solidFill>
                    <a:srgbClr val="0000CC"/>
                  </a:solidFill>
                  <a:ea typeface="华文新魏" pitchFamily="2" charset="-122"/>
                </a:rPr>
                <a:t>结合我国实际</a:t>
              </a:r>
            </a:p>
            <a:p>
              <a:pPr algn="ctr">
                <a:lnSpc>
                  <a:spcPct val="70000"/>
                </a:lnSpc>
                <a:spcBef>
                  <a:spcPct val="50000"/>
                </a:spcBef>
              </a:pPr>
              <a:r>
                <a:rPr lang="zh-CN" altLang="en-US" sz="2800" b="1">
                  <a:solidFill>
                    <a:srgbClr val="0000CC"/>
                  </a:solidFill>
                  <a:ea typeface="华文新魏" pitchFamily="2" charset="-122"/>
                </a:rPr>
                <a:t>发展什么</a:t>
              </a:r>
            </a:p>
            <a:p>
              <a:pPr algn="ctr">
                <a:lnSpc>
                  <a:spcPct val="70000"/>
                </a:lnSpc>
                <a:spcBef>
                  <a:spcPct val="50000"/>
                </a:spcBef>
              </a:pPr>
              <a:r>
                <a:rPr lang="zh-CN" altLang="en-US" sz="2800" b="1">
                  <a:solidFill>
                    <a:srgbClr val="0000CC"/>
                  </a:solidFill>
                  <a:ea typeface="华文新魏" pitchFamily="2" charset="-122"/>
                </a:rPr>
                <a:t>为什么发展</a:t>
              </a:r>
            </a:p>
            <a:p>
              <a:pPr algn="ctr">
                <a:lnSpc>
                  <a:spcPct val="70000"/>
                </a:lnSpc>
                <a:spcBef>
                  <a:spcPct val="50000"/>
                </a:spcBef>
              </a:pPr>
              <a:r>
                <a:rPr lang="zh-CN" altLang="en-US" sz="2800" b="1">
                  <a:solidFill>
                    <a:srgbClr val="0000CC"/>
                  </a:solidFill>
                  <a:ea typeface="华文新魏" pitchFamily="2" charset="-122"/>
                </a:rPr>
                <a:t>怎样发展</a:t>
              </a:r>
              <a:endParaRPr lang="zh-CN" altLang="en-US"/>
            </a:p>
          </p:txBody>
        </p:sp>
        <p:sp>
          <p:nvSpPr>
            <p:cNvPr id="79880" name="AutoShape 10"/>
            <p:cNvSpPr>
              <a:spLocks/>
            </p:cNvSpPr>
            <p:nvPr/>
          </p:nvSpPr>
          <p:spPr bwMode="auto">
            <a:xfrm>
              <a:off x="0" y="259"/>
              <a:ext cx="480" cy="2400"/>
            </a:xfrm>
            <a:prstGeom prst="rightBrace">
              <a:avLst>
                <a:gd name="adj1" fmla="val 41667"/>
                <a:gd name="adj2" fmla="val 50000"/>
              </a:avLst>
            </a:prstGeom>
            <a:noFill/>
            <a:ln w="47625">
              <a:solidFill>
                <a:srgbClr val="0000FF"/>
              </a:solidFill>
              <a:round/>
              <a:headEnd/>
              <a:tailEnd/>
            </a:ln>
          </p:spPr>
          <p:txBody>
            <a:bodyPr anchor="ctr"/>
            <a:lstStyle/>
            <a:p>
              <a:pPr algn="ctr"/>
              <a:endParaRPr lang="zh-CN" altLang="en-US"/>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685800" y="344269"/>
            <a:ext cx="7848600" cy="646331"/>
          </a:xfrm>
          <a:prstGeom prst="rect">
            <a:avLst/>
          </a:prstGeom>
          <a:noFill/>
          <a:ln w="9525">
            <a:noFill/>
            <a:miter lim="800000"/>
            <a:headEnd/>
            <a:tailEnd/>
          </a:ln>
        </p:spPr>
        <p:txBody>
          <a:bodyPr wrap="square">
            <a:spAutoFit/>
          </a:bodyPr>
          <a:lstStyle/>
          <a:p>
            <a:pPr algn="ctr">
              <a:spcBef>
                <a:spcPct val="20000"/>
              </a:spcBef>
            </a:pPr>
            <a:r>
              <a:rPr lang="zh-CN" altLang="en-US" sz="3600" b="1" dirty="0" smtClean="0">
                <a:solidFill>
                  <a:srgbClr val="FFFF00"/>
                </a:solidFill>
                <a:latin typeface="华文新魏" pitchFamily="2" charset="-122"/>
                <a:ea typeface="华文新魏" pitchFamily="2" charset="-122"/>
              </a:rPr>
              <a:t>基于</a:t>
            </a:r>
            <a:r>
              <a:rPr lang="en-US" altLang="zh-CN" sz="3600" b="1" dirty="0" smtClean="0">
                <a:solidFill>
                  <a:srgbClr val="FFFF00"/>
                </a:solidFill>
                <a:latin typeface="华文新魏" pitchFamily="2" charset="-122"/>
                <a:ea typeface="华文新魏" pitchFamily="2" charset="-122"/>
              </a:rPr>
              <a:t>《</a:t>
            </a:r>
            <a:r>
              <a:rPr lang="zh-CN" altLang="en-US" sz="3600" b="1" dirty="0" smtClean="0">
                <a:solidFill>
                  <a:srgbClr val="FFFF00"/>
                </a:solidFill>
                <a:latin typeface="华文新魏" pitchFamily="2" charset="-122"/>
                <a:ea typeface="华文新魏" pitchFamily="2" charset="-122"/>
              </a:rPr>
              <a:t>文化生活</a:t>
            </a:r>
            <a:r>
              <a:rPr lang="en-US" altLang="zh-CN" sz="3600" b="1" dirty="0" smtClean="0">
                <a:solidFill>
                  <a:srgbClr val="FFFF00"/>
                </a:solidFill>
                <a:latin typeface="华文新魏" pitchFamily="2" charset="-122"/>
                <a:ea typeface="华文新魏" pitchFamily="2" charset="-122"/>
              </a:rPr>
              <a:t>》</a:t>
            </a:r>
            <a:r>
              <a:rPr lang="zh-CN" altLang="en-US" sz="3600" b="1" dirty="0" smtClean="0">
                <a:solidFill>
                  <a:srgbClr val="FFFF00"/>
                </a:solidFill>
                <a:latin typeface="华文新魏" pitchFamily="2" charset="-122"/>
                <a:ea typeface="华文新魏" pitchFamily="2" charset="-122"/>
              </a:rPr>
              <a:t>主线确定知识专题</a:t>
            </a:r>
            <a:endParaRPr lang="zh-CN" altLang="en-US" sz="3600" b="1" dirty="0">
              <a:solidFill>
                <a:srgbClr val="FFFF00"/>
              </a:solidFill>
              <a:latin typeface="华文新魏" pitchFamily="2" charset="-122"/>
              <a:ea typeface="华文新魏" pitchFamily="2" charset="-122"/>
            </a:endParaRPr>
          </a:p>
        </p:txBody>
      </p:sp>
      <p:sp>
        <p:nvSpPr>
          <p:cNvPr id="51204" name="TextBox 7"/>
          <p:cNvSpPr txBox="1">
            <a:spLocks noChangeArrowheads="1"/>
          </p:cNvSpPr>
          <p:nvPr/>
        </p:nvSpPr>
        <p:spPr bwMode="auto">
          <a:xfrm>
            <a:off x="457200" y="1636058"/>
            <a:ext cx="8153400" cy="4132734"/>
          </a:xfrm>
          <a:prstGeom prst="rect">
            <a:avLst/>
          </a:prstGeom>
          <a:noFill/>
          <a:ln w="9525">
            <a:noFill/>
            <a:miter lim="800000"/>
            <a:headEnd/>
            <a:tailEnd/>
          </a:ln>
        </p:spPr>
        <p:txBody>
          <a:bodyPr wrap="square">
            <a:spAutoFit/>
          </a:bodyPr>
          <a:lstStyle/>
          <a:p>
            <a:pPr>
              <a:lnSpc>
                <a:spcPts val="4000"/>
              </a:lnSpc>
            </a:pPr>
            <a:r>
              <a:rPr lang="zh-CN" altLang="en-US" sz="3000" b="1" dirty="0" smtClean="0">
                <a:latin typeface="宋体" pitchFamily="2" charset="-122"/>
              </a:rPr>
              <a:t>专题一  发展中国特色社会主义文化的</a:t>
            </a:r>
            <a:endParaRPr lang="en-US" altLang="zh-CN" sz="3000" b="1" dirty="0" smtClean="0">
              <a:latin typeface="宋体" pitchFamily="2" charset="-122"/>
            </a:endParaRPr>
          </a:p>
          <a:p>
            <a:pPr>
              <a:lnSpc>
                <a:spcPts val="4000"/>
              </a:lnSpc>
            </a:pPr>
            <a:r>
              <a:rPr lang="en-US" altLang="zh-CN" sz="3000" b="1" dirty="0">
                <a:latin typeface="宋体" pitchFamily="2" charset="-122"/>
              </a:rPr>
              <a:t> </a:t>
            </a:r>
            <a:r>
              <a:rPr lang="en-US" altLang="zh-CN" sz="3000" b="1" dirty="0" smtClean="0">
                <a:latin typeface="宋体" pitchFamily="2" charset="-122"/>
              </a:rPr>
              <a:t>       </a:t>
            </a:r>
            <a:r>
              <a:rPr lang="zh-CN" altLang="en-US" sz="3000" b="1" dirty="0" smtClean="0">
                <a:latin typeface="宋体" pitchFamily="2" charset="-122"/>
              </a:rPr>
              <a:t>重要性和必要性</a:t>
            </a:r>
            <a:endParaRPr lang="en-US" altLang="zh-CN" sz="3000" b="1" dirty="0" smtClean="0">
              <a:latin typeface="宋体" pitchFamily="2" charset="-122"/>
            </a:endParaRPr>
          </a:p>
          <a:p>
            <a:pPr>
              <a:lnSpc>
                <a:spcPts val="4000"/>
              </a:lnSpc>
            </a:pPr>
            <a:r>
              <a:rPr lang="zh-CN" altLang="en-US" sz="3000" b="1" dirty="0" smtClean="0">
                <a:latin typeface="宋体" pitchFamily="2" charset="-122"/>
              </a:rPr>
              <a:t>专题二  以马克思主义为指导，</a:t>
            </a:r>
            <a:endParaRPr lang="en-US" altLang="zh-CN" sz="3000" b="1" dirty="0" smtClean="0">
              <a:latin typeface="宋体" pitchFamily="2" charset="-122"/>
            </a:endParaRPr>
          </a:p>
          <a:p>
            <a:pPr>
              <a:lnSpc>
                <a:spcPts val="4000"/>
              </a:lnSpc>
            </a:pPr>
            <a:r>
              <a:rPr lang="en-US" altLang="zh-CN" sz="3000" b="1" dirty="0">
                <a:latin typeface="宋体" pitchFamily="2" charset="-122"/>
              </a:rPr>
              <a:t> </a:t>
            </a:r>
            <a:r>
              <a:rPr lang="en-US" altLang="zh-CN" sz="3000" b="1" dirty="0" smtClean="0">
                <a:latin typeface="宋体" pitchFamily="2" charset="-122"/>
              </a:rPr>
              <a:t>       </a:t>
            </a:r>
            <a:r>
              <a:rPr lang="zh-CN" altLang="en-US" sz="3000" b="1" dirty="0" smtClean="0">
                <a:latin typeface="宋体" pitchFamily="2" charset="-122"/>
              </a:rPr>
              <a:t>培育践行社会主义核心价值观；</a:t>
            </a:r>
            <a:endParaRPr lang="en-US" altLang="zh-CN" sz="3000" b="1" dirty="0" smtClean="0">
              <a:latin typeface="宋体" pitchFamily="2" charset="-122"/>
            </a:endParaRPr>
          </a:p>
          <a:p>
            <a:pPr>
              <a:lnSpc>
                <a:spcPts val="4000"/>
              </a:lnSpc>
            </a:pPr>
            <a:r>
              <a:rPr lang="zh-CN" altLang="en-US" sz="3000" b="1" dirty="0" smtClean="0">
                <a:latin typeface="宋体" pitchFamily="2" charset="-122"/>
              </a:rPr>
              <a:t>专题三  树立文化自觉和文化自信，</a:t>
            </a:r>
            <a:endParaRPr lang="en-US" altLang="zh-CN" sz="3000" b="1" dirty="0" smtClean="0">
              <a:latin typeface="宋体" pitchFamily="2" charset="-122"/>
            </a:endParaRPr>
          </a:p>
          <a:p>
            <a:pPr>
              <a:lnSpc>
                <a:spcPts val="4000"/>
              </a:lnSpc>
            </a:pPr>
            <a:r>
              <a:rPr lang="en-US" altLang="zh-CN" sz="3000" b="1" dirty="0">
                <a:latin typeface="宋体" pitchFamily="2" charset="-122"/>
              </a:rPr>
              <a:t> </a:t>
            </a:r>
            <a:r>
              <a:rPr lang="en-US" altLang="zh-CN" sz="3000" b="1" dirty="0" smtClean="0">
                <a:latin typeface="宋体" pitchFamily="2" charset="-122"/>
              </a:rPr>
              <a:t>       </a:t>
            </a:r>
            <a:r>
              <a:rPr lang="zh-CN" altLang="en-US" sz="3000" b="1" dirty="0" smtClean="0">
                <a:latin typeface="宋体" pitchFamily="2" charset="-122"/>
              </a:rPr>
              <a:t>把握文化发展规律；</a:t>
            </a:r>
            <a:endParaRPr lang="en-US" altLang="zh-CN" sz="3000" b="1" dirty="0" smtClean="0">
              <a:latin typeface="宋体" pitchFamily="2" charset="-122"/>
            </a:endParaRPr>
          </a:p>
          <a:p>
            <a:pPr>
              <a:lnSpc>
                <a:spcPts val="4000"/>
              </a:lnSpc>
            </a:pPr>
            <a:r>
              <a:rPr lang="zh-CN" altLang="en-US" sz="3000" b="1" dirty="0" smtClean="0">
                <a:latin typeface="宋体" pitchFamily="2" charset="-122"/>
              </a:rPr>
              <a:t>专题四  深化文化体制改革，</a:t>
            </a:r>
            <a:endParaRPr lang="en-US" altLang="zh-CN" sz="3000" b="1" dirty="0" smtClean="0">
              <a:latin typeface="宋体" pitchFamily="2" charset="-122"/>
            </a:endParaRPr>
          </a:p>
          <a:p>
            <a:pPr>
              <a:lnSpc>
                <a:spcPts val="4000"/>
              </a:lnSpc>
            </a:pPr>
            <a:r>
              <a:rPr lang="en-US" altLang="zh-CN" sz="3000" b="1" dirty="0">
                <a:latin typeface="宋体" pitchFamily="2" charset="-122"/>
              </a:rPr>
              <a:t> </a:t>
            </a:r>
            <a:r>
              <a:rPr lang="en-US" altLang="zh-CN" sz="3000" b="1" dirty="0" smtClean="0">
                <a:latin typeface="宋体" pitchFamily="2" charset="-122"/>
              </a:rPr>
              <a:t>       </a:t>
            </a:r>
            <a:r>
              <a:rPr lang="zh-CN" altLang="en-US" sz="3000" b="1" dirty="0" smtClean="0">
                <a:latin typeface="宋体" pitchFamily="2" charset="-122"/>
              </a:rPr>
              <a:t>解放和发展文化生产力。</a:t>
            </a:r>
            <a:endParaRPr lang="en-US" altLang="zh-CN" sz="3000" b="1" dirty="0" smtClean="0">
              <a:latin typeface="宋体" pitchFamily="2" charset="-122"/>
            </a:endParaRPr>
          </a:p>
        </p:txBody>
      </p:sp>
      <p:pic>
        <p:nvPicPr>
          <p:cNvPr id="7" name="图片 6" descr="f72735a1-a0f0-4931-949f-4f82035be0d2.jpg"/>
          <p:cNvPicPr>
            <a:picLocks noChangeAspect="1"/>
          </p:cNvPicPr>
          <p:nvPr/>
        </p:nvPicPr>
        <p:blipFill>
          <a:blip r:embed="rId2" cstate="print"/>
          <a:srcRect l="12201" r="15980" b="2751"/>
          <a:stretch>
            <a:fillRect/>
          </a:stretch>
        </p:blipFill>
        <p:spPr>
          <a:xfrm>
            <a:off x="6990618" y="4143702"/>
            <a:ext cx="1969589" cy="2667000"/>
          </a:xfrm>
          <a:prstGeom prst="rect">
            <a:avLst/>
          </a:prstGeom>
        </p:spPr>
      </p:pic>
    </p:spTree>
  </p:cSld>
  <p:clrMapOvr>
    <a:masterClrMapping/>
  </p:clrMapOvr>
  <p:transition>
    <p:blinds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4"/>
          <p:cNvSpPr>
            <a:spLocks noChangeArrowheads="1"/>
          </p:cNvSpPr>
          <p:nvPr/>
        </p:nvSpPr>
        <p:spPr bwMode="auto">
          <a:xfrm>
            <a:off x="4743450" y="1936750"/>
            <a:ext cx="3686175" cy="4143375"/>
          </a:xfrm>
          <a:prstGeom prst="roundRect">
            <a:avLst>
              <a:gd name="adj" fmla="val 4690"/>
            </a:avLst>
          </a:prstGeom>
          <a:noFill/>
          <a:ln w="57150">
            <a:solidFill>
              <a:schemeClr val="accent2"/>
            </a:solidFill>
            <a:round/>
            <a:headEnd/>
            <a:tailEnd/>
          </a:ln>
        </p:spPr>
        <p:txBody>
          <a:bodyPr wrap="none" anchor="ctr"/>
          <a:lstStyle/>
          <a:p>
            <a:endParaRPr lang="zh-CN" altLang="en-US">
              <a:ea typeface="宋体" pitchFamily="2" charset="-122"/>
            </a:endParaRPr>
          </a:p>
        </p:txBody>
      </p:sp>
      <p:sp>
        <p:nvSpPr>
          <p:cNvPr id="96261" name="AutoShape 5"/>
          <p:cNvSpPr>
            <a:spLocks noChangeArrowheads="1"/>
          </p:cNvSpPr>
          <p:nvPr/>
        </p:nvSpPr>
        <p:spPr bwMode="gray">
          <a:xfrm>
            <a:off x="5008563" y="1643063"/>
            <a:ext cx="2992437" cy="520700"/>
          </a:xfrm>
          <a:prstGeom prst="roundRect">
            <a:avLst>
              <a:gd name="adj" fmla="val 50000"/>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9525">
            <a:noFill/>
            <a:round/>
            <a:headEnd/>
            <a:tailEnd/>
          </a:ln>
          <a:effectLst/>
        </p:spPr>
        <p:txBody>
          <a:bodyPr wrap="none" anchor="ctr"/>
          <a:lstStyle/>
          <a:p>
            <a:pPr>
              <a:defRPr/>
            </a:pPr>
            <a:endParaRPr lang="zh-CN" altLang="en-US">
              <a:latin typeface="Arial" charset="0"/>
              <a:ea typeface="宋体" pitchFamily="2" charset="-122"/>
            </a:endParaRPr>
          </a:p>
        </p:txBody>
      </p:sp>
      <p:sp>
        <p:nvSpPr>
          <p:cNvPr id="63492" name="AutoShape 6"/>
          <p:cNvSpPr>
            <a:spLocks noChangeArrowheads="1"/>
          </p:cNvSpPr>
          <p:nvPr/>
        </p:nvSpPr>
        <p:spPr bwMode="auto">
          <a:xfrm flipH="1">
            <a:off x="6653213" y="2225675"/>
            <a:ext cx="117475" cy="188913"/>
          </a:xfrm>
          <a:prstGeom prst="octagon">
            <a:avLst>
              <a:gd name="adj" fmla="val 29287"/>
            </a:avLst>
          </a:prstGeom>
          <a:solidFill>
            <a:schemeClr val="bg1"/>
          </a:solidFill>
          <a:ln w="9525">
            <a:noFill/>
            <a:miter lim="800000"/>
            <a:headEnd/>
            <a:tailEnd/>
          </a:ln>
        </p:spPr>
        <p:txBody>
          <a:bodyPr wrap="none" anchor="ctr"/>
          <a:lstStyle/>
          <a:p>
            <a:endParaRPr lang="zh-CN" altLang="en-US">
              <a:ea typeface="宋体" pitchFamily="2" charset="-122"/>
            </a:endParaRPr>
          </a:p>
        </p:txBody>
      </p:sp>
      <p:sp>
        <p:nvSpPr>
          <p:cNvPr id="63493" name="AutoShape 7"/>
          <p:cNvSpPr>
            <a:spLocks noChangeArrowheads="1"/>
          </p:cNvSpPr>
          <p:nvPr/>
        </p:nvSpPr>
        <p:spPr bwMode="auto">
          <a:xfrm flipH="1">
            <a:off x="5062538" y="2216150"/>
            <a:ext cx="114300" cy="188913"/>
          </a:xfrm>
          <a:prstGeom prst="octagon">
            <a:avLst>
              <a:gd name="adj" fmla="val 29287"/>
            </a:avLst>
          </a:prstGeom>
          <a:solidFill>
            <a:schemeClr val="bg1"/>
          </a:solidFill>
          <a:ln w="9525">
            <a:noFill/>
            <a:miter lim="800000"/>
            <a:headEnd/>
            <a:tailEnd/>
          </a:ln>
        </p:spPr>
        <p:txBody>
          <a:bodyPr wrap="none" anchor="ctr"/>
          <a:lstStyle/>
          <a:p>
            <a:endParaRPr lang="zh-CN" altLang="en-US">
              <a:ea typeface="宋体" pitchFamily="2" charset="-122"/>
            </a:endParaRPr>
          </a:p>
        </p:txBody>
      </p:sp>
      <p:sp>
        <p:nvSpPr>
          <p:cNvPr id="63494" name="AutoShape 10"/>
          <p:cNvSpPr>
            <a:spLocks noChangeArrowheads="1"/>
          </p:cNvSpPr>
          <p:nvPr/>
        </p:nvSpPr>
        <p:spPr bwMode="auto">
          <a:xfrm flipH="1">
            <a:off x="7835900" y="2079625"/>
            <a:ext cx="71438" cy="142875"/>
          </a:xfrm>
          <a:prstGeom prst="octagon">
            <a:avLst>
              <a:gd name="adj" fmla="val 29287"/>
            </a:avLst>
          </a:prstGeom>
          <a:solidFill>
            <a:schemeClr val="bg1"/>
          </a:solidFill>
          <a:ln w="9525">
            <a:noFill/>
            <a:miter lim="800000"/>
            <a:headEnd/>
            <a:tailEnd/>
          </a:ln>
        </p:spPr>
        <p:txBody>
          <a:bodyPr wrap="none" anchor="ctr"/>
          <a:lstStyle/>
          <a:p>
            <a:endParaRPr lang="zh-CN" altLang="en-US">
              <a:ea typeface="宋体" pitchFamily="2" charset="-122"/>
            </a:endParaRPr>
          </a:p>
        </p:txBody>
      </p:sp>
      <p:sp>
        <p:nvSpPr>
          <p:cNvPr id="63495" name="AutoShape 11"/>
          <p:cNvSpPr>
            <a:spLocks noChangeArrowheads="1"/>
          </p:cNvSpPr>
          <p:nvPr/>
        </p:nvSpPr>
        <p:spPr bwMode="auto">
          <a:xfrm flipH="1">
            <a:off x="7572375" y="1714500"/>
            <a:ext cx="114300" cy="187325"/>
          </a:xfrm>
          <a:prstGeom prst="octagon">
            <a:avLst>
              <a:gd name="adj" fmla="val 29287"/>
            </a:avLst>
          </a:prstGeom>
          <a:solidFill>
            <a:schemeClr val="bg1"/>
          </a:solidFill>
          <a:ln w="9525">
            <a:noFill/>
            <a:miter lim="800000"/>
            <a:headEnd/>
            <a:tailEnd/>
          </a:ln>
        </p:spPr>
        <p:txBody>
          <a:bodyPr wrap="none" anchor="ctr"/>
          <a:lstStyle/>
          <a:p>
            <a:endParaRPr lang="zh-CN" altLang="en-US">
              <a:ea typeface="宋体" pitchFamily="2" charset="-122"/>
            </a:endParaRPr>
          </a:p>
        </p:txBody>
      </p:sp>
      <p:grpSp>
        <p:nvGrpSpPr>
          <p:cNvPr id="2" name="Group 15"/>
          <p:cNvGrpSpPr>
            <a:grpSpLocks/>
          </p:cNvGrpSpPr>
          <p:nvPr/>
        </p:nvGrpSpPr>
        <p:grpSpPr bwMode="auto">
          <a:xfrm>
            <a:off x="571500" y="1571625"/>
            <a:ext cx="7928959" cy="5042924"/>
            <a:chOff x="576" y="1731"/>
            <a:chExt cx="3147" cy="2464"/>
          </a:xfrm>
        </p:grpSpPr>
        <p:sp>
          <p:nvSpPr>
            <p:cNvPr id="63498" name="AutoShape 16"/>
            <p:cNvSpPr>
              <a:spLocks noChangeArrowheads="1"/>
            </p:cNvSpPr>
            <p:nvPr/>
          </p:nvSpPr>
          <p:spPr bwMode="auto">
            <a:xfrm>
              <a:off x="576" y="1942"/>
              <a:ext cx="1446" cy="1988"/>
            </a:xfrm>
            <a:prstGeom prst="roundRect">
              <a:avLst>
                <a:gd name="adj" fmla="val 4690"/>
              </a:avLst>
            </a:prstGeom>
            <a:noFill/>
            <a:ln w="57150">
              <a:solidFill>
                <a:schemeClr val="folHlink"/>
              </a:solidFill>
              <a:round/>
              <a:headEnd/>
              <a:tailEnd/>
            </a:ln>
          </p:spPr>
          <p:txBody>
            <a:bodyPr wrap="none" anchor="ctr"/>
            <a:lstStyle/>
            <a:p>
              <a:endParaRPr lang="zh-CN" altLang="en-US">
                <a:ea typeface="宋体" pitchFamily="2" charset="-122"/>
              </a:endParaRPr>
            </a:p>
          </p:txBody>
        </p:sp>
        <p:sp>
          <p:nvSpPr>
            <p:cNvPr id="96273" name="AutoShape 17"/>
            <p:cNvSpPr>
              <a:spLocks noChangeArrowheads="1"/>
            </p:cNvSpPr>
            <p:nvPr/>
          </p:nvSpPr>
          <p:spPr bwMode="gray">
            <a:xfrm>
              <a:off x="718" y="1766"/>
              <a:ext cx="1174" cy="267"/>
            </a:xfrm>
            <a:prstGeom prst="roundRect">
              <a:avLst>
                <a:gd name="adj" fmla="val 50000"/>
              </a:avLst>
            </a:prstGeom>
            <a:gradFill rotWithShape="1">
              <a:gsLst>
                <a:gs pos="0">
                  <a:schemeClr val="folHlink">
                    <a:gamma/>
                    <a:shade val="38824"/>
                    <a:invGamma/>
                  </a:schemeClr>
                </a:gs>
                <a:gs pos="50000">
                  <a:schemeClr val="folHlink"/>
                </a:gs>
                <a:gs pos="100000">
                  <a:schemeClr val="folHlink">
                    <a:gamma/>
                    <a:shade val="38824"/>
                    <a:invGamma/>
                  </a:schemeClr>
                </a:gs>
              </a:gsLst>
              <a:lin ang="5400000" scaled="1"/>
            </a:gradFill>
            <a:ln w="9525">
              <a:noFill/>
              <a:round/>
              <a:headEnd/>
              <a:tailEnd/>
            </a:ln>
            <a:effectLst/>
          </p:spPr>
          <p:txBody>
            <a:bodyPr wrap="none" anchor="ctr"/>
            <a:lstStyle/>
            <a:p>
              <a:pPr>
                <a:defRPr/>
              </a:pPr>
              <a:endParaRPr lang="zh-CN" altLang="en-US">
                <a:latin typeface="Arial" charset="0"/>
                <a:ea typeface="宋体" pitchFamily="2" charset="-122"/>
              </a:endParaRPr>
            </a:p>
          </p:txBody>
        </p:sp>
        <p:sp>
          <p:nvSpPr>
            <p:cNvPr id="63500" name="AutoShape 18"/>
            <p:cNvSpPr>
              <a:spLocks noChangeArrowheads="1"/>
            </p:cNvSpPr>
            <p:nvPr/>
          </p:nvSpPr>
          <p:spPr bwMode="auto">
            <a:xfrm flipH="1">
              <a:off x="1773" y="1897"/>
              <a:ext cx="45" cy="91"/>
            </a:xfrm>
            <a:prstGeom prst="octagon">
              <a:avLst>
                <a:gd name="adj" fmla="val 29287"/>
              </a:avLst>
            </a:prstGeom>
            <a:solidFill>
              <a:schemeClr val="bg1"/>
            </a:solidFill>
            <a:ln w="9525">
              <a:noFill/>
              <a:miter lim="800000"/>
              <a:headEnd/>
              <a:tailEnd/>
            </a:ln>
          </p:spPr>
          <p:txBody>
            <a:bodyPr wrap="none" anchor="ctr"/>
            <a:lstStyle/>
            <a:p>
              <a:endParaRPr lang="zh-CN" altLang="en-US">
                <a:ea typeface="宋体" pitchFamily="2" charset="-122"/>
              </a:endParaRPr>
            </a:p>
          </p:txBody>
        </p:sp>
        <p:sp>
          <p:nvSpPr>
            <p:cNvPr id="63501" name="AutoShape 19"/>
            <p:cNvSpPr>
              <a:spLocks noChangeArrowheads="1"/>
            </p:cNvSpPr>
            <p:nvPr/>
          </p:nvSpPr>
          <p:spPr bwMode="auto">
            <a:xfrm flipH="1">
              <a:off x="776" y="1897"/>
              <a:ext cx="46" cy="91"/>
            </a:xfrm>
            <a:prstGeom prst="octagon">
              <a:avLst>
                <a:gd name="adj" fmla="val 29287"/>
              </a:avLst>
            </a:prstGeom>
            <a:solidFill>
              <a:schemeClr val="bg1"/>
            </a:solidFill>
            <a:ln w="9525">
              <a:noFill/>
              <a:miter lim="800000"/>
              <a:headEnd/>
              <a:tailEnd/>
            </a:ln>
          </p:spPr>
          <p:txBody>
            <a:bodyPr wrap="none" anchor="ctr"/>
            <a:lstStyle/>
            <a:p>
              <a:endParaRPr lang="zh-CN" altLang="en-US">
                <a:ea typeface="宋体" pitchFamily="2" charset="-122"/>
              </a:endParaRPr>
            </a:p>
          </p:txBody>
        </p:sp>
        <p:sp>
          <p:nvSpPr>
            <p:cNvPr id="63502" name="Text Box 20"/>
            <p:cNvSpPr txBox="1">
              <a:spLocks noChangeArrowheads="1"/>
            </p:cNvSpPr>
            <p:nvPr/>
          </p:nvSpPr>
          <p:spPr bwMode="gray">
            <a:xfrm>
              <a:off x="1041" y="1731"/>
              <a:ext cx="562" cy="286"/>
            </a:xfrm>
            <a:prstGeom prst="rect">
              <a:avLst/>
            </a:prstGeom>
            <a:noFill/>
            <a:ln w="9525" algn="ctr">
              <a:noFill/>
              <a:miter lim="800000"/>
              <a:headEnd/>
              <a:tailEnd/>
            </a:ln>
          </p:spPr>
          <p:txBody>
            <a:bodyPr wrap="none" lIns="91429" tIns="45715" rIns="91429" bIns="45715">
              <a:spAutoFit/>
            </a:bodyPr>
            <a:lstStyle/>
            <a:p>
              <a:pPr eaLnBrk="0" hangingPunct="0"/>
              <a:r>
                <a:rPr lang="zh-CN" altLang="en-US" sz="3200" b="1">
                  <a:solidFill>
                    <a:schemeClr val="bg1"/>
                  </a:solidFill>
                  <a:latin typeface="黑体" pitchFamily="49" charset="-122"/>
                  <a:ea typeface="黑体" pitchFamily="49" charset="-122"/>
                </a:rPr>
                <a:t>重要性</a:t>
              </a:r>
              <a:endParaRPr lang="en-US" altLang="zh-CN" sz="3200" b="1">
                <a:solidFill>
                  <a:schemeClr val="bg1"/>
                </a:solidFill>
                <a:latin typeface="黑体" pitchFamily="49" charset="-122"/>
                <a:ea typeface="黑体" pitchFamily="49" charset="-122"/>
              </a:endParaRPr>
            </a:p>
          </p:txBody>
        </p:sp>
        <p:sp>
          <p:nvSpPr>
            <p:cNvPr id="63503" name="Text Box 21"/>
            <p:cNvSpPr txBox="1">
              <a:spLocks noChangeArrowheads="1"/>
            </p:cNvSpPr>
            <p:nvPr/>
          </p:nvSpPr>
          <p:spPr bwMode="auto">
            <a:xfrm>
              <a:off x="624" y="2115"/>
              <a:ext cx="1398" cy="1940"/>
            </a:xfrm>
            <a:prstGeom prst="rect">
              <a:avLst/>
            </a:prstGeom>
            <a:noFill/>
            <a:ln w="9525" algn="ctr">
              <a:noFill/>
              <a:miter lim="800000"/>
              <a:headEnd/>
              <a:tailEnd/>
            </a:ln>
          </p:spPr>
          <p:txBody>
            <a:bodyPr lIns="91429" tIns="45715" rIns="91429" bIns="45715">
              <a:spAutoFit/>
            </a:bodyPr>
            <a:lstStyle/>
            <a:p>
              <a:pPr eaLnBrk="0" hangingPunct="0"/>
              <a:r>
                <a:rPr lang="zh-CN" altLang="en-US" sz="2800" b="1" dirty="0">
                  <a:solidFill>
                    <a:srgbClr val="C00000"/>
                  </a:solidFill>
                  <a:ea typeface="宋体" pitchFamily="2" charset="-122"/>
                </a:rPr>
                <a:t>地位和作用</a:t>
              </a:r>
              <a:endParaRPr lang="en-US" altLang="zh-CN" sz="2800" b="1" dirty="0">
                <a:solidFill>
                  <a:srgbClr val="C00000"/>
                </a:solidFill>
                <a:ea typeface="宋体" pitchFamily="2" charset="-122"/>
              </a:endParaRPr>
            </a:p>
            <a:p>
              <a:pPr algn="l" eaLnBrk="0" hangingPunct="0"/>
              <a:r>
                <a:rPr lang="zh-CN" altLang="en-US" sz="2800" b="1" dirty="0">
                  <a:solidFill>
                    <a:srgbClr val="C00000"/>
                  </a:solidFill>
                  <a:ea typeface="宋体" pitchFamily="2" charset="-122"/>
                </a:rPr>
                <a:t>文化：精神力量、关系国家兴衰个人成长</a:t>
              </a:r>
              <a:endParaRPr lang="en-US" altLang="zh-CN" sz="2800" b="1" dirty="0">
                <a:solidFill>
                  <a:srgbClr val="C00000"/>
                </a:solidFill>
                <a:ea typeface="宋体" pitchFamily="2" charset="-122"/>
              </a:endParaRPr>
            </a:p>
            <a:p>
              <a:pPr algn="l" eaLnBrk="0" hangingPunct="0"/>
              <a:endParaRPr lang="en-US" altLang="zh-CN" sz="2800" b="1" dirty="0" smtClean="0">
                <a:solidFill>
                  <a:srgbClr val="C00000"/>
                </a:solidFill>
                <a:ea typeface="宋体" pitchFamily="2" charset="-122"/>
              </a:endParaRPr>
            </a:p>
            <a:p>
              <a:pPr algn="l" eaLnBrk="0" hangingPunct="0"/>
              <a:r>
                <a:rPr lang="zh-CN" altLang="en-US" sz="2800" b="1" dirty="0" smtClean="0">
                  <a:solidFill>
                    <a:srgbClr val="C00000"/>
                  </a:solidFill>
                  <a:ea typeface="宋体" pitchFamily="2" charset="-122"/>
                </a:rPr>
                <a:t>中国特色社会主义文化</a:t>
              </a:r>
              <a:r>
                <a:rPr lang="zh-CN" altLang="en-US" sz="2800" b="1" dirty="0">
                  <a:solidFill>
                    <a:srgbClr val="C00000"/>
                  </a:solidFill>
                  <a:ea typeface="宋体" pitchFamily="2" charset="-122"/>
                </a:rPr>
                <a:t>：民族血脉、精神家园、强有力的导向示范作用</a:t>
              </a:r>
              <a:endParaRPr lang="en-US" altLang="zh-CN" sz="2800" b="1" dirty="0">
                <a:solidFill>
                  <a:srgbClr val="C00000"/>
                </a:solidFill>
                <a:ea typeface="宋体" pitchFamily="2" charset="-122"/>
              </a:endParaRPr>
            </a:p>
            <a:p>
              <a:pPr algn="l" eaLnBrk="0" hangingPunct="0"/>
              <a:endParaRPr lang="en-US" altLang="zh-CN" sz="2800" b="1" dirty="0">
                <a:solidFill>
                  <a:srgbClr val="C00000"/>
                </a:solidFill>
                <a:ea typeface="宋体" pitchFamily="2" charset="-122"/>
              </a:endParaRPr>
            </a:p>
          </p:txBody>
        </p:sp>
        <p:sp>
          <p:nvSpPr>
            <p:cNvPr id="63504" name="Text Box 20"/>
            <p:cNvSpPr txBox="1">
              <a:spLocks noChangeArrowheads="1"/>
            </p:cNvSpPr>
            <p:nvPr/>
          </p:nvSpPr>
          <p:spPr bwMode="gray">
            <a:xfrm>
              <a:off x="2646" y="1731"/>
              <a:ext cx="564" cy="286"/>
            </a:xfrm>
            <a:prstGeom prst="rect">
              <a:avLst/>
            </a:prstGeom>
            <a:noFill/>
            <a:ln w="9525" algn="ctr">
              <a:noFill/>
              <a:miter lim="800000"/>
              <a:headEnd/>
              <a:tailEnd/>
            </a:ln>
          </p:spPr>
          <p:txBody>
            <a:bodyPr wrap="none" lIns="91429" tIns="45715" rIns="91429" bIns="45715">
              <a:spAutoFit/>
            </a:bodyPr>
            <a:lstStyle/>
            <a:p>
              <a:pPr eaLnBrk="0" hangingPunct="0"/>
              <a:r>
                <a:rPr lang="zh-CN" altLang="en-US" sz="3200" b="1">
                  <a:solidFill>
                    <a:schemeClr val="bg1"/>
                  </a:solidFill>
                  <a:latin typeface="黑体" pitchFamily="49" charset="-122"/>
                  <a:ea typeface="黑体" pitchFamily="49" charset="-122"/>
                </a:rPr>
                <a:t>必要性</a:t>
              </a:r>
              <a:endParaRPr lang="en-US" altLang="zh-CN" sz="3200" b="1">
                <a:solidFill>
                  <a:schemeClr val="bg1"/>
                </a:solidFill>
                <a:latin typeface="黑体" pitchFamily="49" charset="-122"/>
                <a:ea typeface="黑体" pitchFamily="49" charset="-122"/>
              </a:endParaRPr>
            </a:p>
          </p:txBody>
        </p:sp>
        <p:sp>
          <p:nvSpPr>
            <p:cNvPr id="63505" name="Text Box 21"/>
            <p:cNvSpPr txBox="1">
              <a:spLocks noChangeArrowheads="1"/>
            </p:cNvSpPr>
            <p:nvPr/>
          </p:nvSpPr>
          <p:spPr bwMode="auto">
            <a:xfrm>
              <a:off x="2249" y="2045"/>
              <a:ext cx="1474" cy="2150"/>
            </a:xfrm>
            <a:prstGeom prst="rect">
              <a:avLst/>
            </a:prstGeom>
            <a:noFill/>
            <a:ln w="9525" algn="ctr">
              <a:noFill/>
              <a:miter lim="800000"/>
              <a:headEnd/>
              <a:tailEnd/>
            </a:ln>
          </p:spPr>
          <p:txBody>
            <a:bodyPr wrap="square" lIns="91429" tIns="45715" rIns="91429" bIns="45715">
              <a:spAutoFit/>
            </a:bodyPr>
            <a:lstStyle/>
            <a:p>
              <a:pPr eaLnBrk="0" hangingPunct="0"/>
              <a:r>
                <a:rPr lang="zh-CN" altLang="en-US" sz="2800" b="1" dirty="0">
                  <a:solidFill>
                    <a:srgbClr val="000000"/>
                  </a:solidFill>
                  <a:ea typeface="宋体" pitchFamily="2" charset="-122"/>
                </a:rPr>
                <a:t>新情况和新问题</a:t>
              </a:r>
              <a:endParaRPr lang="en-US" altLang="zh-CN" sz="2800" b="1" dirty="0">
                <a:solidFill>
                  <a:srgbClr val="000000"/>
                </a:solidFill>
                <a:ea typeface="宋体" pitchFamily="2" charset="-122"/>
              </a:endParaRPr>
            </a:p>
            <a:p>
              <a:pPr algn="l" eaLnBrk="0" hangingPunct="0"/>
              <a:r>
                <a:rPr lang="zh-CN" altLang="en-US" sz="2800" b="1" dirty="0">
                  <a:solidFill>
                    <a:srgbClr val="000000"/>
                  </a:solidFill>
                  <a:ea typeface="宋体" pitchFamily="2" charset="-122"/>
                </a:rPr>
                <a:t>国内：发展程度不高、市场自发性、落后腐朽文化蔓延</a:t>
              </a:r>
              <a:r>
                <a:rPr lang="zh-CN" altLang="en-US" sz="2800" b="1" dirty="0" smtClean="0">
                  <a:solidFill>
                    <a:srgbClr val="000000"/>
                  </a:solidFill>
                  <a:ea typeface="宋体" pitchFamily="2" charset="-122"/>
                </a:rPr>
                <a:t>、社会成员道德修养不高、文化</a:t>
              </a:r>
              <a:r>
                <a:rPr lang="zh-CN" altLang="en-US" sz="2800" b="1" dirty="0">
                  <a:solidFill>
                    <a:srgbClr val="000000"/>
                  </a:solidFill>
                  <a:ea typeface="宋体" pitchFamily="2" charset="-122"/>
                </a:rPr>
                <a:t>体制弊端</a:t>
              </a:r>
              <a:r>
                <a:rPr lang="en-US" altLang="zh-CN" sz="2800" b="1" dirty="0">
                  <a:solidFill>
                    <a:srgbClr val="000000"/>
                  </a:solidFill>
                  <a:ea typeface="宋体" pitchFamily="2" charset="-122"/>
                </a:rPr>
                <a:t>…</a:t>
              </a:r>
            </a:p>
            <a:p>
              <a:pPr algn="l" eaLnBrk="0" hangingPunct="0"/>
              <a:r>
                <a:rPr lang="zh-CN" altLang="en-US" sz="2800" b="1" dirty="0">
                  <a:solidFill>
                    <a:srgbClr val="000000"/>
                  </a:solidFill>
                  <a:ea typeface="宋体" pitchFamily="2" charset="-122"/>
                </a:rPr>
                <a:t>国际：文化安全问题</a:t>
              </a:r>
              <a:r>
                <a:rPr lang="zh-CN" altLang="en-US" sz="2800" b="1" dirty="0" smtClean="0">
                  <a:solidFill>
                    <a:srgbClr val="000000"/>
                  </a:solidFill>
                  <a:ea typeface="宋体" pitchFamily="2" charset="-122"/>
                </a:rPr>
                <a:t>、“走出去”较</a:t>
              </a:r>
              <a:r>
                <a:rPr lang="zh-CN" altLang="en-US" sz="2800" b="1" dirty="0">
                  <a:solidFill>
                    <a:srgbClr val="000000"/>
                  </a:solidFill>
                  <a:ea typeface="宋体" pitchFamily="2" charset="-122"/>
                </a:rPr>
                <a:t>薄弱</a:t>
              </a:r>
              <a:r>
                <a:rPr lang="en-US" altLang="zh-CN" sz="2800" b="1" dirty="0">
                  <a:solidFill>
                    <a:srgbClr val="000000"/>
                  </a:solidFill>
                  <a:ea typeface="宋体" pitchFamily="2" charset="-122"/>
                </a:rPr>
                <a:t>…</a:t>
              </a:r>
            </a:p>
            <a:p>
              <a:pPr algn="l" eaLnBrk="0" hangingPunct="0"/>
              <a:endParaRPr lang="en-US" altLang="zh-CN" sz="2800" b="1" dirty="0">
                <a:solidFill>
                  <a:srgbClr val="000000"/>
                </a:solidFill>
                <a:ea typeface="宋体" pitchFamily="2" charset="-122"/>
              </a:endParaRPr>
            </a:p>
          </p:txBody>
        </p:sp>
      </p:grpSp>
      <p:sp>
        <p:nvSpPr>
          <p:cNvPr id="63497" name="Text Box 2"/>
          <p:cNvSpPr txBox="1">
            <a:spLocks noChangeArrowheads="1"/>
          </p:cNvSpPr>
          <p:nvPr/>
        </p:nvSpPr>
        <p:spPr bwMode="auto">
          <a:xfrm>
            <a:off x="-61946" y="457200"/>
            <a:ext cx="9586946" cy="584775"/>
          </a:xfrm>
          <a:prstGeom prst="rect">
            <a:avLst/>
          </a:prstGeom>
          <a:noFill/>
          <a:ln w="9525">
            <a:noFill/>
            <a:miter lim="800000"/>
            <a:headEnd/>
            <a:tailEnd/>
          </a:ln>
        </p:spPr>
        <p:txBody>
          <a:bodyPr wrap="square">
            <a:spAutoFit/>
          </a:bodyPr>
          <a:lstStyle/>
          <a:p>
            <a:pPr>
              <a:spcBef>
                <a:spcPct val="50000"/>
              </a:spcBef>
            </a:pPr>
            <a:r>
              <a:rPr lang="zh-CN" altLang="en-US" sz="3200" b="1" dirty="0" smtClean="0">
                <a:solidFill>
                  <a:srgbClr val="FFFF00"/>
                </a:solidFill>
                <a:latin typeface="华文新魏" pitchFamily="2" charset="-122"/>
                <a:ea typeface="华文新魏" pitchFamily="2" charset="-122"/>
              </a:rPr>
              <a:t>发展中国特色社会主义文化的重要性和必要性</a:t>
            </a:r>
            <a:endParaRPr lang="zh-CN" altLang="en-US" sz="3200" b="1" dirty="0">
              <a:solidFill>
                <a:srgbClr val="FFFF00"/>
              </a:solidFill>
              <a:latin typeface="华文新魏" pitchFamily="2" charset="-122"/>
              <a:ea typeface="华文新魏" pitchFamily="2" charset="-122"/>
            </a:endParaRPr>
          </a:p>
        </p:txBody>
      </p:sp>
    </p:spTree>
  </p:cSld>
  <p:clrMapOvr>
    <a:masterClrMapping/>
  </p:clrMapOvr>
  <p:transition>
    <p:blinds dir="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4"/>
          <p:cNvSpPr txBox="1">
            <a:spLocks noChangeArrowheads="1"/>
          </p:cNvSpPr>
          <p:nvPr/>
        </p:nvSpPr>
        <p:spPr bwMode="auto">
          <a:xfrm>
            <a:off x="1143000" y="457200"/>
            <a:ext cx="6934200" cy="646331"/>
          </a:xfrm>
          <a:prstGeom prst="rect">
            <a:avLst/>
          </a:prstGeom>
          <a:noFill/>
          <a:ln w="9525">
            <a:noFill/>
            <a:miter lim="800000"/>
            <a:headEnd/>
            <a:tailEnd/>
          </a:ln>
        </p:spPr>
        <p:txBody>
          <a:bodyPr>
            <a:spAutoFit/>
          </a:bodyPr>
          <a:lstStyle/>
          <a:p>
            <a:pPr>
              <a:spcBef>
                <a:spcPct val="20000"/>
              </a:spcBef>
            </a:pPr>
            <a:r>
              <a:rPr lang="zh-CN" altLang="en-US" sz="3600" b="1" dirty="0" smtClean="0">
                <a:solidFill>
                  <a:srgbClr val="FFFF00"/>
                </a:solidFill>
                <a:latin typeface="华文新魏" pitchFamily="2" charset="-122"/>
                <a:ea typeface="华文新魏" pitchFamily="2" charset="-122"/>
              </a:rPr>
              <a:t>从不同角度看文化的作用</a:t>
            </a:r>
            <a:endParaRPr lang="zh-CN" altLang="en-US" sz="3600" b="1" dirty="0">
              <a:solidFill>
                <a:srgbClr val="FFFF00"/>
              </a:solidFill>
              <a:latin typeface="华文新魏" pitchFamily="2" charset="-122"/>
              <a:ea typeface="华文新魏" pitchFamily="2" charset="-122"/>
            </a:endParaRPr>
          </a:p>
        </p:txBody>
      </p:sp>
      <p:sp>
        <p:nvSpPr>
          <p:cNvPr id="64515" name="Text Box 4"/>
          <p:cNvSpPr txBox="1">
            <a:spLocks noChangeArrowheads="1"/>
          </p:cNvSpPr>
          <p:nvPr/>
        </p:nvSpPr>
        <p:spPr bwMode="auto">
          <a:xfrm>
            <a:off x="571472" y="1340768"/>
            <a:ext cx="8249000" cy="5324535"/>
          </a:xfrm>
          <a:prstGeom prst="rect">
            <a:avLst/>
          </a:prstGeom>
          <a:noFill/>
          <a:ln w="9525">
            <a:noFill/>
            <a:miter lim="800000"/>
            <a:headEnd/>
            <a:tailEnd/>
          </a:ln>
        </p:spPr>
        <p:txBody>
          <a:bodyPr wrap="square">
            <a:spAutoFit/>
          </a:bodyPr>
          <a:lstStyle/>
          <a:p>
            <a:pPr algn="l"/>
            <a:r>
              <a:rPr lang="zh-CN" altLang="en-US" sz="3400" b="1" dirty="0" smtClean="0">
                <a:latin typeface="宋体" pitchFamily="2" charset="-122"/>
                <a:ea typeface="宋体" pitchFamily="2" charset="-122"/>
              </a:rPr>
              <a:t>民族文化的作用</a:t>
            </a:r>
            <a:r>
              <a:rPr lang="zh-CN" altLang="en-US" sz="2400" b="1" dirty="0" smtClean="0">
                <a:solidFill>
                  <a:srgbClr val="C00000"/>
                </a:solidFill>
                <a:latin typeface="宋体" pitchFamily="2" charset="-122"/>
                <a:ea typeface="宋体" pitchFamily="2" charset="-122"/>
              </a:rPr>
              <a:t>（民族生存发展的精神根基）</a:t>
            </a:r>
            <a:r>
              <a:rPr lang="zh-CN" altLang="en-US" sz="3400" b="1" dirty="0" smtClean="0">
                <a:latin typeface="宋体" pitchFamily="2" charset="-122"/>
                <a:ea typeface="宋体" pitchFamily="2" charset="-122"/>
              </a:rPr>
              <a:t>；</a:t>
            </a:r>
            <a:endParaRPr lang="en-US" altLang="zh-CN" sz="3400" b="1" dirty="0" smtClean="0">
              <a:latin typeface="宋体" pitchFamily="2" charset="-122"/>
              <a:ea typeface="宋体" pitchFamily="2" charset="-122"/>
            </a:endParaRPr>
          </a:p>
          <a:p>
            <a:pPr algn="l"/>
            <a:r>
              <a:rPr lang="zh-CN" altLang="en-US" sz="3400" b="1" dirty="0" smtClean="0">
                <a:latin typeface="宋体" pitchFamily="2" charset="-122"/>
                <a:ea typeface="宋体" pitchFamily="2" charset="-122"/>
              </a:rPr>
              <a:t>文化多样性的作用</a:t>
            </a:r>
            <a:r>
              <a:rPr lang="zh-CN" altLang="en-US" sz="2400" b="1" dirty="0" smtClean="0">
                <a:solidFill>
                  <a:srgbClr val="C00000"/>
                </a:solidFill>
                <a:latin typeface="宋体" pitchFamily="2" charset="-122"/>
                <a:ea typeface="宋体" pitchFamily="2" charset="-122"/>
              </a:rPr>
              <a:t>（人类文明进步的重要动力）</a:t>
            </a:r>
            <a:r>
              <a:rPr lang="zh-CN" altLang="en-US" sz="3400" b="1" dirty="0" smtClean="0">
                <a:latin typeface="宋体" pitchFamily="2" charset="-122"/>
                <a:ea typeface="宋体" pitchFamily="2" charset="-122"/>
              </a:rPr>
              <a:t>；</a:t>
            </a:r>
            <a:endParaRPr lang="en-US" altLang="zh-CN" sz="3400" b="1" dirty="0" smtClean="0">
              <a:latin typeface="宋体" pitchFamily="2" charset="-122"/>
              <a:ea typeface="宋体" pitchFamily="2" charset="-122"/>
            </a:endParaRPr>
          </a:p>
          <a:p>
            <a:pPr algn="l"/>
            <a:r>
              <a:rPr lang="zh-CN" altLang="en-US" sz="3400" b="1" dirty="0" smtClean="0">
                <a:latin typeface="宋体" pitchFamily="2" charset="-122"/>
                <a:ea typeface="宋体" pitchFamily="2" charset="-122"/>
              </a:rPr>
              <a:t>传统文化的作用</a:t>
            </a:r>
            <a:r>
              <a:rPr lang="zh-CN" altLang="en-US" sz="2400" b="1" dirty="0" smtClean="0">
                <a:solidFill>
                  <a:srgbClr val="C00000"/>
                </a:solidFill>
                <a:latin typeface="宋体" pitchFamily="2" charset="-122"/>
                <a:ea typeface="宋体" pitchFamily="2" charset="-122"/>
              </a:rPr>
              <a:t>（维系民族生存发展的精神纽带）</a:t>
            </a:r>
            <a:r>
              <a:rPr lang="zh-CN" altLang="en-US" sz="3400" b="1" dirty="0" smtClean="0">
                <a:latin typeface="宋体" pitchFamily="2" charset="-122"/>
                <a:ea typeface="宋体" pitchFamily="2" charset="-122"/>
              </a:rPr>
              <a:t>；</a:t>
            </a:r>
            <a:endParaRPr lang="en-US" altLang="zh-CN" sz="3400" b="1" dirty="0" smtClean="0">
              <a:latin typeface="宋体" pitchFamily="2" charset="-122"/>
              <a:ea typeface="宋体" pitchFamily="2" charset="-122"/>
            </a:endParaRPr>
          </a:p>
          <a:p>
            <a:pPr algn="l"/>
            <a:r>
              <a:rPr lang="zh-CN" altLang="en-US" sz="3400" b="1" dirty="0" smtClean="0">
                <a:latin typeface="宋体" pitchFamily="2" charset="-122"/>
                <a:ea typeface="宋体" pitchFamily="2" charset="-122"/>
              </a:rPr>
              <a:t>文化创新的作用</a:t>
            </a:r>
            <a:r>
              <a:rPr lang="zh-CN" altLang="en-US" sz="2400" b="1" dirty="0" smtClean="0">
                <a:solidFill>
                  <a:srgbClr val="C00000"/>
                </a:solidFill>
                <a:latin typeface="宋体" pitchFamily="2" charset="-122"/>
                <a:ea typeface="宋体" pitchFamily="2" charset="-122"/>
              </a:rPr>
              <a:t>（推动实践发展、繁荣民族文化）</a:t>
            </a:r>
            <a:r>
              <a:rPr lang="zh-CN" altLang="en-US" sz="3400" b="1" dirty="0" smtClean="0">
                <a:latin typeface="宋体" pitchFamily="2" charset="-122"/>
                <a:ea typeface="宋体" pitchFamily="2" charset="-122"/>
              </a:rPr>
              <a:t>；</a:t>
            </a:r>
            <a:endParaRPr lang="en-US" altLang="zh-CN" sz="3400" b="1" dirty="0" smtClean="0">
              <a:latin typeface="宋体" pitchFamily="2" charset="-122"/>
              <a:ea typeface="宋体" pitchFamily="2" charset="-122"/>
            </a:endParaRPr>
          </a:p>
          <a:p>
            <a:pPr algn="l"/>
            <a:r>
              <a:rPr lang="zh-CN" altLang="en-US" sz="3400" b="1" dirty="0" smtClean="0">
                <a:latin typeface="宋体" pitchFamily="2" charset="-122"/>
                <a:ea typeface="宋体" pitchFamily="2" charset="-122"/>
              </a:rPr>
              <a:t>中华文化包容性的作用</a:t>
            </a:r>
            <a:r>
              <a:rPr lang="zh-CN" altLang="en-US" sz="2400" b="1" dirty="0" smtClean="0">
                <a:solidFill>
                  <a:srgbClr val="C00000"/>
                </a:solidFill>
                <a:latin typeface="宋体" pitchFamily="2" charset="-122"/>
                <a:ea typeface="宋体" pitchFamily="2" charset="-122"/>
              </a:rPr>
              <a:t>（认同自身、理解其他）</a:t>
            </a:r>
            <a:r>
              <a:rPr lang="zh-CN" altLang="en-US" sz="3400" b="1" dirty="0" smtClean="0">
                <a:latin typeface="宋体" pitchFamily="2" charset="-122"/>
                <a:ea typeface="宋体" pitchFamily="2" charset="-122"/>
              </a:rPr>
              <a:t>；</a:t>
            </a:r>
            <a:endParaRPr lang="en-US" altLang="zh-CN" sz="3400" b="1" dirty="0" smtClean="0">
              <a:latin typeface="宋体" pitchFamily="2" charset="-122"/>
              <a:ea typeface="宋体" pitchFamily="2" charset="-122"/>
            </a:endParaRPr>
          </a:p>
          <a:p>
            <a:pPr algn="l"/>
            <a:r>
              <a:rPr lang="zh-CN" altLang="en-US" sz="3400" b="1" dirty="0" smtClean="0">
                <a:latin typeface="宋体" pitchFamily="2" charset="-122"/>
                <a:ea typeface="宋体" pitchFamily="2" charset="-122"/>
              </a:rPr>
              <a:t>中华民族精神的作用</a:t>
            </a:r>
            <a:r>
              <a:rPr lang="zh-CN" altLang="en-US" sz="2400" b="1" dirty="0" smtClean="0">
                <a:solidFill>
                  <a:srgbClr val="C00000"/>
                </a:solidFill>
                <a:latin typeface="宋体" pitchFamily="2" charset="-122"/>
                <a:ea typeface="宋体" pitchFamily="2" charset="-122"/>
              </a:rPr>
              <a:t>（精神纽带、支柱、动力、</a:t>
            </a:r>
            <a:endParaRPr lang="en-US" altLang="zh-CN" sz="2400" b="1" dirty="0" smtClean="0">
              <a:solidFill>
                <a:srgbClr val="C00000"/>
              </a:solidFill>
              <a:latin typeface="宋体" pitchFamily="2" charset="-122"/>
              <a:ea typeface="宋体" pitchFamily="2" charset="-122"/>
            </a:endParaRPr>
          </a:p>
          <a:p>
            <a:pPr algn="l"/>
            <a:r>
              <a:rPr lang="en-US" altLang="zh-CN" sz="2400" b="1" dirty="0" smtClean="0">
                <a:solidFill>
                  <a:srgbClr val="C00000"/>
                </a:solidFill>
                <a:latin typeface="宋体" pitchFamily="2" charset="-122"/>
                <a:ea typeface="宋体" pitchFamily="2" charset="-122"/>
              </a:rPr>
              <a:t>                            </a:t>
            </a:r>
            <a:r>
              <a:rPr lang="zh-CN" altLang="en-US" sz="2400" b="1" dirty="0" smtClean="0">
                <a:solidFill>
                  <a:srgbClr val="C00000"/>
                </a:solidFill>
                <a:latin typeface="宋体" pitchFamily="2" charset="-122"/>
                <a:ea typeface="宋体" pitchFamily="2" charset="-122"/>
              </a:rPr>
              <a:t>中华民族之魂）</a:t>
            </a:r>
            <a:r>
              <a:rPr lang="zh-CN" altLang="en-US" sz="3400" b="1" dirty="0" smtClean="0">
                <a:latin typeface="宋体" pitchFamily="2" charset="-122"/>
                <a:ea typeface="宋体" pitchFamily="2" charset="-122"/>
              </a:rPr>
              <a:t>；</a:t>
            </a:r>
            <a:endParaRPr lang="en-US" altLang="zh-CN" sz="3400" b="1" dirty="0" smtClean="0">
              <a:latin typeface="宋体" pitchFamily="2" charset="-122"/>
              <a:ea typeface="宋体" pitchFamily="2" charset="-122"/>
            </a:endParaRPr>
          </a:p>
          <a:p>
            <a:pPr algn="l"/>
            <a:r>
              <a:rPr lang="zh-CN" altLang="en-US" sz="3400" b="1" dirty="0" smtClean="0">
                <a:latin typeface="宋体" pitchFamily="2" charset="-122"/>
                <a:ea typeface="宋体" pitchFamily="2" charset="-122"/>
              </a:rPr>
              <a:t>建设社会主义核心价值体系、培育践行社会主义核心价值观的作用</a:t>
            </a:r>
            <a:r>
              <a:rPr lang="zh-CN" altLang="en-US" sz="2400" b="1" dirty="0" smtClean="0">
                <a:solidFill>
                  <a:srgbClr val="C00000"/>
                </a:solidFill>
                <a:latin typeface="宋体" pitchFamily="2" charset="-122"/>
                <a:ea typeface="宋体" pitchFamily="2" charset="-122"/>
              </a:rPr>
              <a:t>（凝魂聚气、强基固本）</a:t>
            </a:r>
            <a:r>
              <a:rPr lang="zh-CN" altLang="en-US" sz="3400" b="1" dirty="0" smtClean="0">
                <a:latin typeface="宋体" pitchFamily="2" charset="-122"/>
                <a:ea typeface="宋体" pitchFamily="2" charset="-122"/>
                <a:sym typeface="Symbol"/>
              </a:rPr>
              <a:t></a:t>
            </a:r>
            <a:endParaRPr lang="zh-CN" altLang="en-US" sz="3400" b="1" dirty="0">
              <a:latin typeface="宋体" pitchFamily="2" charset="-122"/>
              <a:ea typeface="宋体" pitchFamily="2"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515"/>
                                        </p:tgtEl>
                                        <p:attrNameLst>
                                          <p:attrName>style.visibility</p:attrName>
                                        </p:attrNameLst>
                                      </p:cBhvr>
                                      <p:to>
                                        <p:strVal val="visible"/>
                                      </p:to>
                                    </p:set>
                                    <p:animEffect transition="in" filter="blinds(horizontal)">
                                      <p:cBhvr>
                                        <p:cTn id="7" dur="500"/>
                                        <p:tgtEl>
                                          <p:spTgt spid="64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1366094" y="228600"/>
            <a:ext cx="5796706" cy="923330"/>
          </a:xfrm>
          <a:prstGeom prst="rect">
            <a:avLst/>
          </a:prstGeom>
          <a:noFill/>
          <a:ln w="9525">
            <a:noFill/>
            <a:miter lim="800000"/>
            <a:headEnd/>
            <a:tailEnd/>
          </a:ln>
        </p:spPr>
        <p:txBody>
          <a:bodyPr wrap="square">
            <a:spAutoFit/>
          </a:bodyPr>
          <a:lstStyle/>
          <a:p>
            <a:pPr algn="ctr">
              <a:spcBef>
                <a:spcPct val="20000"/>
              </a:spcBef>
            </a:pPr>
            <a:r>
              <a:rPr lang="en-US" altLang="zh-CN" sz="5400" b="1" dirty="0" smtClean="0">
                <a:solidFill>
                  <a:srgbClr val="FFFF00"/>
                </a:solidFill>
                <a:latin typeface="华文新魏" pitchFamily="2" charset="-122"/>
                <a:ea typeface="华文新魏" pitchFamily="2" charset="-122"/>
              </a:rPr>
              <a:t>《</a:t>
            </a:r>
            <a:r>
              <a:rPr lang="zh-CN" altLang="en-US" sz="5400" b="1" dirty="0" smtClean="0">
                <a:solidFill>
                  <a:srgbClr val="FFFF00"/>
                </a:solidFill>
                <a:latin typeface="华文新魏" pitchFamily="2" charset="-122"/>
                <a:ea typeface="华文新魏" pitchFamily="2" charset="-122"/>
              </a:rPr>
              <a:t>生活与哲学</a:t>
            </a:r>
            <a:r>
              <a:rPr lang="en-US" altLang="zh-CN" sz="5400" b="1" dirty="0" smtClean="0">
                <a:solidFill>
                  <a:srgbClr val="FFFF00"/>
                </a:solidFill>
                <a:latin typeface="华文新魏" pitchFamily="2" charset="-122"/>
                <a:ea typeface="华文新魏" pitchFamily="2" charset="-122"/>
              </a:rPr>
              <a:t>》</a:t>
            </a:r>
            <a:endParaRPr lang="zh-CN" altLang="en-US" sz="5400" b="1" dirty="0">
              <a:solidFill>
                <a:srgbClr val="FFFF00"/>
              </a:solidFill>
              <a:latin typeface="华文新魏" pitchFamily="2" charset="-122"/>
              <a:ea typeface="华文新魏" pitchFamily="2" charset="-122"/>
            </a:endParaRPr>
          </a:p>
        </p:txBody>
      </p:sp>
      <p:grpSp>
        <p:nvGrpSpPr>
          <p:cNvPr id="7" name="组合 6"/>
          <p:cNvGrpSpPr/>
          <p:nvPr/>
        </p:nvGrpSpPr>
        <p:grpSpPr>
          <a:xfrm>
            <a:off x="-123826" y="2286000"/>
            <a:ext cx="9572626" cy="1315963"/>
            <a:chOff x="-214313" y="3573016"/>
            <a:chExt cx="9572626" cy="1315963"/>
          </a:xfrm>
        </p:grpSpPr>
        <p:sp>
          <p:nvSpPr>
            <p:cNvPr id="8" name="TextBox 6"/>
            <p:cNvSpPr txBox="1">
              <a:spLocks noChangeArrowheads="1"/>
            </p:cNvSpPr>
            <p:nvPr/>
          </p:nvSpPr>
          <p:spPr bwMode="auto">
            <a:xfrm>
              <a:off x="218256" y="3573016"/>
              <a:ext cx="8458200" cy="523875"/>
            </a:xfrm>
            <a:prstGeom prst="rect">
              <a:avLst/>
            </a:prstGeom>
            <a:noFill/>
            <a:ln w="9525">
              <a:noFill/>
              <a:miter lim="800000"/>
              <a:headEnd/>
              <a:tailEnd/>
            </a:ln>
          </p:spPr>
          <p:txBody>
            <a:bodyPr>
              <a:spAutoFit/>
            </a:bodyPr>
            <a:lstStyle/>
            <a:p>
              <a:r>
                <a:rPr lang="zh-CN" altLang="en-US" sz="2800" b="1" dirty="0" smtClean="0">
                  <a:latin typeface="黑体" pitchFamily="49" charset="-122"/>
                  <a:ea typeface="黑体" pitchFamily="49" charset="-122"/>
                </a:rPr>
                <a:t>主线</a:t>
              </a:r>
              <a:r>
                <a:rPr lang="en-US" altLang="zh-CN" sz="2800" b="1" dirty="0">
                  <a:latin typeface="黑体" pitchFamily="49" charset="-122"/>
                  <a:ea typeface="黑体" pitchFamily="49" charset="-122"/>
                </a:rPr>
                <a:t>—— </a:t>
              </a:r>
              <a:r>
                <a:rPr lang="zh-CN" altLang="en-US" sz="2800" b="1" dirty="0" smtClean="0">
                  <a:latin typeface="黑体" pitchFamily="49" charset="-122"/>
                  <a:ea typeface="黑体" pitchFamily="49" charset="-122"/>
                </a:rPr>
                <a:t>树立科学</a:t>
              </a:r>
              <a:r>
                <a:rPr lang="zh-CN" altLang="en-US" sz="2800" b="1" dirty="0">
                  <a:latin typeface="黑体" pitchFamily="49" charset="-122"/>
                  <a:ea typeface="黑体" pitchFamily="49" charset="-122"/>
                </a:rPr>
                <a:t>的世界观、人生观和价值观</a:t>
              </a:r>
            </a:p>
          </p:txBody>
        </p:sp>
        <p:sp>
          <p:nvSpPr>
            <p:cNvPr id="9" name="TextBox 7"/>
            <p:cNvSpPr txBox="1">
              <a:spLocks noChangeArrowheads="1"/>
            </p:cNvSpPr>
            <p:nvPr/>
          </p:nvSpPr>
          <p:spPr bwMode="auto">
            <a:xfrm>
              <a:off x="-214313" y="4365104"/>
              <a:ext cx="9572626" cy="523875"/>
            </a:xfrm>
            <a:prstGeom prst="rect">
              <a:avLst/>
            </a:prstGeom>
            <a:noFill/>
            <a:ln w="9525">
              <a:noFill/>
              <a:miter lim="800000"/>
              <a:headEnd/>
              <a:tailEnd/>
            </a:ln>
          </p:spPr>
          <p:txBody>
            <a:bodyPr>
              <a:spAutoFit/>
            </a:bodyPr>
            <a:lstStyle/>
            <a:p>
              <a:pPr algn="ctr"/>
              <a:r>
                <a:rPr lang="zh-CN" altLang="en-US" sz="2800" b="1" dirty="0">
                  <a:latin typeface="黑体" pitchFamily="49" charset="-122"/>
                  <a:ea typeface="黑体" pitchFamily="49" charset="-122"/>
                </a:rPr>
                <a:t>解决问题</a:t>
              </a:r>
              <a:r>
                <a:rPr lang="en-US" altLang="zh-CN" sz="2800" b="1" dirty="0">
                  <a:latin typeface="黑体" pitchFamily="49" charset="-122"/>
                  <a:ea typeface="黑体" pitchFamily="49" charset="-122"/>
                </a:rPr>
                <a:t>——</a:t>
              </a:r>
              <a:r>
                <a:rPr lang="zh-CN" altLang="en-US" sz="2800" b="1" dirty="0">
                  <a:latin typeface="黑体" pitchFamily="49" charset="-122"/>
                  <a:ea typeface="黑体" pitchFamily="49" charset="-122"/>
                </a:rPr>
                <a:t>正确处理主观与客观、个人与社会的关系</a:t>
              </a:r>
            </a:p>
          </p:txBody>
        </p:sp>
      </p:grpSp>
      <p:pic>
        <p:nvPicPr>
          <p:cNvPr id="13" name="图片 12" descr="item-0D9FDDE7-7508B64B0000000000753AE1075AA36C_0_200x200.jpg"/>
          <p:cNvPicPr>
            <a:picLocks noChangeAspect="1"/>
          </p:cNvPicPr>
          <p:nvPr/>
        </p:nvPicPr>
        <p:blipFill>
          <a:blip r:embed="rId2" cstate="print"/>
          <a:srcRect l="10311" r="15980"/>
          <a:stretch>
            <a:fillRect/>
          </a:stretch>
        </p:blipFill>
        <p:spPr>
          <a:xfrm>
            <a:off x="6629400" y="3810000"/>
            <a:ext cx="2246650" cy="3048000"/>
          </a:xfrm>
          <a:prstGeom prst="rect">
            <a:avLst/>
          </a:prstGeom>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52400" y="457200"/>
            <a:ext cx="2590800" cy="579438"/>
          </a:xfrm>
          <a:prstGeom prst="rect">
            <a:avLst/>
          </a:prstGeom>
          <a:noFill/>
          <a:ln w="9525">
            <a:noFill/>
            <a:miter lim="800000"/>
            <a:headEnd/>
            <a:tailEnd/>
          </a:ln>
          <a:effectLst>
            <a:outerShdw dist="17961" dir="2700000" algn="ctr" rotWithShape="0">
              <a:srgbClr val="FFFF00">
                <a:alpha val="50000"/>
              </a:srgbClr>
            </a:outerShdw>
          </a:effectLst>
        </p:spPr>
        <p:txBody>
          <a:bodyPr>
            <a:spAutoFit/>
          </a:bodyPr>
          <a:lstStyle/>
          <a:p>
            <a:pPr algn="ctr">
              <a:spcBef>
                <a:spcPct val="50000"/>
              </a:spcBef>
              <a:defRPr/>
            </a:pPr>
            <a:r>
              <a:rPr lang="zh-CN" altLang="en-US" sz="3200" b="1" dirty="0">
                <a:solidFill>
                  <a:srgbClr val="FFFF00"/>
                </a:solidFill>
                <a:latin typeface="Arial" charset="0"/>
                <a:ea typeface="黑体" pitchFamily="49" charset="-122"/>
              </a:rPr>
              <a:t>生活与哲学</a:t>
            </a:r>
          </a:p>
        </p:txBody>
      </p:sp>
      <p:sp>
        <p:nvSpPr>
          <p:cNvPr id="20483" name="Text Box 3"/>
          <p:cNvSpPr txBox="1">
            <a:spLocks noChangeArrowheads="1"/>
          </p:cNvSpPr>
          <p:nvPr/>
        </p:nvSpPr>
        <p:spPr bwMode="auto">
          <a:xfrm>
            <a:off x="228600" y="1562100"/>
            <a:ext cx="5486400" cy="4359275"/>
          </a:xfrm>
          <a:prstGeom prst="rect">
            <a:avLst/>
          </a:prstGeom>
          <a:noFill/>
          <a:ln w="9525">
            <a:noFill/>
            <a:miter lim="800000"/>
            <a:headEnd/>
            <a:tailEnd/>
          </a:ln>
          <a:effectLst>
            <a:outerShdw dist="28398" dir="1593903" algn="ctr" rotWithShape="0">
              <a:schemeClr val="tx1"/>
            </a:outerShdw>
          </a:effectLst>
        </p:spPr>
        <p:txBody>
          <a:bodyPr>
            <a:spAutoFit/>
          </a:bodyPr>
          <a:lstStyle/>
          <a:p>
            <a:pPr>
              <a:spcBef>
                <a:spcPct val="50000"/>
              </a:spcBef>
              <a:defRPr/>
            </a:pPr>
            <a:r>
              <a:rPr lang="zh-CN" altLang="en-US" sz="2800" b="1" dirty="0">
                <a:effectLst>
                  <a:outerShdw blurRad="38100" dist="38100" dir="2700000" algn="tl">
                    <a:srgbClr val="C0C0C0"/>
                  </a:outerShdw>
                </a:effectLst>
                <a:latin typeface="宋体" pitchFamily="2" charset="-122"/>
              </a:rPr>
              <a:t>第一单元  生活智慧与时代精神</a:t>
            </a:r>
          </a:p>
          <a:p>
            <a:pPr>
              <a:spcBef>
                <a:spcPct val="50000"/>
              </a:spcBef>
              <a:defRPr/>
            </a:pPr>
            <a:endParaRPr lang="zh-CN" altLang="en-US" sz="2800" b="1" dirty="0">
              <a:effectLst>
                <a:outerShdw blurRad="38100" dist="38100" dir="2700000" algn="tl">
                  <a:srgbClr val="C0C0C0"/>
                </a:outerShdw>
              </a:effectLst>
              <a:latin typeface="宋体" pitchFamily="2" charset="-122"/>
            </a:endParaRPr>
          </a:p>
          <a:p>
            <a:pPr>
              <a:spcBef>
                <a:spcPct val="50000"/>
              </a:spcBef>
              <a:defRPr/>
            </a:pPr>
            <a:r>
              <a:rPr lang="zh-CN" altLang="en-US" sz="2800" b="1" dirty="0">
                <a:effectLst>
                  <a:outerShdw blurRad="38100" dist="38100" dir="2700000" algn="tl">
                    <a:srgbClr val="C0C0C0"/>
                  </a:outerShdw>
                </a:effectLst>
                <a:latin typeface="宋体" pitchFamily="2" charset="-122"/>
              </a:rPr>
              <a:t>第二单元  探索世界与追求真理</a:t>
            </a:r>
          </a:p>
          <a:p>
            <a:pPr>
              <a:spcBef>
                <a:spcPct val="50000"/>
              </a:spcBef>
              <a:defRPr/>
            </a:pPr>
            <a:endParaRPr lang="zh-CN" altLang="en-US" sz="2800" b="1" dirty="0">
              <a:effectLst>
                <a:outerShdw blurRad="38100" dist="38100" dir="2700000" algn="tl">
                  <a:srgbClr val="C0C0C0"/>
                </a:outerShdw>
              </a:effectLst>
              <a:latin typeface="宋体" pitchFamily="2" charset="-122"/>
            </a:endParaRPr>
          </a:p>
          <a:p>
            <a:pPr>
              <a:spcBef>
                <a:spcPct val="50000"/>
              </a:spcBef>
              <a:defRPr/>
            </a:pPr>
            <a:r>
              <a:rPr lang="zh-CN" altLang="en-US" sz="2800" b="1" dirty="0">
                <a:effectLst>
                  <a:outerShdw blurRad="38100" dist="38100" dir="2700000" algn="tl">
                    <a:srgbClr val="C0C0C0"/>
                  </a:outerShdw>
                </a:effectLst>
                <a:latin typeface="宋体" pitchFamily="2" charset="-122"/>
              </a:rPr>
              <a:t>第三单元  思想方法与创新意识</a:t>
            </a:r>
          </a:p>
          <a:p>
            <a:pPr>
              <a:spcBef>
                <a:spcPct val="50000"/>
              </a:spcBef>
              <a:defRPr/>
            </a:pPr>
            <a:endParaRPr lang="zh-CN" altLang="en-US" sz="2800" b="1" dirty="0">
              <a:effectLst>
                <a:outerShdw blurRad="38100" dist="38100" dir="2700000" algn="tl">
                  <a:srgbClr val="C0C0C0"/>
                </a:outerShdw>
              </a:effectLst>
              <a:latin typeface="宋体" pitchFamily="2" charset="-122"/>
            </a:endParaRPr>
          </a:p>
          <a:p>
            <a:pPr>
              <a:spcBef>
                <a:spcPct val="50000"/>
              </a:spcBef>
              <a:defRPr/>
            </a:pPr>
            <a:r>
              <a:rPr lang="zh-CN" altLang="en-US" sz="2800" b="1" dirty="0">
                <a:effectLst>
                  <a:outerShdw blurRad="38100" dist="38100" dir="2700000" algn="tl">
                    <a:srgbClr val="C0C0C0"/>
                  </a:outerShdw>
                </a:effectLst>
                <a:latin typeface="宋体" pitchFamily="2" charset="-122"/>
              </a:rPr>
              <a:t>第四单元  认识社会与价值选择</a:t>
            </a:r>
          </a:p>
        </p:txBody>
      </p:sp>
      <p:sp>
        <p:nvSpPr>
          <p:cNvPr id="20484" name="Text Box 10"/>
          <p:cNvSpPr txBox="1">
            <a:spLocks noChangeArrowheads="1"/>
          </p:cNvSpPr>
          <p:nvPr/>
        </p:nvSpPr>
        <p:spPr bwMode="auto">
          <a:xfrm>
            <a:off x="2209800" y="457200"/>
            <a:ext cx="6477000" cy="523875"/>
          </a:xfrm>
          <a:prstGeom prst="rect">
            <a:avLst/>
          </a:prstGeom>
          <a:noFill/>
          <a:ln w="9525">
            <a:noFill/>
            <a:miter lim="800000"/>
            <a:headEnd/>
            <a:tailEnd/>
          </a:ln>
          <a:effectLst>
            <a:outerShdw dist="17961" dir="2700000" algn="ctr" rotWithShape="0">
              <a:schemeClr val="bg2"/>
            </a:outerShdw>
          </a:effectLst>
        </p:spPr>
        <p:txBody>
          <a:bodyPr>
            <a:spAutoFit/>
          </a:bodyPr>
          <a:lstStyle/>
          <a:p>
            <a:pPr algn="ctr">
              <a:spcBef>
                <a:spcPct val="50000"/>
              </a:spcBef>
              <a:defRPr/>
            </a:pPr>
            <a:r>
              <a:rPr lang="zh-CN" altLang="en-US" sz="2800" b="1">
                <a:solidFill>
                  <a:srgbClr val="FFFF00"/>
                </a:solidFill>
                <a:latin typeface="宋体" pitchFamily="2" charset="-122"/>
              </a:rPr>
              <a:t>主线：在实践基础上树立科学的“三观” </a:t>
            </a:r>
          </a:p>
        </p:txBody>
      </p:sp>
      <p:sp>
        <p:nvSpPr>
          <p:cNvPr id="20485" name="Text Box 21"/>
          <p:cNvSpPr txBox="1">
            <a:spLocks noChangeArrowheads="1"/>
          </p:cNvSpPr>
          <p:nvPr/>
        </p:nvSpPr>
        <p:spPr bwMode="auto">
          <a:xfrm>
            <a:off x="5638800" y="1341438"/>
            <a:ext cx="3200400" cy="944562"/>
          </a:xfrm>
          <a:prstGeom prst="rect">
            <a:avLst/>
          </a:prstGeom>
          <a:solidFill>
            <a:srgbClr val="FFFF99"/>
          </a:solidFill>
          <a:ln w="9525">
            <a:noFill/>
            <a:miter lim="800000"/>
            <a:headEnd/>
            <a:tailEnd/>
          </a:ln>
        </p:spPr>
        <p:txBody>
          <a:bodyPr>
            <a:spAutoFit/>
          </a:bodyPr>
          <a:lstStyle/>
          <a:p>
            <a:pPr algn="ctr"/>
            <a:r>
              <a:rPr lang="zh-CN" altLang="en-US" sz="2800" b="1">
                <a:solidFill>
                  <a:srgbClr val="0000CC"/>
                </a:solidFill>
                <a:ea typeface="华文新魏" pitchFamily="2" charset="-122"/>
              </a:rPr>
              <a:t>什么是科学的</a:t>
            </a:r>
          </a:p>
          <a:p>
            <a:pPr algn="ctr"/>
            <a:r>
              <a:rPr lang="zh-CN" altLang="en-US" sz="2800" b="1">
                <a:solidFill>
                  <a:srgbClr val="0000CC"/>
                </a:solidFill>
                <a:ea typeface="华文新魏" pitchFamily="2" charset="-122"/>
              </a:rPr>
              <a:t>世界观和方法论</a:t>
            </a:r>
          </a:p>
        </p:txBody>
      </p:sp>
      <p:sp>
        <p:nvSpPr>
          <p:cNvPr id="20486" name="Text Box 21"/>
          <p:cNvSpPr txBox="1">
            <a:spLocks noChangeArrowheads="1"/>
          </p:cNvSpPr>
          <p:nvPr/>
        </p:nvSpPr>
        <p:spPr bwMode="auto">
          <a:xfrm>
            <a:off x="5715000" y="2943225"/>
            <a:ext cx="3124200" cy="414338"/>
          </a:xfrm>
          <a:prstGeom prst="rect">
            <a:avLst/>
          </a:prstGeom>
          <a:solidFill>
            <a:srgbClr val="FFFF99"/>
          </a:solidFill>
          <a:ln w="9525">
            <a:noFill/>
            <a:miter lim="800000"/>
            <a:headEnd/>
            <a:tailEnd/>
          </a:ln>
        </p:spPr>
        <p:txBody>
          <a:bodyPr>
            <a:spAutoFit/>
          </a:bodyPr>
          <a:lstStyle/>
          <a:p>
            <a:pPr algn="ctr">
              <a:lnSpc>
                <a:spcPct val="70000"/>
              </a:lnSpc>
              <a:spcBef>
                <a:spcPct val="50000"/>
              </a:spcBef>
            </a:pPr>
            <a:r>
              <a:rPr lang="zh-CN" altLang="en-US" sz="2800" b="1">
                <a:solidFill>
                  <a:srgbClr val="0000CC"/>
                </a:solidFill>
                <a:ea typeface="华文新魏" pitchFamily="2" charset="-122"/>
                <a:sym typeface="Arial" pitchFamily="34" charset="0"/>
              </a:rPr>
              <a:t>正确看待周围世界</a:t>
            </a:r>
          </a:p>
        </p:txBody>
      </p:sp>
      <p:sp>
        <p:nvSpPr>
          <p:cNvPr id="20487" name="Text Box 21"/>
          <p:cNvSpPr txBox="1">
            <a:spLocks noChangeArrowheads="1"/>
          </p:cNvSpPr>
          <p:nvPr/>
        </p:nvSpPr>
        <p:spPr bwMode="auto">
          <a:xfrm>
            <a:off x="5643563" y="4249738"/>
            <a:ext cx="3124200" cy="393700"/>
          </a:xfrm>
          <a:prstGeom prst="rect">
            <a:avLst/>
          </a:prstGeom>
          <a:solidFill>
            <a:srgbClr val="FFFF99"/>
          </a:solidFill>
          <a:ln w="9525">
            <a:noFill/>
            <a:miter lim="800000"/>
            <a:headEnd/>
            <a:tailEnd/>
          </a:ln>
        </p:spPr>
        <p:txBody>
          <a:bodyPr>
            <a:spAutoFit/>
          </a:bodyPr>
          <a:lstStyle/>
          <a:p>
            <a:pPr algn="ctr">
              <a:lnSpc>
                <a:spcPct val="70000"/>
              </a:lnSpc>
              <a:spcBef>
                <a:spcPct val="50000"/>
              </a:spcBef>
            </a:pPr>
            <a:r>
              <a:rPr lang="zh-CN" altLang="en-US" sz="2800" b="1">
                <a:solidFill>
                  <a:srgbClr val="0000CC"/>
                </a:solidFill>
                <a:ea typeface="华文新魏" pitchFamily="2" charset="-122"/>
                <a:sym typeface="Arial" pitchFamily="34" charset="0"/>
              </a:rPr>
              <a:t>运用科学思想方法</a:t>
            </a:r>
            <a:endParaRPr lang="zh-CN" altLang="en-US"/>
          </a:p>
        </p:txBody>
      </p:sp>
      <p:sp>
        <p:nvSpPr>
          <p:cNvPr id="20490" name="Text Box 21"/>
          <p:cNvSpPr txBox="1">
            <a:spLocks noChangeArrowheads="1"/>
          </p:cNvSpPr>
          <p:nvPr/>
        </p:nvSpPr>
        <p:spPr bwMode="auto">
          <a:xfrm>
            <a:off x="5500688" y="5286375"/>
            <a:ext cx="3643312" cy="695325"/>
          </a:xfrm>
          <a:prstGeom prst="rect">
            <a:avLst/>
          </a:prstGeom>
          <a:solidFill>
            <a:srgbClr val="FFFF99"/>
          </a:solidFill>
          <a:ln w="9525">
            <a:noFill/>
            <a:miter lim="800000"/>
            <a:headEnd/>
            <a:tailEnd/>
          </a:ln>
        </p:spPr>
        <p:txBody>
          <a:bodyPr>
            <a:spAutoFit/>
          </a:bodyPr>
          <a:lstStyle/>
          <a:p>
            <a:pPr algn="ctr">
              <a:lnSpc>
                <a:spcPct val="70000"/>
              </a:lnSpc>
              <a:spcBef>
                <a:spcPct val="50000"/>
              </a:spcBef>
            </a:pPr>
            <a:r>
              <a:rPr lang="zh-CN" altLang="en-US" sz="2800" b="1">
                <a:solidFill>
                  <a:srgbClr val="0000CC"/>
                </a:solidFill>
                <a:ea typeface="华文新魏" pitchFamily="2" charset="-122"/>
                <a:sym typeface="Arial" pitchFamily="34" charset="0"/>
              </a:rPr>
              <a:t>探究社会本质与规律寻觅人生意义和价值</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blinds(horizontal)">
                                      <p:cBhvr>
                                        <p:cTn id="7" dur="500"/>
                                        <p:tgtEl>
                                          <p:spTgt spid="2048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6"/>
                                        </p:tgtEl>
                                        <p:attrNameLst>
                                          <p:attrName>style.visibility</p:attrName>
                                        </p:attrNameLst>
                                      </p:cBhvr>
                                      <p:to>
                                        <p:strVal val="visible"/>
                                      </p:to>
                                    </p:set>
                                    <p:animEffect transition="in" filter="blinds(horizontal)">
                                      <p:cBhvr>
                                        <p:cTn id="12" dur="500"/>
                                        <p:tgtEl>
                                          <p:spTgt spid="2048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7"/>
                                        </p:tgtEl>
                                        <p:attrNameLst>
                                          <p:attrName>style.visibility</p:attrName>
                                        </p:attrNameLst>
                                      </p:cBhvr>
                                      <p:to>
                                        <p:strVal val="visible"/>
                                      </p:to>
                                    </p:set>
                                    <p:animEffect transition="in" filter="blinds(horizontal)">
                                      <p:cBhvr>
                                        <p:cTn id="17" dur="500"/>
                                        <p:tgtEl>
                                          <p:spTgt spid="2048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490"/>
                                        </p:tgtEl>
                                        <p:attrNameLst>
                                          <p:attrName>style.visibility</p:attrName>
                                        </p:attrNameLst>
                                      </p:cBhvr>
                                      <p:to>
                                        <p:strVal val="visible"/>
                                      </p:to>
                                    </p:set>
                                    <p:animEffect transition="in" filter="blinds(horizontal)">
                                      <p:cBhvr>
                                        <p:cTn id="22" dur="500"/>
                                        <p:tgtEl>
                                          <p:spTgt spid="20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P spid="20486" grpId="0" animBg="1"/>
      <p:bldP spid="20487" grpId="0" animBg="1"/>
      <p:bldP spid="20490"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8"/>
          <p:cNvGrpSpPr/>
          <p:nvPr/>
        </p:nvGrpSpPr>
        <p:grpSpPr>
          <a:xfrm>
            <a:off x="1979712" y="406405"/>
            <a:ext cx="6768752" cy="2734563"/>
            <a:chOff x="1979712" y="406405"/>
            <a:chExt cx="6768752" cy="2734563"/>
          </a:xfrm>
        </p:grpSpPr>
        <p:sp>
          <p:nvSpPr>
            <p:cNvPr id="17" name="矩形 16"/>
            <p:cNvSpPr/>
            <p:nvPr/>
          </p:nvSpPr>
          <p:spPr>
            <a:xfrm>
              <a:off x="2699792" y="2564904"/>
              <a:ext cx="5112568" cy="57606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上箭头 7"/>
            <p:cNvSpPr/>
            <p:nvPr/>
          </p:nvSpPr>
          <p:spPr bwMode="auto">
            <a:xfrm>
              <a:off x="4742770" y="980728"/>
              <a:ext cx="981358" cy="1512168"/>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600"/>
                </a:lnSpc>
                <a:defRPr/>
              </a:pPr>
              <a:r>
                <a:rPr lang="zh-CN" altLang="en-US" sz="3000" b="1" dirty="0" smtClean="0">
                  <a:solidFill>
                    <a:srgbClr val="FF0000"/>
                  </a:solidFill>
                  <a:latin typeface="隶书" pitchFamily="49" charset="-122"/>
                  <a:ea typeface="隶书" pitchFamily="49" charset="-122"/>
                </a:rPr>
                <a:t>前提基础</a:t>
              </a:r>
              <a:endParaRPr lang="zh-CN" altLang="en-US" sz="3000" b="1" dirty="0">
                <a:solidFill>
                  <a:srgbClr val="FF0000"/>
                </a:solidFill>
                <a:latin typeface="隶书" pitchFamily="49" charset="-122"/>
                <a:ea typeface="隶书" pitchFamily="49" charset="-122"/>
              </a:endParaRPr>
            </a:p>
          </p:txBody>
        </p:sp>
        <p:sp>
          <p:nvSpPr>
            <p:cNvPr id="13" name="Text Box 9"/>
            <p:cNvSpPr txBox="1">
              <a:spLocks noChangeArrowheads="1"/>
            </p:cNvSpPr>
            <p:nvPr/>
          </p:nvSpPr>
          <p:spPr bwMode="auto">
            <a:xfrm>
              <a:off x="1979712" y="406405"/>
              <a:ext cx="6768752" cy="646331"/>
            </a:xfrm>
            <a:prstGeom prst="rect">
              <a:avLst/>
            </a:prstGeom>
            <a:noFill/>
            <a:ln w="9525">
              <a:noFill/>
              <a:miter lim="800000"/>
              <a:headEnd/>
              <a:tailEnd/>
            </a:ln>
          </p:spPr>
          <p:txBody>
            <a:bodyPr wrap="square">
              <a:spAutoFit/>
            </a:bodyPr>
            <a:lstStyle/>
            <a:p>
              <a:pPr>
                <a:spcBef>
                  <a:spcPct val="50000"/>
                </a:spcBef>
              </a:pPr>
              <a:r>
                <a:rPr lang="zh-CN" altLang="en-US" sz="3600" b="1" dirty="0" smtClean="0">
                  <a:solidFill>
                    <a:srgbClr val="FFFF00"/>
                  </a:solidFill>
                  <a:ea typeface="华文新魏" pitchFamily="2" charset="-122"/>
                </a:rPr>
                <a:t>投身实践、立足实际、遵循规律</a:t>
              </a:r>
              <a:endParaRPr lang="en-US" altLang="zh-CN" sz="3600" b="1" dirty="0">
                <a:solidFill>
                  <a:srgbClr val="FFFF00"/>
                </a:solidFill>
                <a:ea typeface="华文新魏" pitchFamily="2" charset="-122"/>
              </a:endParaRPr>
            </a:p>
          </p:txBody>
        </p:sp>
      </p:grpSp>
      <p:sp>
        <p:nvSpPr>
          <p:cNvPr id="9218" name="Text Box 13"/>
          <p:cNvSpPr txBox="1">
            <a:spLocks noChangeArrowheads="1"/>
          </p:cNvSpPr>
          <p:nvPr/>
        </p:nvSpPr>
        <p:spPr bwMode="auto">
          <a:xfrm>
            <a:off x="323528" y="2361654"/>
            <a:ext cx="7776864" cy="815736"/>
          </a:xfrm>
          <a:prstGeom prst="rect">
            <a:avLst/>
          </a:prstGeom>
          <a:noFill/>
          <a:ln w="9525">
            <a:noFill/>
            <a:miter lim="800000"/>
            <a:headEnd/>
            <a:tailEnd/>
          </a:ln>
        </p:spPr>
        <p:txBody>
          <a:bodyPr wrap="square">
            <a:spAutoFit/>
          </a:bodyPr>
          <a:lstStyle/>
          <a:p>
            <a:pPr>
              <a:lnSpc>
                <a:spcPct val="150000"/>
              </a:lnSpc>
              <a:spcBef>
                <a:spcPct val="50000"/>
              </a:spcBef>
            </a:pPr>
            <a:r>
              <a:rPr lang="zh-CN" altLang="en-US" sz="3600" b="1" dirty="0" smtClean="0">
                <a:solidFill>
                  <a:srgbClr val="333399"/>
                </a:solidFill>
                <a:ea typeface="黑体" pitchFamily="49" charset="-122"/>
              </a:rPr>
              <a:t>树立科学的</a:t>
            </a:r>
            <a:r>
              <a:rPr lang="zh-CN" altLang="en-US" sz="3600" b="1" dirty="0" smtClean="0">
                <a:solidFill>
                  <a:srgbClr val="FFFF00"/>
                </a:solidFill>
                <a:ea typeface="黑体" pitchFamily="49" charset="-122"/>
              </a:rPr>
              <a:t>世界观、人生观和价值观</a:t>
            </a:r>
            <a:endParaRPr lang="zh-CN" altLang="en-US" sz="3600" b="1" dirty="0">
              <a:solidFill>
                <a:srgbClr val="FFFF00"/>
              </a:solidFill>
              <a:ea typeface="黑体" pitchFamily="49" charset="-122"/>
            </a:endParaRPr>
          </a:p>
        </p:txBody>
      </p:sp>
      <p:sp>
        <p:nvSpPr>
          <p:cNvPr id="9228" name="Text Box 9"/>
          <p:cNvSpPr txBox="1">
            <a:spLocks noChangeArrowheads="1"/>
          </p:cNvSpPr>
          <p:nvPr/>
        </p:nvSpPr>
        <p:spPr bwMode="auto">
          <a:xfrm>
            <a:off x="2123728" y="260648"/>
            <a:ext cx="6624736" cy="646331"/>
          </a:xfrm>
          <a:prstGeom prst="rect">
            <a:avLst/>
          </a:prstGeom>
          <a:noFill/>
          <a:ln w="9525">
            <a:noFill/>
            <a:miter lim="800000"/>
            <a:headEnd/>
            <a:tailEnd/>
          </a:ln>
        </p:spPr>
        <p:txBody>
          <a:bodyPr wrap="square">
            <a:spAutoFit/>
          </a:bodyPr>
          <a:lstStyle/>
          <a:p>
            <a:pPr>
              <a:spcBef>
                <a:spcPct val="50000"/>
              </a:spcBef>
            </a:pPr>
            <a:endParaRPr lang="zh-CN" altLang="en-US" sz="3600" b="1" dirty="0">
              <a:solidFill>
                <a:srgbClr val="006600"/>
              </a:solidFill>
              <a:ea typeface="华文新魏" pitchFamily="2" charset="-122"/>
            </a:endParaRPr>
          </a:p>
        </p:txBody>
      </p:sp>
      <p:grpSp>
        <p:nvGrpSpPr>
          <p:cNvPr id="3" name="组合 23"/>
          <p:cNvGrpSpPr/>
          <p:nvPr/>
        </p:nvGrpSpPr>
        <p:grpSpPr>
          <a:xfrm>
            <a:off x="107504" y="3140968"/>
            <a:ext cx="3528392" cy="2016224"/>
            <a:chOff x="107504" y="3140968"/>
            <a:chExt cx="3528392" cy="2016224"/>
          </a:xfrm>
        </p:grpSpPr>
        <p:sp>
          <p:nvSpPr>
            <p:cNvPr id="20" name="下箭头 19"/>
            <p:cNvSpPr/>
            <p:nvPr/>
          </p:nvSpPr>
          <p:spPr>
            <a:xfrm>
              <a:off x="1259632" y="3140968"/>
              <a:ext cx="1008112" cy="1425307"/>
            </a:xfrm>
            <a:prstGeom prst="downArrow">
              <a:avLst>
                <a:gd name="adj1" fmla="val 50000"/>
                <a:gd name="adj2" fmla="val 29540"/>
              </a:avLst>
            </a:prstGeom>
            <a:solidFill>
              <a:srgbClr val="C7F5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zh-CN" altLang="en-US" sz="3000" b="1" dirty="0" smtClean="0">
                  <a:solidFill>
                    <a:srgbClr val="FF0000"/>
                  </a:solidFill>
                  <a:latin typeface="隶书" pitchFamily="49" charset="-122"/>
                  <a:ea typeface="隶书" pitchFamily="49" charset="-122"/>
                </a:rPr>
                <a:t>掌握运用</a:t>
              </a:r>
              <a:endParaRPr lang="zh-CN" altLang="en-US" sz="3000" b="1" dirty="0">
                <a:solidFill>
                  <a:srgbClr val="FF0000"/>
                </a:solidFill>
                <a:latin typeface="隶书" pitchFamily="49" charset="-122"/>
                <a:ea typeface="隶书" pitchFamily="49" charset="-122"/>
              </a:endParaRPr>
            </a:p>
          </p:txBody>
        </p:sp>
        <p:sp>
          <p:nvSpPr>
            <p:cNvPr id="15" name="Rectangle 17"/>
            <p:cNvSpPr>
              <a:spLocks noChangeArrowheads="1"/>
            </p:cNvSpPr>
            <p:nvPr/>
          </p:nvSpPr>
          <p:spPr bwMode="auto">
            <a:xfrm>
              <a:off x="107504" y="4510861"/>
              <a:ext cx="3528392" cy="646331"/>
            </a:xfrm>
            <a:prstGeom prst="rect">
              <a:avLst/>
            </a:prstGeom>
            <a:noFill/>
            <a:ln w="9525">
              <a:noFill/>
              <a:miter lim="800000"/>
              <a:headEnd/>
              <a:tailEnd/>
            </a:ln>
          </p:spPr>
          <p:txBody>
            <a:bodyPr wrap="square">
              <a:spAutoFit/>
            </a:bodyPr>
            <a:lstStyle/>
            <a:p>
              <a:pPr algn="ctr"/>
              <a:r>
                <a:rPr lang="zh-CN" altLang="en-US" sz="3600" b="1" dirty="0" smtClean="0">
                  <a:solidFill>
                    <a:srgbClr val="006600"/>
                  </a:solidFill>
                  <a:latin typeface="华文新魏" pitchFamily="2" charset="-122"/>
                  <a:ea typeface="华文新魏" pitchFamily="2" charset="-122"/>
                </a:rPr>
                <a:t>科学思想方法</a:t>
              </a:r>
              <a:endParaRPr lang="zh-CN" altLang="en-US" sz="3600" b="1" dirty="0">
                <a:solidFill>
                  <a:srgbClr val="006600"/>
                </a:solidFill>
                <a:latin typeface="华文新魏" pitchFamily="2" charset="-122"/>
                <a:ea typeface="华文新魏" pitchFamily="2" charset="-122"/>
              </a:endParaRPr>
            </a:p>
          </p:txBody>
        </p:sp>
      </p:grpSp>
      <p:grpSp>
        <p:nvGrpSpPr>
          <p:cNvPr id="4" name="组合 21"/>
          <p:cNvGrpSpPr/>
          <p:nvPr/>
        </p:nvGrpSpPr>
        <p:grpSpPr>
          <a:xfrm>
            <a:off x="3275856" y="3284984"/>
            <a:ext cx="4176464" cy="2566430"/>
            <a:chOff x="3275856" y="3284984"/>
            <a:chExt cx="4176464" cy="2566430"/>
          </a:xfrm>
        </p:grpSpPr>
        <p:sp>
          <p:nvSpPr>
            <p:cNvPr id="21" name="下箭头 20"/>
            <p:cNvSpPr/>
            <p:nvPr/>
          </p:nvSpPr>
          <p:spPr>
            <a:xfrm>
              <a:off x="4726360" y="3284984"/>
              <a:ext cx="939194" cy="1368152"/>
            </a:xfrm>
            <a:prstGeom prst="downArrow">
              <a:avLst>
                <a:gd name="adj1" fmla="val 50000"/>
                <a:gd name="adj2" fmla="val 38442"/>
              </a:avLst>
            </a:prstGeom>
            <a:solidFill>
              <a:srgbClr val="C7F5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zh-CN" altLang="en-US" sz="3000" b="1" dirty="0" smtClean="0">
                  <a:solidFill>
                    <a:srgbClr val="FF0000"/>
                  </a:solidFill>
                  <a:latin typeface="隶书" pitchFamily="49" charset="-122"/>
                  <a:ea typeface="隶书" pitchFamily="49" charset="-122"/>
                </a:rPr>
                <a:t>必要条件</a:t>
              </a:r>
              <a:endParaRPr lang="zh-CN" altLang="en-US" sz="3000" b="1" dirty="0">
                <a:solidFill>
                  <a:srgbClr val="FF0000"/>
                </a:solidFill>
                <a:latin typeface="隶书" pitchFamily="49" charset="-122"/>
                <a:ea typeface="隶书" pitchFamily="49" charset="-122"/>
              </a:endParaRPr>
            </a:p>
          </p:txBody>
        </p:sp>
        <p:sp>
          <p:nvSpPr>
            <p:cNvPr id="27" name="TextBox 26"/>
            <p:cNvSpPr txBox="1">
              <a:spLocks noChangeArrowheads="1"/>
            </p:cNvSpPr>
            <p:nvPr/>
          </p:nvSpPr>
          <p:spPr bwMode="auto">
            <a:xfrm>
              <a:off x="3275856" y="4725144"/>
              <a:ext cx="4176464" cy="1126270"/>
            </a:xfrm>
            <a:prstGeom prst="rect">
              <a:avLst/>
            </a:prstGeom>
            <a:noFill/>
            <a:ln w="9525">
              <a:noFill/>
              <a:miter lim="800000"/>
              <a:headEnd/>
              <a:tailEnd/>
            </a:ln>
          </p:spPr>
          <p:txBody>
            <a:bodyPr wrap="square">
              <a:spAutoFit/>
            </a:bodyPr>
            <a:lstStyle/>
            <a:p>
              <a:pPr algn="ctr">
                <a:lnSpc>
                  <a:spcPts val="2800"/>
                </a:lnSpc>
                <a:spcBef>
                  <a:spcPct val="50000"/>
                </a:spcBef>
              </a:pPr>
              <a:r>
                <a:rPr lang="zh-CN" altLang="en-US" sz="3600" b="1" dirty="0">
                  <a:solidFill>
                    <a:srgbClr val="006600"/>
                  </a:solidFill>
                  <a:latin typeface="华文新魏" pitchFamily="2" charset="-122"/>
                  <a:ea typeface="华文新魏" pitchFamily="2" charset="-122"/>
                </a:rPr>
                <a:t> </a:t>
              </a:r>
              <a:r>
                <a:rPr lang="zh-CN" altLang="en-US" sz="3600" b="1" dirty="0" smtClean="0">
                  <a:solidFill>
                    <a:srgbClr val="006600"/>
                  </a:solidFill>
                  <a:latin typeface="华文新魏" pitchFamily="2" charset="-122"/>
                  <a:ea typeface="华文新魏" pitchFamily="2" charset="-122"/>
                </a:rPr>
                <a:t>发挥主观能动性</a:t>
              </a:r>
              <a:endParaRPr lang="en-US" altLang="zh-CN" sz="3600" b="1" dirty="0" smtClean="0">
                <a:solidFill>
                  <a:srgbClr val="006600"/>
                </a:solidFill>
                <a:latin typeface="华文新魏" pitchFamily="2" charset="-122"/>
                <a:ea typeface="华文新魏" pitchFamily="2" charset="-122"/>
              </a:endParaRPr>
            </a:p>
            <a:p>
              <a:pPr algn="ctr">
                <a:lnSpc>
                  <a:spcPts val="2800"/>
                </a:lnSpc>
                <a:spcBef>
                  <a:spcPct val="50000"/>
                </a:spcBef>
              </a:pPr>
              <a:r>
                <a:rPr lang="zh-CN" altLang="en-US" sz="3600" b="1" dirty="0" smtClean="0">
                  <a:solidFill>
                    <a:srgbClr val="006600"/>
                  </a:solidFill>
                  <a:latin typeface="华文新魏" pitchFamily="2" charset="-122"/>
                  <a:ea typeface="华文新魏" pitchFamily="2" charset="-122"/>
                </a:rPr>
                <a:t>培养良好精神状态</a:t>
              </a:r>
              <a:endParaRPr lang="zh-CN" altLang="en-US" sz="3600" b="1" dirty="0">
                <a:solidFill>
                  <a:srgbClr val="006600"/>
                </a:solidFill>
                <a:latin typeface="华文新魏" pitchFamily="2" charset="-122"/>
                <a:ea typeface="华文新魏" pitchFamily="2" charset="-122"/>
              </a:endParaRPr>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Box 103"/>
          <p:cNvSpPr txBox="1"/>
          <p:nvPr/>
        </p:nvSpPr>
        <p:spPr>
          <a:xfrm>
            <a:off x="899592" y="476672"/>
            <a:ext cx="6912768" cy="646331"/>
          </a:xfrm>
          <a:prstGeom prst="rect">
            <a:avLst/>
          </a:prstGeom>
          <a:noFill/>
        </p:spPr>
        <p:txBody>
          <a:bodyPr wrap="square" rtlCol="0">
            <a:spAutoFit/>
          </a:bodyPr>
          <a:lstStyle/>
          <a:p>
            <a:r>
              <a:rPr lang="zh-CN" altLang="en-US" sz="3600" b="1" dirty="0" smtClean="0">
                <a:solidFill>
                  <a:srgbClr val="FFFF00"/>
                </a:solidFill>
                <a:latin typeface="华文新魏" pitchFamily="2" charset="-122"/>
                <a:ea typeface="华文新魏" pitchFamily="2" charset="-122"/>
              </a:rPr>
              <a:t>一</a:t>
            </a:r>
            <a:r>
              <a:rPr lang="zh-CN" altLang="zh-CN" sz="3600" b="1" dirty="0" smtClean="0">
                <a:solidFill>
                  <a:srgbClr val="FFFF00"/>
                </a:solidFill>
                <a:latin typeface="华文新魏" pitchFamily="2" charset="-122"/>
                <a:ea typeface="华文新魏" pitchFamily="2" charset="-122"/>
              </a:rPr>
              <a:t>、</a:t>
            </a:r>
            <a:r>
              <a:rPr lang="zh-CN" altLang="en-US" sz="3600" b="1" dirty="0" smtClean="0">
                <a:solidFill>
                  <a:srgbClr val="FFFF00"/>
                </a:solidFill>
                <a:latin typeface="华文新魏" pitchFamily="2" charset="-122"/>
                <a:ea typeface="华文新魏" pitchFamily="2" charset="-122"/>
              </a:rPr>
              <a:t>我们面临的形势</a:t>
            </a:r>
          </a:p>
        </p:txBody>
      </p:sp>
      <p:grpSp>
        <p:nvGrpSpPr>
          <p:cNvPr id="41" name="组合 40"/>
          <p:cNvGrpSpPr/>
          <p:nvPr/>
        </p:nvGrpSpPr>
        <p:grpSpPr>
          <a:xfrm>
            <a:off x="533400" y="1676400"/>
            <a:ext cx="8001000" cy="4114800"/>
            <a:chOff x="533400" y="1524000"/>
            <a:chExt cx="8001000" cy="4114800"/>
          </a:xfrm>
        </p:grpSpPr>
        <p:grpSp>
          <p:nvGrpSpPr>
            <p:cNvPr id="40" name="组合 39"/>
            <p:cNvGrpSpPr/>
            <p:nvPr/>
          </p:nvGrpSpPr>
          <p:grpSpPr>
            <a:xfrm>
              <a:off x="533400" y="2252658"/>
              <a:ext cx="8001000" cy="3386142"/>
              <a:chOff x="533400" y="2252658"/>
              <a:chExt cx="8001000" cy="3386142"/>
            </a:xfrm>
          </p:grpSpPr>
          <p:grpSp>
            <p:nvGrpSpPr>
              <p:cNvPr id="4" name="组合 38"/>
              <p:cNvGrpSpPr/>
              <p:nvPr/>
            </p:nvGrpSpPr>
            <p:grpSpPr>
              <a:xfrm>
                <a:off x="533400" y="2252658"/>
                <a:ext cx="7996870" cy="3386142"/>
                <a:chOff x="1071537" y="2543196"/>
                <a:chExt cx="7996870" cy="3386142"/>
              </a:xfrm>
            </p:grpSpPr>
            <p:grpSp>
              <p:nvGrpSpPr>
                <p:cNvPr id="5" name="Group 3"/>
                <p:cNvGrpSpPr>
                  <a:grpSpLocks/>
                </p:cNvGrpSpPr>
                <p:nvPr/>
              </p:nvGrpSpPr>
              <p:grpSpPr bwMode="auto">
                <a:xfrm>
                  <a:off x="1071538" y="2543196"/>
                  <a:ext cx="7776228" cy="665163"/>
                  <a:chOff x="1152" y="1275"/>
                  <a:chExt cx="4018" cy="419"/>
                </a:xfrm>
              </p:grpSpPr>
              <p:grpSp>
                <p:nvGrpSpPr>
                  <p:cNvPr id="31" name="Group 4"/>
                  <p:cNvGrpSpPr>
                    <a:grpSpLocks/>
                  </p:cNvGrpSpPr>
                  <p:nvPr/>
                </p:nvGrpSpPr>
                <p:grpSpPr bwMode="auto">
                  <a:xfrm>
                    <a:off x="1152" y="1275"/>
                    <a:ext cx="480" cy="419"/>
                    <a:chOff x="1110" y="2656"/>
                    <a:chExt cx="1549" cy="1351"/>
                  </a:xfrm>
                </p:grpSpPr>
                <p:sp>
                  <p:nvSpPr>
                    <p:cNvPr id="35" name="AutoShape 5"/>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zh-CN" altLang="en-US">
                        <a:latin typeface="华文新魏" pitchFamily="2" charset="-122"/>
                        <a:ea typeface="华文新魏" pitchFamily="2" charset="-122"/>
                      </a:endParaRPr>
                    </a:p>
                  </p:txBody>
                </p:sp>
                <p:sp>
                  <p:nvSpPr>
                    <p:cNvPr id="36" name="AutoShape 6"/>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latin typeface="华文新魏" pitchFamily="2" charset="-122"/>
                        <a:ea typeface="华文新魏" pitchFamily="2" charset="-122"/>
                      </a:endParaRPr>
                    </a:p>
                  </p:txBody>
                </p:sp>
                <p:sp>
                  <p:nvSpPr>
                    <p:cNvPr id="37" name="AutoShape 7"/>
                    <p:cNvSpPr>
                      <a:spLocks noChangeArrowheads="1"/>
                    </p:cNvSpPr>
                    <p:nvPr/>
                  </p:nvSpPr>
                  <p:spPr bwMode="gray">
                    <a:xfrm>
                      <a:off x="1201"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defRPr/>
                      </a:pPr>
                      <a:endParaRPr lang="zh-CN" altLang="en-US">
                        <a:latin typeface="华文新魏" pitchFamily="2" charset="-122"/>
                        <a:ea typeface="华文新魏" pitchFamily="2" charset="-122"/>
                      </a:endParaRPr>
                    </a:p>
                  </p:txBody>
                </p:sp>
              </p:grpSp>
              <p:sp>
                <p:nvSpPr>
                  <p:cNvPr id="32" name="Line 8"/>
                  <p:cNvSpPr>
                    <a:spLocks noChangeShapeType="1"/>
                  </p:cNvSpPr>
                  <p:nvPr/>
                </p:nvSpPr>
                <p:spPr bwMode="auto">
                  <a:xfrm>
                    <a:off x="1536" y="1646"/>
                    <a:ext cx="3634" cy="37"/>
                  </a:xfrm>
                  <a:prstGeom prst="line">
                    <a:avLst/>
                  </a:prstGeom>
                  <a:noFill/>
                  <a:ln w="25400">
                    <a:solidFill>
                      <a:schemeClr val="tx1"/>
                    </a:solidFill>
                    <a:prstDash val="sysDot"/>
                    <a:round/>
                    <a:headEnd/>
                    <a:tailEnd type="oval" w="med" len="med"/>
                  </a:ln>
                </p:spPr>
                <p:txBody>
                  <a:bodyPr wrap="none" anchor="ctr"/>
                  <a:lstStyle/>
                  <a:p>
                    <a:endParaRPr lang="zh-CN" altLang="en-US">
                      <a:latin typeface="华文新魏" pitchFamily="2" charset="-122"/>
                      <a:ea typeface="华文新魏" pitchFamily="2" charset="-122"/>
                    </a:endParaRPr>
                  </a:p>
                </p:txBody>
              </p:sp>
              <p:sp>
                <p:nvSpPr>
                  <p:cNvPr id="33" name="Text Box 9"/>
                  <p:cNvSpPr txBox="1">
                    <a:spLocks noChangeArrowheads="1"/>
                  </p:cNvSpPr>
                  <p:nvPr/>
                </p:nvSpPr>
                <p:spPr bwMode="auto">
                  <a:xfrm>
                    <a:off x="1584" y="1315"/>
                    <a:ext cx="3488" cy="368"/>
                  </a:xfrm>
                  <a:prstGeom prst="rect">
                    <a:avLst/>
                  </a:prstGeom>
                  <a:noFill/>
                  <a:ln w="9525" algn="ctr">
                    <a:noFill/>
                    <a:miter lim="800000"/>
                    <a:headEnd/>
                    <a:tailEnd/>
                  </a:ln>
                </p:spPr>
                <p:txBody>
                  <a:bodyPr wrap="none">
                    <a:spAutoFit/>
                  </a:bodyPr>
                  <a:lstStyle/>
                  <a:p>
                    <a:pPr algn="l" eaLnBrk="0" hangingPunct="0"/>
                    <a:r>
                      <a:rPr lang="zh-CN" altLang="en-US" sz="3200" b="1" dirty="0" smtClean="0">
                        <a:solidFill>
                          <a:srgbClr val="000000"/>
                        </a:solidFill>
                        <a:latin typeface="华文新魏" pitchFamily="2" charset="-122"/>
                        <a:ea typeface="华文新魏" pitchFamily="2" charset="-122"/>
                      </a:rPr>
                      <a:t>学科知识储备的数量和质量需要提升</a:t>
                    </a:r>
                    <a:endParaRPr lang="en-US" altLang="zh-CN" sz="3200" b="1" dirty="0">
                      <a:solidFill>
                        <a:srgbClr val="000000"/>
                      </a:solidFill>
                      <a:latin typeface="华文新魏" pitchFamily="2" charset="-122"/>
                      <a:ea typeface="华文新魏" pitchFamily="2" charset="-122"/>
                    </a:endParaRPr>
                  </a:p>
                </p:txBody>
              </p:sp>
              <p:sp>
                <p:nvSpPr>
                  <p:cNvPr id="34" name="Text Box 10"/>
                  <p:cNvSpPr txBox="1">
                    <a:spLocks noChangeArrowheads="1"/>
                  </p:cNvSpPr>
                  <p:nvPr/>
                </p:nvSpPr>
                <p:spPr bwMode="gray">
                  <a:xfrm>
                    <a:off x="1276" y="1337"/>
                    <a:ext cx="159" cy="291"/>
                  </a:xfrm>
                  <a:prstGeom prst="rect">
                    <a:avLst/>
                  </a:prstGeom>
                  <a:noFill/>
                  <a:ln w="9525" algn="ctr">
                    <a:noFill/>
                    <a:miter lim="800000"/>
                    <a:headEnd/>
                    <a:tailEnd/>
                  </a:ln>
                </p:spPr>
                <p:txBody>
                  <a:bodyPr wrap="none">
                    <a:spAutoFit/>
                  </a:bodyPr>
                  <a:lstStyle/>
                  <a:p>
                    <a:pPr eaLnBrk="0" hangingPunct="0"/>
                    <a:r>
                      <a:rPr lang="en-US" altLang="zh-CN" sz="2400" b="1">
                        <a:solidFill>
                          <a:schemeClr val="bg1"/>
                        </a:solidFill>
                        <a:latin typeface="华文新魏" pitchFamily="2" charset="-122"/>
                        <a:ea typeface="华文新魏" pitchFamily="2" charset="-122"/>
                      </a:rPr>
                      <a:t>1</a:t>
                    </a:r>
                  </a:p>
                </p:txBody>
              </p:sp>
            </p:grpSp>
            <p:grpSp>
              <p:nvGrpSpPr>
                <p:cNvPr id="6" name="Group 11"/>
                <p:cNvGrpSpPr>
                  <a:grpSpLocks/>
                </p:cNvGrpSpPr>
                <p:nvPr/>
              </p:nvGrpSpPr>
              <p:grpSpPr bwMode="auto">
                <a:xfrm>
                  <a:off x="1071538" y="3457598"/>
                  <a:ext cx="7996867" cy="665163"/>
                  <a:chOff x="1152" y="1851"/>
                  <a:chExt cx="4132" cy="419"/>
                </a:xfrm>
              </p:grpSpPr>
              <p:grpSp>
                <p:nvGrpSpPr>
                  <p:cNvPr id="24" name="Group 12"/>
                  <p:cNvGrpSpPr>
                    <a:grpSpLocks/>
                  </p:cNvGrpSpPr>
                  <p:nvPr/>
                </p:nvGrpSpPr>
                <p:grpSpPr bwMode="auto">
                  <a:xfrm>
                    <a:off x="1152" y="1851"/>
                    <a:ext cx="480" cy="419"/>
                    <a:chOff x="3174" y="2656"/>
                    <a:chExt cx="1549" cy="1351"/>
                  </a:xfrm>
                </p:grpSpPr>
                <p:sp>
                  <p:nvSpPr>
                    <p:cNvPr id="28" name="AutoShape 13"/>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zh-CN" altLang="en-US">
                        <a:latin typeface="华文新魏" pitchFamily="2" charset="-122"/>
                        <a:ea typeface="华文新魏" pitchFamily="2" charset="-122"/>
                      </a:endParaRPr>
                    </a:p>
                  </p:txBody>
                </p:sp>
                <p:sp>
                  <p:nvSpPr>
                    <p:cNvPr id="29" name="AutoShape 14"/>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latin typeface="华文新魏" pitchFamily="2" charset="-122"/>
                        <a:ea typeface="华文新魏" pitchFamily="2" charset="-122"/>
                      </a:endParaRPr>
                    </a:p>
                  </p:txBody>
                </p:sp>
                <p:sp>
                  <p:nvSpPr>
                    <p:cNvPr id="30" name="AutoShape 15"/>
                    <p:cNvSpPr>
                      <a:spLocks noChangeArrowheads="1"/>
                    </p:cNvSpPr>
                    <p:nvPr/>
                  </p:nvSpPr>
                  <p:spPr bwMode="gray">
                    <a:xfrm>
                      <a:off x="3265"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zh-CN" altLang="en-US">
                        <a:latin typeface="华文新魏" pitchFamily="2" charset="-122"/>
                        <a:ea typeface="华文新魏" pitchFamily="2" charset="-122"/>
                      </a:endParaRPr>
                    </a:p>
                  </p:txBody>
                </p:sp>
              </p:grpSp>
              <p:sp>
                <p:nvSpPr>
                  <p:cNvPr id="25" name="Line 16"/>
                  <p:cNvSpPr>
                    <a:spLocks noChangeShapeType="1"/>
                  </p:cNvSpPr>
                  <p:nvPr/>
                </p:nvSpPr>
                <p:spPr bwMode="auto">
                  <a:xfrm>
                    <a:off x="1536" y="2222"/>
                    <a:ext cx="3672" cy="6"/>
                  </a:xfrm>
                  <a:prstGeom prst="line">
                    <a:avLst/>
                  </a:prstGeom>
                  <a:noFill/>
                  <a:ln w="25400">
                    <a:solidFill>
                      <a:schemeClr val="tx1"/>
                    </a:solidFill>
                    <a:prstDash val="sysDot"/>
                    <a:round/>
                    <a:headEnd/>
                    <a:tailEnd type="oval" w="med" len="med"/>
                  </a:ln>
                </p:spPr>
                <p:txBody>
                  <a:bodyPr wrap="none" anchor="ctr"/>
                  <a:lstStyle/>
                  <a:p>
                    <a:endParaRPr lang="zh-CN" altLang="en-US">
                      <a:latin typeface="华文新魏" pitchFamily="2" charset="-122"/>
                      <a:ea typeface="华文新魏" pitchFamily="2" charset="-122"/>
                    </a:endParaRPr>
                  </a:p>
                </p:txBody>
              </p:sp>
              <p:sp>
                <p:nvSpPr>
                  <p:cNvPr id="26" name="Text Box 17"/>
                  <p:cNvSpPr txBox="1">
                    <a:spLocks noChangeArrowheads="1"/>
                  </p:cNvSpPr>
                  <p:nvPr/>
                </p:nvSpPr>
                <p:spPr bwMode="auto">
                  <a:xfrm>
                    <a:off x="1584" y="1899"/>
                    <a:ext cx="3700" cy="368"/>
                  </a:xfrm>
                  <a:prstGeom prst="rect">
                    <a:avLst/>
                  </a:prstGeom>
                  <a:noFill/>
                  <a:ln w="9525" algn="ctr">
                    <a:noFill/>
                    <a:miter lim="800000"/>
                    <a:headEnd/>
                    <a:tailEnd/>
                  </a:ln>
                </p:spPr>
                <p:txBody>
                  <a:bodyPr wrap="none">
                    <a:spAutoFit/>
                  </a:bodyPr>
                  <a:lstStyle/>
                  <a:p>
                    <a:pPr algn="l" eaLnBrk="0" hangingPunct="0"/>
                    <a:r>
                      <a:rPr lang="zh-CN" altLang="en-US" sz="3200" b="1" dirty="0" smtClean="0">
                        <a:solidFill>
                          <a:srgbClr val="000000"/>
                        </a:solidFill>
                        <a:latin typeface="华文新魏" pitchFamily="2" charset="-122"/>
                        <a:ea typeface="华文新魏" pitchFamily="2" charset="-122"/>
                      </a:rPr>
                      <a:t>灵活迁移和综合运用知识能力需要提高</a:t>
                    </a:r>
                    <a:endParaRPr lang="en-US" altLang="zh-CN" sz="3200" b="1" dirty="0">
                      <a:solidFill>
                        <a:srgbClr val="000000"/>
                      </a:solidFill>
                      <a:latin typeface="华文新魏" pitchFamily="2" charset="-122"/>
                      <a:ea typeface="华文新魏" pitchFamily="2" charset="-122"/>
                    </a:endParaRPr>
                  </a:p>
                </p:txBody>
              </p:sp>
              <p:sp>
                <p:nvSpPr>
                  <p:cNvPr id="27" name="Text Box 18"/>
                  <p:cNvSpPr txBox="1">
                    <a:spLocks noChangeArrowheads="1"/>
                  </p:cNvSpPr>
                  <p:nvPr/>
                </p:nvSpPr>
                <p:spPr bwMode="gray">
                  <a:xfrm>
                    <a:off x="1276" y="1913"/>
                    <a:ext cx="186" cy="291"/>
                  </a:xfrm>
                  <a:prstGeom prst="rect">
                    <a:avLst/>
                  </a:prstGeom>
                  <a:noFill/>
                  <a:ln w="9525" algn="ctr">
                    <a:noFill/>
                    <a:miter lim="800000"/>
                    <a:headEnd/>
                    <a:tailEnd/>
                  </a:ln>
                </p:spPr>
                <p:txBody>
                  <a:bodyPr wrap="none">
                    <a:spAutoFit/>
                  </a:bodyPr>
                  <a:lstStyle/>
                  <a:p>
                    <a:pPr eaLnBrk="0" hangingPunct="0"/>
                    <a:r>
                      <a:rPr lang="en-US" altLang="zh-CN" sz="2400" b="1">
                        <a:solidFill>
                          <a:schemeClr val="bg1"/>
                        </a:solidFill>
                        <a:latin typeface="华文新魏" pitchFamily="2" charset="-122"/>
                        <a:ea typeface="华文新魏" pitchFamily="2" charset="-122"/>
                      </a:rPr>
                      <a:t>2</a:t>
                    </a:r>
                  </a:p>
                </p:txBody>
              </p:sp>
            </p:grpSp>
            <p:grpSp>
              <p:nvGrpSpPr>
                <p:cNvPr id="7" name="Group 19"/>
                <p:cNvGrpSpPr>
                  <a:grpSpLocks/>
                </p:cNvGrpSpPr>
                <p:nvPr/>
              </p:nvGrpSpPr>
              <p:grpSpPr bwMode="auto">
                <a:xfrm>
                  <a:off x="1071539" y="4349773"/>
                  <a:ext cx="7776236" cy="665163"/>
                  <a:chOff x="1152" y="2413"/>
                  <a:chExt cx="4018" cy="419"/>
                </a:xfrm>
              </p:grpSpPr>
              <p:grpSp>
                <p:nvGrpSpPr>
                  <p:cNvPr id="17" name="Group 20"/>
                  <p:cNvGrpSpPr>
                    <a:grpSpLocks/>
                  </p:cNvGrpSpPr>
                  <p:nvPr/>
                </p:nvGrpSpPr>
                <p:grpSpPr bwMode="auto">
                  <a:xfrm>
                    <a:off x="1152" y="2413"/>
                    <a:ext cx="480" cy="419"/>
                    <a:chOff x="1110" y="2656"/>
                    <a:chExt cx="1549" cy="1351"/>
                  </a:xfrm>
                </p:grpSpPr>
                <p:sp>
                  <p:nvSpPr>
                    <p:cNvPr id="21" name="AutoShape 21"/>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zh-CN" altLang="en-US">
                        <a:latin typeface="华文新魏" pitchFamily="2" charset="-122"/>
                        <a:ea typeface="华文新魏" pitchFamily="2" charset="-122"/>
                      </a:endParaRPr>
                    </a:p>
                  </p:txBody>
                </p:sp>
                <p:sp>
                  <p:nvSpPr>
                    <p:cNvPr id="22" name="AutoShape 22"/>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latin typeface="华文新魏" pitchFamily="2" charset="-122"/>
                        <a:ea typeface="华文新魏" pitchFamily="2" charset="-122"/>
                      </a:endParaRPr>
                    </a:p>
                  </p:txBody>
                </p:sp>
                <p:sp>
                  <p:nvSpPr>
                    <p:cNvPr id="23" name="AutoShape 23"/>
                    <p:cNvSpPr>
                      <a:spLocks noChangeArrowheads="1"/>
                    </p:cNvSpPr>
                    <p:nvPr/>
                  </p:nvSpPr>
                  <p:spPr bwMode="gray">
                    <a:xfrm>
                      <a:off x="1201"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defRPr/>
                      </a:pPr>
                      <a:endParaRPr lang="zh-CN" altLang="en-US">
                        <a:latin typeface="华文新魏" pitchFamily="2" charset="-122"/>
                        <a:ea typeface="华文新魏" pitchFamily="2" charset="-122"/>
                      </a:endParaRPr>
                    </a:p>
                  </p:txBody>
                </p:sp>
              </p:grpSp>
              <p:sp>
                <p:nvSpPr>
                  <p:cNvPr id="18" name="Line 24"/>
                  <p:cNvSpPr>
                    <a:spLocks noChangeShapeType="1"/>
                  </p:cNvSpPr>
                  <p:nvPr/>
                </p:nvSpPr>
                <p:spPr bwMode="auto">
                  <a:xfrm>
                    <a:off x="1536" y="2797"/>
                    <a:ext cx="3634" cy="20"/>
                  </a:xfrm>
                  <a:prstGeom prst="line">
                    <a:avLst/>
                  </a:prstGeom>
                  <a:noFill/>
                  <a:ln w="25400">
                    <a:solidFill>
                      <a:schemeClr val="tx1"/>
                    </a:solidFill>
                    <a:prstDash val="sysDot"/>
                    <a:round/>
                    <a:headEnd/>
                    <a:tailEnd type="oval" w="med" len="med"/>
                  </a:ln>
                </p:spPr>
                <p:txBody>
                  <a:bodyPr wrap="none" anchor="ctr"/>
                  <a:lstStyle/>
                  <a:p>
                    <a:endParaRPr lang="zh-CN" altLang="en-US">
                      <a:latin typeface="华文新魏" pitchFamily="2" charset="-122"/>
                      <a:ea typeface="华文新魏" pitchFamily="2" charset="-122"/>
                    </a:endParaRPr>
                  </a:p>
                </p:txBody>
              </p:sp>
              <p:sp>
                <p:nvSpPr>
                  <p:cNvPr id="19" name="Text Box 25"/>
                  <p:cNvSpPr txBox="1">
                    <a:spLocks noChangeArrowheads="1"/>
                  </p:cNvSpPr>
                  <p:nvPr/>
                </p:nvSpPr>
                <p:spPr bwMode="auto">
                  <a:xfrm>
                    <a:off x="1673" y="2461"/>
                    <a:ext cx="3111" cy="368"/>
                  </a:xfrm>
                  <a:prstGeom prst="rect">
                    <a:avLst/>
                  </a:prstGeom>
                  <a:noFill/>
                  <a:ln w="9525" algn="ctr">
                    <a:noFill/>
                    <a:miter lim="800000"/>
                    <a:headEnd/>
                    <a:tailEnd/>
                  </a:ln>
                </p:spPr>
                <p:txBody>
                  <a:bodyPr wrap="square">
                    <a:spAutoFit/>
                  </a:bodyPr>
                  <a:lstStyle/>
                  <a:p>
                    <a:pPr algn="l" eaLnBrk="0" hangingPunct="0"/>
                    <a:endParaRPr lang="en-US" altLang="zh-CN" sz="3200" b="1" dirty="0">
                      <a:solidFill>
                        <a:srgbClr val="000000"/>
                      </a:solidFill>
                      <a:latin typeface="华文新魏" pitchFamily="2" charset="-122"/>
                      <a:ea typeface="华文新魏" pitchFamily="2" charset="-122"/>
                    </a:endParaRPr>
                  </a:p>
                </p:txBody>
              </p:sp>
              <p:sp>
                <p:nvSpPr>
                  <p:cNvPr id="20" name="Text Box 26"/>
                  <p:cNvSpPr txBox="1">
                    <a:spLocks noChangeArrowheads="1"/>
                  </p:cNvSpPr>
                  <p:nvPr/>
                </p:nvSpPr>
                <p:spPr bwMode="gray">
                  <a:xfrm>
                    <a:off x="1276" y="2475"/>
                    <a:ext cx="186" cy="291"/>
                  </a:xfrm>
                  <a:prstGeom prst="rect">
                    <a:avLst/>
                  </a:prstGeom>
                  <a:noFill/>
                  <a:ln w="9525" algn="ctr">
                    <a:noFill/>
                    <a:miter lim="800000"/>
                    <a:headEnd/>
                    <a:tailEnd/>
                  </a:ln>
                </p:spPr>
                <p:txBody>
                  <a:bodyPr wrap="none">
                    <a:spAutoFit/>
                  </a:bodyPr>
                  <a:lstStyle/>
                  <a:p>
                    <a:pPr eaLnBrk="0" hangingPunct="0"/>
                    <a:r>
                      <a:rPr lang="en-US" altLang="zh-CN" sz="2400" b="1">
                        <a:solidFill>
                          <a:schemeClr val="bg1"/>
                        </a:solidFill>
                        <a:latin typeface="华文新魏" pitchFamily="2" charset="-122"/>
                        <a:ea typeface="华文新魏" pitchFamily="2" charset="-122"/>
                      </a:rPr>
                      <a:t>3</a:t>
                    </a:r>
                  </a:p>
                </p:txBody>
              </p:sp>
            </p:grpSp>
            <p:grpSp>
              <p:nvGrpSpPr>
                <p:cNvPr id="8" name="Group 27"/>
                <p:cNvGrpSpPr>
                  <a:grpSpLocks/>
                </p:cNvGrpSpPr>
                <p:nvPr/>
              </p:nvGrpSpPr>
              <p:grpSpPr bwMode="auto">
                <a:xfrm>
                  <a:off x="1071539" y="5264175"/>
                  <a:ext cx="7996866" cy="665163"/>
                  <a:chOff x="1152" y="2989"/>
                  <a:chExt cx="4132" cy="419"/>
                </a:xfrm>
              </p:grpSpPr>
              <p:grpSp>
                <p:nvGrpSpPr>
                  <p:cNvPr id="9" name="Group 28"/>
                  <p:cNvGrpSpPr>
                    <a:grpSpLocks/>
                  </p:cNvGrpSpPr>
                  <p:nvPr/>
                </p:nvGrpSpPr>
                <p:grpSpPr bwMode="auto">
                  <a:xfrm>
                    <a:off x="1152" y="2989"/>
                    <a:ext cx="480" cy="419"/>
                    <a:chOff x="3174" y="2656"/>
                    <a:chExt cx="1549" cy="1351"/>
                  </a:xfrm>
                </p:grpSpPr>
                <p:sp>
                  <p:nvSpPr>
                    <p:cNvPr id="13" name="AutoShape 29"/>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zh-CN" altLang="en-US">
                        <a:latin typeface="华文新魏" pitchFamily="2" charset="-122"/>
                        <a:ea typeface="华文新魏" pitchFamily="2" charset="-122"/>
                      </a:endParaRPr>
                    </a:p>
                  </p:txBody>
                </p:sp>
                <p:sp>
                  <p:nvSpPr>
                    <p:cNvPr id="14" name="AutoShape 30"/>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latin typeface="华文新魏" pitchFamily="2" charset="-122"/>
                        <a:ea typeface="华文新魏" pitchFamily="2" charset="-122"/>
                      </a:endParaRPr>
                    </a:p>
                  </p:txBody>
                </p:sp>
                <p:sp>
                  <p:nvSpPr>
                    <p:cNvPr id="15" name="AutoShape 31"/>
                    <p:cNvSpPr>
                      <a:spLocks noChangeArrowheads="1"/>
                    </p:cNvSpPr>
                    <p:nvPr/>
                  </p:nvSpPr>
                  <p:spPr bwMode="gray">
                    <a:xfrm>
                      <a:off x="3265"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zh-CN" altLang="en-US">
                        <a:latin typeface="华文新魏" pitchFamily="2" charset="-122"/>
                        <a:ea typeface="华文新魏" pitchFamily="2" charset="-122"/>
                      </a:endParaRPr>
                    </a:p>
                  </p:txBody>
                </p:sp>
              </p:grpSp>
              <p:sp>
                <p:nvSpPr>
                  <p:cNvPr id="10" name="Line 32"/>
                  <p:cNvSpPr>
                    <a:spLocks noChangeShapeType="1"/>
                  </p:cNvSpPr>
                  <p:nvPr/>
                </p:nvSpPr>
                <p:spPr bwMode="auto">
                  <a:xfrm>
                    <a:off x="1536" y="3360"/>
                    <a:ext cx="3634" cy="2"/>
                  </a:xfrm>
                  <a:prstGeom prst="line">
                    <a:avLst/>
                  </a:prstGeom>
                  <a:noFill/>
                  <a:ln w="25400">
                    <a:solidFill>
                      <a:schemeClr val="tx1"/>
                    </a:solidFill>
                    <a:prstDash val="sysDot"/>
                    <a:round/>
                    <a:headEnd/>
                    <a:tailEnd type="oval" w="med" len="med"/>
                  </a:ln>
                </p:spPr>
                <p:txBody>
                  <a:bodyPr wrap="none" anchor="ctr"/>
                  <a:lstStyle/>
                  <a:p>
                    <a:endParaRPr lang="zh-CN" altLang="en-US">
                      <a:latin typeface="华文新魏" pitchFamily="2" charset="-122"/>
                      <a:ea typeface="华文新魏" pitchFamily="2" charset="-122"/>
                    </a:endParaRPr>
                  </a:p>
                </p:txBody>
              </p:sp>
              <p:sp>
                <p:nvSpPr>
                  <p:cNvPr id="11" name="Text Box 33"/>
                  <p:cNvSpPr txBox="1">
                    <a:spLocks noChangeArrowheads="1"/>
                  </p:cNvSpPr>
                  <p:nvPr/>
                </p:nvSpPr>
                <p:spPr bwMode="auto">
                  <a:xfrm>
                    <a:off x="1584" y="3039"/>
                    <a:ext cx="3700" cy="368"/>
                  </a:xfrm>
                  <a:prstGeom prst="rect">
                    <a:avLst/>
                  </a:prstGeom>
                  <a:noFill/>
                  <a:ln w="9525" algn="ctr">
                    <a:noFill/>
                    <a:miter lim="800000"/>
                    <a:headEnd/>
                    <a:tailEnd/>
                  </a:ln>
                </p:spPr>
                <p:txBody>
                  <a:bodyPr wrap="none">
                    <a:spAutoFit/>
                  </a:bodyPr>
                  <a:lstStyle/>
                  <a:p>
                    <a:pPr algn="l" eaLnBrk="0" hangingPunct="0"/>
                    <a:r>
                      <a:rPr lang="zh-CN" altLang="en-US" sz="3200" b="1" dirty="0" smtClean="0">
                        <a:solidFill>
                          <a:srgbClr val="000000"/>
                        </a:solidFill>
                        <a:latin typeface="华文新魏" pitchFamily="2" charset="-122"/>
                        <a:ea typeface="华文新魏" pitchFamily="2" charset="-122"/>
                      </a:rPr>
                      <a:t>解决不同类型学科任务的方法需要内化</a:t>
                    </a:r>
                    <a:endParaRPr lang="en-US" altLang="zh-CN" sz="3200" b="1" dirty="0">
                      <a:solidFill>
                        <a:srgbClr val="000000"/>
                      </a:solidFill>
                      <a:latin typeface="华文新魏" pitchFamily="2" charset="-122"/>
                      <a:ea typeface="华文新魏" pitchFamily="2" charset="-122"/>
                    </a:endParaRPr>
                  </a:p>
                </p:txBody>
              </p:sp>
              <p:sp>
                <p:nvSpPr>
                  <p:cNvPr id="12" name="Text Box 34"/>
                  <p:cNvSpPr txBox="1">
                    <a:spLocks noChangeArrowheads="1"/>
                  </p:cNvSpPr>
                  <p:nvPr/>
                </p:nvSpPr>
                <p:spPr bwMode="gray">
                  <a:xfrm>
                    <a:off x="1276" y="3051"/>
                    <a:ext cx="186" cy="291"/>
                  </a:xfrm>
                  <a:prstGeom prst="rect">
                    <a:avLst/>
                  </a:prstGeom>
                  <a:noFill/>
                  <a:ln w="9525" algn="ctr">
                    <a:noFill/>
                    <a:miter lim="800000"/>
                    <a:headEnd/>
                    <a:tailEnd/>
                  </a:ln>
                </p:spPr>
                <p:txBody>
                  <a:bodyPr wrap="none">
                    <a:spAutoFit/>
                  </a:bodyPr>
                  <a:lstStyle/>
                  <a:p>
                    <a:pPr eaLnBrk="0" hangingPunct="0"/>
                    <a:r>
                      <a:rPr lang="en-US" altLang="zh-CN" sz="2400" b="1">
                        <a:solidFill>
                          <a:schemeClr val="bg1"/>
                        </a:solidFill>
                        <a:latin typeface="华文新魏" pitchFamily="2" charset="-122"/>
                        <a:ea typeface="华文新魏" pitchFamily="2" charset="-122"/>
                      </a:rPr>
                      <a:t>4</a:t>
                    </a:r>
                  </a:p>
                </p:txBody>
              </p:sp>
            </p:grpSp>
          </p:grpSp>
          <p:sp>
            <p:nvSpPr>
              <p:cNvPr id="38" name="Text Box 17"/>
              <p:cNvSpPr txBox="1">
                <a:spLocks noChangeArrowheads="1"/>
              </p:cNvSpPr>
              <p:nvPr/>
            </p:nvSpPr>
            <p:spPr bwMode="auto">
              <a:xfrm>
                <a:off x="1373465" y="4116155"/>
                <a:ext cx="7160935" cy="584775"/>
              </a:xfrm>
              <a:prstGeom prst="rect">
                <a:avLst/>
              </a:prstGeom>
              <a:noFill/>
              <a:ln w="9525" algn="ctr">
                <a:noFill/>
                <a:miter lim="800000"/>
                <a:headEnd/>
                <a:tailEnd/>
              </a:ln>
            </p:spPr>
            <p:txBody>
              <a:bodyPr wrap="none">
                <a:spAutoFit/>
              </a:bodyPr>
              <a:lstStyle/>
              <a:p>
                <a:pPr algn="l" eaLnBrk="0" hangingPunct="0"/>
                <a:r>
                  <a:rPr lang="zh-CN" altLang="en-US" sz="3200" b="1" dirty="0" smtClean="0">
                    <a:solidFill>
                      <a:srgbClr val="000000"/>
                    </a:solidFill>
                    <a:latin typeface="华文新魏" pitchFamily="2" charset="-122"/>
                    <a:ea typeface="华文新魏" pitchFamily="2" charset="-122"/>
                  </a:rPr>
                  <a:t>复杂情境下提取解读信息能力需要强化</a:t>
                </a:r>
                <a:endParaRPr lang="en-US" altLang="zh-CN" sz="3200" b="1" dirty="0">
                  <a:solidFill>
                    <a:srgbClr val="000000"/>
                  </a:solidFill>
                  <a:latin typeface="华文新魏" pitchFamily="2" charset="-122"/>
                  <a:ea typeface="华文新魏" pitchFamily="2" charset="-122"/>
                </a:endParaRPr>
              </a:p>
            </p:txBody>
          </p:sp>
        </p:grpSp>
        <p:sp>
          <p:nvSpPr>
            <p:cNvPr id="39" name="TextBox 38"/>
            <p:cNvSpPr txBox="1"/>
            <p:nvPr/>
          </p:nvSpPr>
          <p:spPr>
            <a:xfrm>
              <a:off x="3200400" y="1524000"/>
              <a:ext cx="3571900" cy="553998"/>
            </a:xfrm>
            <a:prstGeom prst="rect">
              <a:avLst/>
            </a:prstGeom>
            <a:noFill/>
          </p:spPr>
          <p:txBody>
            <a:bodyPr wrap="square" rtlCol="0">
              <a:spAutoFit/>
            </a:bodyPr>
            <a:lstStyle/>
            <a:p>
              <a:r>
                <a:rPr lang="zh-CN" altLang="en-US" sz="3000" b="1" dirty="0" smtClean="0"/>
                <a:t>高考反馈的问题</a:t>
              </a:r>
              <a:endParaRPr lang="zh-CN" altLang="en-US" sz="3000" b="1" dirty="0">
                <a:solidFill>
                  <a:srgbClr val="663300"/>
                </a:solidFill>
                <a:latin typeface="楷体" pitchFamily="49" charset="-122"/>
                <a:ea typeface="楷体" pitchFamily="49" charset="-122"/>
              </a:endParaRPr>
            </a:p>
          </p:txBody>
        </p:sp>
      </p:grpSp>
    </p:spTree>
    <p:extLst>
      <p:ext uri="{BB962C8B-B14F-4D97-AF65-F5344CB8AC3E}">
        <p14:creationId xmlns:p14="http://schemas.microsoft.com/office/powerpoint/2010/main" xmlns="" val="10122332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304800" y="344269"/>
            <a:ext cx="8229600" cy="646331"/>
          </a:xfrm>
          <a:prstGeom prst="rect">
            <a:avLst/>
          </a:prstGeom>
          <a:noFill/>
          <a:ln w="9525">
            <a:noFill/>
            <a:miter lim="800000"/>
            <a:headEnd/>
            <a:tailEnd/>
          </a:ln>
        </p:spPr>
        <p:txBody>
          <a:bodyPr wrap="square">
            <a:spAutoFit/>
          </a:bodyPr>
          <a:lstStyle/>
          <a:p>
            <a:pPr algn="ctr">
              <a:spcBef>
                <a:spcPct val="20000"/>
              </a:spcBef>
            </a:pPr>
            <a:r>
              <a:rPr lang="zh-CN" altLang="en-US" sz="3600" b="1" dirty="0" smtClean="0">
                <a:solidFill>
                  <a:srgbClr val="FFFF00"/>
                </a:solidFill>
                <a:latin typeface="华文新魏" pitchFamily="2" charset="-122"/>
                <a:ea typeface="华文新魏" pitchFamily="2" charset="-122"/>
              </a:rPr>
              <a:t>基于</a:t>
            </a:r>
            <a:r>
              <a:rPr lang="en-US" altLang="zh-CN" sz="3600" b="1" dirty="0" smtClean="0">
                <a:solidFill>
                  <a:srgbClr val="FFFF00"/>
                </a:solidFill>
                <a:latin typeface="华文新魏" pitchFamily="2" charset="-122"/>
                <a:ea typeface="华文新魏" pitchFamily="2" charset="-122"/>
              </a:rPr>
              <a:t>《</a:t>
            </a:r>
            <a:r>
              <a:rPr lang="zh-CN" altLang="en-US" sz="3600" b="1" dirty="0" smtClean="0">
                <a:solidFill>
                  <a:srgbClr val="FFFF00"/>
                </a:solidFill>
                <a:latin typeface="华文新魏" pitchFamily="2" charset="-122"/>
                <a:ea typeface="华文新魏" pitchFamily="2" charset="-122"/>
              </a:rPr>
              <a:t>生活与哲学</a:t>
            </a:r>
            <a:r>
              <a:rPr lang="en-US" altLang="zh-CN" sz="3600" b="1" dirty="0" smtClean="0">
                <a:solidFill>
                  <a:srgbClr val="FFFF00"/>
                </a:solidFill>
                <a:latin typeface="华文新魏" pitchFamily="2" charset="-122"/>
                <a:ea typeface="华文新魏" pitchFamily="2" charset="-122"/>
              </a:rPr>
              <a:t>》</a:t>
            </a:r>
            <a:r>
              <a:rPr lang="zh-CN" altLang="en-US" sz="3600" b="1" dirty="0" smtClean="0">
                <a:solidFill>
                  <a:srgbClr val="FFFF00"/>
                </a:solidFill>
                <a:latin typeface="华文新魏" pitchFamily="2" charset="-122"/>
                <a:ea typeface="华文新魏" pitchFamily="2" charset="-122"/>
              </a:rPr>
              <a:t>主线确定知识专题</a:t>
            </a:r>
            <a:endParaRPr lang="zh-CN" altLang="en-US" sz="3600" b="1" dirty="0">
              <a:solidFill>
                <a:srgbClr val="FFFF00"/>
              </a:solidFill>
              <a:latin typeface="华文新魏" pitchFamily="2" charset="-122"/>
              <a:ea typeface="华文新魏" pitchFamily="2" charset="-122"/>
            </a:endParaRPr>
          </a:p>
        </p:txBody>
      </p:sp>
      <p:sp>
        <p:nvSpPr>
          <p:cNvPr id="51204" name="TextBox 7"/>
          <p:cNvSpPr txBox="1">
            <a:spLocks noChangeArrowheads="1"/>
          </p:cNvSpPr>
          <p:nvPr/>
        </p:nvSpPr>
        <p:spPr bwMode="auto">
          <a:xfrm>
            <a:off x="457200" y="1806570"/>
            <a:ext cx="8153400" cy="4137030"/>
          </a:xfrm>
          <a:prstGeom prst="rect">
            <a:avLst/>
          </a:prstGeom>
          <a:noFill/>
          <a:ln w="9525">
            <a:noFill/>
            <a:miter lim="800000"/>
            <a:headEnd/>
            <a:tailEnd/>
          </a:ln>
        </p:spPr>
        <p:txBody>
          <a:bodyPr wrap="square">
            <a:spAutoFit/>
          </a:bodyPr>
          <a:lstStyle/>
          <a:p>
            <a:pPr>
              <a:lnSpc>
                <a:spcPts val="4000"/>
              </a:lnSpc>
            </a:pPr>
            <a:r>
              <a:rPr lang="zh-CN" altLang="en-US" sz="3200" b="1" dirty="0" smtClean="0">
                <a:latin typeface="宋体" pitchFamily="2" charset="-122"/>
              </a:rPr>
              <a:t>专题一  马克思主义哲学是科学的世界观</a:t>
            </a:r>
            <a:endParaRPr lang="en-US" altLang="zh-CN" sz="3200" b="1" dirty="0" smtClean="0">
              <a:latin typeface="宋体" pitchFamily="2" charset="-122"/>
            </a:endParaRPr>
          </a:p>
          <a:p>
            <a:pPr>
              <a:lnSpc>
                <a:spcPts val="4000"/>
              </a:lnSpc>
            </a:pPr>
            <a:r>
              <a:rPr lang="en-US" altLang="zh-CN" sz="3200" b="1" dirty="0">
                <a:latin typeface="宋体" pitchFamily="2" charset="-122"/>
              </a:rPr>
              <a:t> </a:t>
            </a:r>
            <a:r>
              <a:rPr lang="en-US" altLang="zh-CN" sz="3200" b="1" dirty="0" smtClean="0">
                <a:latin typeface="宋体" pitchFamily="2" charset="-122"/>
              </a:rPr>
              <a:t>       </a:t>
            </a:r>
            <a:r>
              <a:rPr lang="zh-CN" altLang="en-US" sz="3200" b="1" dirty="0" smtClean="0">
                <a:latin typeface="宋体" pitchFamily="2" charset="-122"/>
              </a:rPr>
              <a:t>和方法论</a:t>
            </a:r>
            <a:endParaRPr lang="en-US" altLang="zh-CN" sz="3200" b="1" dirty="0" smtClean="0">
              <a:latin typeface="宋体" pitchFamily="2" charset="-122"/>
            </a:endParaRPr>
          </a:p>
          <a:p>
            <a:pPr>
              <a:lnSpc>
                <a:spcPts val="4000"/>
              </a:lnSpc>
            </a:pPr>
            <a:r>
              <a:rPr lang="zh-CN" altLang="en-US" sz="3200" b="1" dirty="0" smtClean="0">
                <a:latin typeface="宋体" pitchFamily="2" charset="-122"/>
              </a:rPr>
              <a:t>专题二  积极投身社会实践，</a:t>
            </a:r>
            <a:endParaRPr lang="en-US" altLang="zh-CN" sz="3200" b="1" dirty="0" smtClean="0">
              <a:latin typeface="宋体" pitchFamily="2" charset="-122"/>
            </a:endParaRPr>
          </a:p>
          <a:p>
            <a:pPr>
              <a:lnSpc>
                <a:spcPts val="4000"/>
              </a:lnSpc>
            </a:pPr>
            <a:r>
              <a:rPr lang="en-US" altLang="zh-CN" sz="3200" b="1" dirty="0">
                <a:latin typeface="宋体" pitchFamily="2" charset="-122"/>
              </a:rPr>
              <a:t> </a:t>
            </a:r>
            <a:r>
              <a:rPr lang="en-US" altLang="zh-CN" sz="3200" b="1" dirty="0" smtClean="0">
                <a:latin typeface="宋体" pitchFamily="2" charset="-122"/>
              </a:rPr>
              <a:t>       </a:t>
            </a:r>
            <a:r>
              <a:rPr lang="zh-CN" altLang="en-US" sz="3200" b="1" dirty="0" smtClean="0">
                <a:latin typeface="宋体" pitchFamily="2" charset="-122"/>
              </a:rPr>
              <a:t>立足实际遵循规律；</a:t>
            </a:r>
            <a:endParaRPr lang="en-US" altLang="zh-CN" sz="3200" b="1" dirty="0" smtClean="0">
              <a:latin typeface="宋体" pitchFamily="2" charset="-122"/>
            </a:endParaRPr>
          </a:p>
          <a:p>
            <a:pPr>
              <a:lnSpc>
                <a:spcPts val="4000"/>
              </a:lnSpc>
            </a:pPr>
            <a:r>
              <a:rPr lang="zh-CN" altLang="en-US" sz="3200" b="1" dirty="0" smtClean="0">
                <a:latin typeface="宋体" pitchFamily="2" charset="-122"/>
              </a:rPr>
              <a:t>专题三  充分发挥意识能动性，</a:t>
            </a:r>
            <a:endParaRPr lang="en-US" altLang="zh-CN" sz="3200" b="1" dirty="0" smtClean="0">
              <a:latin typeface="宋体" pitchFamily="2" charset="-122"/>
            </a:endParaRPr>
          </a:p>
          <a:p>
            <a:pPr>
              <a:lnSpc>
                <a:spcPts val="4000"/>
              </a:lnSpc>
            </a:pPr>
            <a:r>
              <a:rPr lang="en-US" altLang="zh-CN" sz="3200" b="1" dirty="0">
                <a:latin typeface="宋体" pitchFamily="2" charset="-122"/>
              </a:rPr>
              <a:t> </a:t>
            </a:r>
            <a:r>
              <a:rPr lang="en-US" altLang="zh-CN" sz="3200" b="1" dirty="0" smtClean="0">
                <a:latin typeface="宋体" pitchFamily="2" charset="-122"/>
              </a:rPr>
              <a:t>       </a:t>
            </a:r>
            <a:r>
              <a:rPr lang="zh-CN" altLang="en-US" sz="3200" b="1" dirty="0" smtClean="0">
                <a:latin typeface="宋体" pitchFamily="2" charset="-122"/>
              </a:rPr>
              <a:t>培养良好精神状态；</a:t>
            </a:r>
            <a:endParaRPr lang="en-US" altLang="zh-CN" sz="3200" b="1" dirty="0" smtClean="0">
              <a:latin typeface="宋体" pitchFamily="2" charset="-122"/>
            </a:endParaRPr>
          </a:p>
          <a:p>
            <a:pPr>
              <a:lnSpc>
                <a:spcPts val="4000"/>
              </a:lnSpc>
            </a:pPr>
            <a:r>
              <a:rPr lang="zh-CN" altLang="en-US" sz="3200" b="1" dirty="0" smtClean="0">
                <a:latin typeface="宋体" pitchFamily="2" charset="-122"/>
              </a:rPr>
              <a:t>专题四  掌握科学思想方法，</a:t>
            </a:r>
            <a:endParaRPr lang="en-US" altLang="zh-CN" sz="3200" b="1" dirty="0" smtClean="0">
              <a:latin typeface="宋体" pitchFamily="2" charset="-122"/>
            </a:endParaRPr>
          </a:p>
          <a:p>
            <a:pPr>
              <a:lnSpc>
                <a:spcPts val="4000"/>
              </a:lnSpc>
            </a:pPr>
            <a:r>
              <a:rPr lang="en-US" altLang="zh-CN" sz="3200" b="1" dirty="0">
                <a:latin typeface="宋体" pitchFamily="2" charset="-122"/>
              </a:rPr>
              <a:t> </a:t>
            </a:r>
            <a:r>
              <a:rPr lang="en-US" altLang="zh-CN" sz="3200" b="1" dirty="0" smtClean="0">
                <a:latin typeface="宋体" pitchFamily="2" charset="-122"/>
              </a:rPr>
              <a:t>       </a:t>
            </a:r>
            <a:r>
              <a:rPr lang="zh-CN" altLang="en-US" sz="3200" b="1" dirty="0" smtClean="0">
                <a:latin typeface="宋体" pitchFamily="2" charset="-122"/>
              </a:rPr>
              <a:t>用辩证的观点看问题办事情。</a:t>
            </a:r>
            <a:endParaRPr lang="en-US" altLang="zh-CN" sz="3200" b="1" dirty="0" smtClean="0">
              <a:latin typeface="宋体" pitchFamily="2" charset="-122"/>
            </a:endParaRPr>
          </a:p>
        </p:txBody>
      </p:sp>
      <p:pic>
        <p:nvPicPr>
          <p:cNvPr id="5" name="图片 4" descr="item-0D9FDDE7-7508B64B0000000000753AE1075AA36C_0_200x200.jpg"/>
          <p:cNvPicPr>
            <a:picLocks noChangeAspect="1"/>
          </p:cNvPicPr>
          <p:nvPr/>
        </p:nvPicPr>
        <p:blipFill>
          <a:blip r:embed="rId2" cstate="print"/>
          <a:srcRect l="10311" r="15980"/>
          <a:stretch>
            <a:fillRect/>
          </a:stretch>
        </p:blipFill>
        <p:spPr>
          <a:xfrm>
            <a:off x="6553200" y="2514600"/>
            <a:ext cx="2021985" cy="2743200"/>
          </a:xfrm>
          <a:prstGeom prst="rect">
            <a:avLst/>
          </a:prstGeom>
        </p:spPr>
      </p:pic>
    </p:spTree>
  </p:cSld>
  <p:clrMapOvr>
    <a:masterClrMapping/>
  </p:clrMapOvr>
  <p:transition>
    <p:blinds dir="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TextBox 51"/>
          <p:cNvSpPr txBox="1">
            <a:spLocks noChangeArrowheads="1"/>
          </p:cNvSpPr>
          <p:nvPr/>
        </p:nvSpPr>
        <p:spPr bwMode="auto">
          <a:xfrm>
            <a:off x="304800" y="344487"/>
            <a:ext cx="8072438" cy="646113"/>
          </a:xfrm>
          <a:prstGeom prst="rect">
            <a:avLst/>
          </a:prstGeom>
          <a:noFill/>
          <a:ln w="9525">
            <a:noFill/>
            <a:miter lim="800000"/>
            <a:headEnd/>
            <a:tailEnd/>
          </a:ln>
        </p:spPr>
        <p:txBody>
          <a:bodyPr>
            <a:spAutoFit/>
          </a:bodyPr>
          <a:lstStyle/>
          <a:p>
            <a:r>
              <a:rPr lang="zh-CN" altLang="en-US" sz="3600" b="1" dirty="0">
                <a:solidFill>
                  <a:srgbClr val="FFFF00"/>
                </a:solidFill>
                <a:latin typeface="华文新魏" pitchFamily="2" charset="-122"/>
                <a:ea typeface="华文新魏" pitchFamily="2" charset="-122"/>
              </a:rPr>
              <a:t>积极投身社会实践，立足实际遵循规律</a:t>
            </a:r>
            <a:endParaRPr lang="zh-CN" altLang="en-US" sz="3600" dirty="0">
              <a:solidFill>
                <a:srgbClr val="FFFF00"/>
              </a:solidFill>
              <a:latin typeface="华文新魏" pitchFamily="2" charset="-122"/>
              <a:ea typeface="华文新魏" pitchFamily="2" charset="-122"/>
            </a:endParaRPr>
          </a:p>
        </p:txBody>
      </p:sp>
      <p:sp>
        <p:nvSpPr>
          <p:cNvPr id="45" name="TextBox 44"/>
          <p:cNvSpPr txBox="1"/>
          <p:nvPr/>
        </p:nvSpPr>
        <p:spPr>
          <a:xfrm>
            <a:off x="7843755" y="1643050"/>
            <a:ext cx="800219" cy="2071702"/>
          </a:xfrm>
          <a:prstGeom prst="rect">
            <a:avLst/>
          </a:prstGeom>
          <a:noFill/>
        </p:spPr>
        <p:txBody>
          <a:bodyPr vert="eaVert" wrap="square" rtlCol="0">
            <a:spAutoFit/>
          </a:bodyPr>
          <a:lstStyle/>
          <a:p>
            <a:r>
              <a:rPr lang="zh-CN" altLang="en-US" sz="4000" b="1" dirty="0" smtClean="0">
                <a:latin typeface="华文新魏" pitchFamily="2" charset="-122"/>
                <a:ea typeface="华文新魏" pitchFamily="2" charset="-122"/>
              </a:rPr>
              <a:t>世界观</a:t>
            </a:r>
            <a:endParaRPr lang="zh-CN" altLang="en-US" sz="4000" b="1" dirty="0">
              <a:latin typeface="华文新魏" pitchFamily="2" charset="-122"/>
              <a:ea typeface="华文新魏" pitchFamily="2" charset="-122"/>
            </a:endParaRPr>
          </a:p>
        </p:txBody>
      </p:sp>
      <p:grpSp>
        <p:nvGrpSpPr>
          <p:cNvPr id="2" name="组合 46"/>
          <p:cNvGrpSpPr/>
          <p:nvPr/>
        </p:nvGrpSpPr>
        <p:grpSpPr>
          <a:xfrm>
            <a:off x="122238" y="1189037"/>
            <a:ext cx="8878887" cy="5668963"/>
            <a:chOff x="122238" y="974725"/>
            <a:chExt cx="8878887" cy="5668963"/>
          </a:xfrm>
        </p:grpSpPr>
        <p:grpSp>
          <p:nvGrpSpPr>
            <p:cNvPr id="3" name="组合 50"/>
            <p:cNvGrpSpPr>
              <a:grpSpLocks/>
            </p:cNvGrpSpPr>
            <p:nvPr/>
          </p:nvGrpSpPr>
          <p:grpSpPr bwMode="auto">
            <a:xfrm>
              <a:off x="122238" y="974725"/>
              <a:ext cx="8878887" cy="5668963"/>
              <a:chOff x="122268" y="714356"/>
              <a:chExt cx="8878888" cy="5669537"/>
            </a:xfrm>
          </p:grpSpPr>
          <p:grpSp>
            <p:nvGrpSpPr>
              <p:cNvPr id="4" name="组合 40"/>
              <p:cNvGrpSpPr>
                <a:grpSpLocks/>
              </p:cNvGrpSpPr>
              <p:nvPr/>
            </p:nvGrpSpPr>
            <p:grpSpPr bwMode="auto">
              <a:xfrm>
                <a:off x="1428758" y="5145068"/>
                <a:ext cx="3043246" cy="1238825"/>
                <a:chOff x="1079477" y="5181600"/>
                <a:chExt cx="3043246" cy="1238825"/>
              </a:xfrm>
            </p:grpSpPr>
            <p:sp>
              <p:nvSpPr>
                <p:cNvPr id="86056" name="Text Box 13"/>
                <p:cNvSpPr txBox="1">
                  <a:spLocks noChangeArrowheads="1"/>
                </p:cNvSpPr>
                <p:nvPr/>
              </p:nvSpPr>
              <p:spPr bwMode="auto">
                <a:xfrm>
                  <a:off x="1079477" y="5420214"/>
                  <a:ext cx="1371600" cy="707957"/>
                </a:xfrm>
                <a:prstGeom prst="rect">
                  <a:avLst/>
                </a:prstGeom>
                <a:noFill/>
                <a:ln w="9525">
                  <a:noFill/>
                  <a:miter lim="800000"/>
                  <a:headEnd/>
                  <a:tailEnd/>
                </a:ln>
              </p:spPr>
              <p:txBody>
                <a:bodyPr>
                  <a:spAutoFit/>
                </a:bodyPr>
                <a:lstStyle/>
                <a:p>
                  <a:pPr algn="l"/>
                  <a:r>
                    <a:rPr lang="zh-CN" altLang="en-US" sz="4000" b="1" dirty="0">
                      <a:solidFill>
                        <a:srgbClr val="00863D"/>
                      </a:solidFill>
                      <a:ea typeface="黑体" pitchFamily="49" charset="-122"/>
                    </a:rPr>
                    <a:t>实践</a:t>
                  </a:r>
                  <a:endParaRPr lang="zh-CN" altLang="en-US" sz="4000" dirty="0">
                    <a:solidFill>
                      <a:srgbClr val="00863D"/>
                    </a:solidFill>
                    <a:ea typeface="宋体" pitchFamily="2" charset="-122"/>
                  </a:endParaRPr>
                </a:p>
              </p:txBody>
            </p:sp>
            <p:sp>
              <p:nvSpPr>
                <p:cNvPr id="86057" name="箭头 2049"/>
                <p:cNvSpPr>
                  <a:spLocks noChangeShapeType="1"/>
                </p:cNvSpPr>
                <p:nvPr/>
              </p:nvSpPr>
              <p:spPr bwMode="auto">
                <a:xfrm flipV="1">
                  <a:off x="2438400" y="5746750"/>
                  <a:ext cx="1371600" cy="7938"/>
                </a:xfrm>
                <a:prstGeom prst="line">
                  <a:avLst/>
                </a:prstGeom>
                <a:noFill/>
                <a:ln w="47625">
                  <a:solidFill>
                    <a:schemeClr val="tx1"/>
                  </a:solidFill>
                  <a:round/>
                  <a:headEnd/>
                  <a:tailEnd type="triangle" w="med" len="med"/>
                </a:ln>
              </p:spPr>
              <p:txBody>
                <a:bodyPr/>
                <a:lstStyle/>
                <a:p>
                  <a:endParaRPr lang="zh-CN" altLang="en-US"/>
                </a:p>
              </p:txBody>
            </p:sp>
            <p:sp>
              <p:nvSpPr>
                <p:cNvPr id="86058" name="箭头 2049"/>
                <p:cNvSpPr>
                  <a:spLocks noChangeShapeType="1"/>
                </p:cNvSpPr>
                <p:nvPr/>
              </p:nvSpPr>
              <p:spPr bwMode="auto">
                <a:xfrm flipH="1" flipV="1">
                  <a:off x="2362200" y="5867400"/>
                  <a:ext cx="1373187" cy="0"/>
                </a:xfrm>
                <a:prstGeom prst="line">
                  <a:avLst/>
                </a:prstGeom>
                <a:noFill/>
                <a:ln w="47625">
                  <a:solidFill>
                    <a:schemeClr val="tx1"/>
                  </a:solidFill>
                  <a:round/>
                  <a:headEnd/>
                  <a:tailEnd type="triangle" w="med" len="med"/>
                </a:ln>
              </p:spPr>
              <p:txBody>
                <a:bodyPr/>
                <a:lstStyle/>
                <a:p>
                  <a:endParaRPr lang="zh-CN" altLang="en-US"/>
                </a:p>
              </p:txBody>
            </p:sp>
            <p:sp>
              <p:nvSpPr>
                <p:cNvPr id="86059" name="Text Box 9"/>
                <p:cNvSpPr txBox="1">
                  <a:spLocks noChangeArrowheads="1"/>
                </p:cNvSpPr>
                <p:nvPr/>
              </p:nvSpPr>
              <p:spPr bwMode="auto">
                <a:xfrm>
                  <a:off x="2438400" y="5181600"/>
                  <a:ext cx="1371600" cy="579438"/>
                </a:xfrm>
                <a:prstGeom prst="rect">
                  <a:avLst/>
                </a:prstGeom>
                <a:noFill/>
                <a:ln w="9525">
                  <a:noFill/>
                  <a:miter lim="800000"/>
                  <a:headEnd/>
                  <a:tailEnd/>
                </a:ln>
              </p:spPr>
              <p:txBody>
                <a:bodyPr>
                  <a:spAutoFit/>
                </a:bodyPr>
                <a:lstStyle/>
                <a:p>
                  <a:pPr>
                    <a:spcBef>
                      <a:spcPct val="50000"/>
                    </a:spcBef>
                  </a:pPr>
                  <a:r>
                    <a:rPr lang="zh-CN" altLang="en-US" sz="3200" b="1">
                      <a:solidFill>
                        <a:srgbClr val="FF0000"/>
                      </a:solidFill>
                      <a:ea typeface="隶书" pitchFamily="49" charset="-122"/>
                    </a:rPr>
                    <a:t>基础</a:t>
                  </a:r>
                  <a:endParaRPr lang="zh-CN" altLang="en-US">
                    <a:ea typeface="宋体" pitchFamily="2" charset="-122"/>
                  </a:endParaRPr>
                </a:p>
              </p:txBody>
            </p:sp>
            <p:sp>
              <p:nvSpPr>
                <p:cNvPr id="86060" name="Text Box 9"/>
                <p:cNvSpPr txBox="1">
                  <a:spLocks noChangeArrowheads="1"/>
                </p:cNvSpPr>
                <p:nvPr/>
              </p:nvSpPr>
              <p:spPr bwMode="auto">
                <a:xfrm>
                  <a:off x="2293923" y="5835650"/>
                  <a:ext cx="1828800" cy="584775"/>
                </a:xfrm>
                <a:prstGeom prst="rect">
                  <a:avLst/>
                </a:prstGeom>
                <a:noFill/>
                <a:ln w="9525">
                  <a:noFill/>
                  <a:miter lim="800000"/>
                  <a:headEnd/>
                  <a:tailEnd/>
                </a:ln>
              </p:spPr>
              <p:txBody>
                <a:bodyPr>
                  <a:spAutoFit/>
                </a:bodyPr>
                <a:lstStyle/>
                <a:p>
                  <a:pPr algn="l">
                    <a:spcBef>
                      <a:spcPct val="50000"/>
                    </a:spcBef>
                  </a:pPr>
                  <a:r>
                    <a:rPr lang="zh-CN" altLang="en-US" sz="3200" b="1" dirty="0" smtClean="0">
                      <a:solidFill>
                        <a:srgbClr val="FF0000"/>
                      </a:solidFill>
                      <a:ea typeface="隶书" pitchFamily="49" charset="-122"/>
                    </a:rPr>
                    <a:t>能动作用</a:t>
                  </a:r>
                  <a:endParaRPr lang="zh-CN" altLang="en-US" sz="3200" b="1" dirty="0">
                    <a:solidFill>
                      <a:srgbClr val="FF0000"/>
                    </a:solidFill>
                    <a:ea typeface="隶书" pitchFamily="49" charset="-122"/>
                  </a:endParaRPr>
                </a:p>
              </p:txBody>
            </p:sp>
          </p:grpSp>
          <p:grpSp>
            <p:nvGrpSpPr>
              <p:cNvPr id="5" name="组合 41"/>
              <p:cNvGrpSpPr>
                <a:grpSpLocks/>
              </p:cNvGrpSpPr>
              <p:nvPr/>
            </p:nvGrpSpPr>
            <p:grpSpPr bwMode="auto">
              <a:xfrm>
                <a:off x="122268" y="3544868"/>
                <a:ext cx="4189413" cy="1905000"/>
                <a:chOff x="-227013" y="3581400"/>
                <a:chExt cx="4189413" cy="1905000"/>
              </a:xfrm>
            </p:grpSpPr>
            <p:sp>
              <p:nvSpPr>
                <p:cNvPr id="86053" name="Text Box 9"/>
                <p:cNvSpPr txBox="1">
                  <a:spLocks noChangeArrowheads="1"/>
                </p:cNvSpPr>
                <p:nvPr/>
              </p:nvSpPr>
              <p:spPr bwMode="auto">
                <a:xfrm>
                  <a:off x="-227013" y="3581400"/>
                  <a:ext cx="4189413" cy="1077327"/>
                </a:xfrm>
                <a:prstGeom prst="rect">
                  <a:avLst/>
                </a:prstGeom>
                <a:noFill/>
                <a:ln w="9525">
                  <a:noFill/>
                  <a:miter lim="800000"/>
                  <a:headEnd/>
                  <a:tailEnd/>
                </a:ln>
              </p:spPr>
              <p:txBody>
                <a:bodyPr>
                  <a:spAutoFit/>
                </a:bodyPr>
                <a:lstStyle/>
                <a:p>
                  <a:r>
                    <a:rPr lang="zh-CN" altLang="en-US" sz="3600" b="1" dirty="0" smtClean="0">
                      <a:solidFill>
                        <a:srgbClr val="333399"/>
                      </a:solidFill>
                      <a:ea typeface="黑体" pitchFamily="49" charset="-122"/>
                      <a:sym typeface="Arial" pitchFamily="34" charset="0"/>
                    </a:rPr>
                    <a:t>           物质</a:t>
                  </a:r>
                  <a:endParaRPr lang="zh-CN" altLang="en-US" sz="3600" b="1" dirty="0">
                    <a:solidFill>
                      <a:srgbClr val="333399"/>
                    </a:solidFill>
                    <a:ea typeface="黑体" pitchFamily="49" charset="-122"/>
                    <a:sym typeface="Arial" pitchFamily="34" charset="0"/>
                  </a:endParaRPr>
                </a:p>
                <a:p>
                  <a:r>
                    <a:rPr lang="zh-CN" altLang="en-US" sz="2800" b="1" dirty="0">
                      <a:solidFill>
                        <a:srgbClr val="990099"/>
                      </a:solidFill>
                      <a:ea typeface="黑体" pitchFamily="49" charset="-122"/>
                      <a:sym typeface="Arial" pitchFamily="34" charset="0"/>
                    </a:rPr>
                    <a:t>（世界的本质）</a:t>
                  </a:r>
                </a:p>
              </p:txBody>
            </p:sp>
            <p:sp>
              <p:nvSpPr>
                <p:cNvPr id="86054" name="Text Box 9"/>
                <p:cNvSpPr txBox="1">
                  <a:spLocks noChangeArrowheads="1"/>
                </p:cNvSpPr>
                <p:nvPr/>
              </p:nvSpPr>
              <p:spPr bwMode="auto">
                <a:xfrm>
                  <a:off x="41275" y="4800600"/>
                  <a:ext cx="1905000" cy="579438"/>
                </a:xfrm>
                <a:prstGeom prst="rect">
                  <a:avLst/>
                </a:prstGeom>
                <a:noFill/>
                <a:ln w="9525">
                  <a:noFill/>
                  <a:miter lim="800000"/>
                  <a:headEnd/>
                  <a:tailEnd/>
                </a:ln>
              </p:spPr>
              <p:txBody>
                <a:bodyPr>
                  <a:spAutoFit/>
                </a:bodyPr>
                <a:lstStyle/>
                <a:p>
                  <a:pPr algn="l">
                    <a:spcBef>
                      <a:spcPct val="50000"/>
                    </a:spcBef>
                  </a:pPr>
                  <a:r>
                    <a:rPr lang="zh-CN" altLang="en-US" sz="3200" b="1">
                      <a:solidFill>
                        <a:srgbClr val="FF0000"/>
                      </a:solidFill>
                      <a:ea typeface="隶书" pitchFamily="49" charset="-122"/>
                    </a:rPr>
                    <a:t>认识改造</a:t>
                  </a:r>
                  <a:endParaRPr lang="zh-CN" altLang="en-US">
                    <a:ea typeface="宋体" pitchFamily="2" charset="-122"/>
                  </a:endParaRPr>
                </a:p>
              </p:txBody>
            </p:sp>
            <p:sp>
              <p:nvSpPr>
                <p:cNvPr id="86055" name="箭头 2049"/>
                <p:cNvSpPr>
                  <a:spLocks noChangeShapeType="1"/>
                </p:cNvSpPr>
                <p:nvPr/>
              </p:nvSpPr>
              <p:spPr bwMode="auto">
                <a:xfrm flipH="1" flipV="1">
                  <a:off x="1752600" y="4648200"/>
                  <a:ext cx="1588" cy="838200"/>
                </a:xfrm>
                <a:prstGeom prst="line">
                  <a:avLst/>
                </a:prstGeom>
                <a:noFill/>
                <a:ln w="47625">
                  <a:solidFill>
                    <a:schemeClr val="tx1"/>
                  </a:solidFill>
                  <a:round/>
                  <a:headEnd/>
                  <a:tailEnd type="triangle" w="med" len="med"/>
                </a:ln>
              </p:spPr>
              <p:txBody>
                <a:bodyPr/>
                <a:lstStyle/>
                <a:p>
                  <a:endParaRPr lang="zh-CN" altLang="en-US"/>
                </a:p>
              </p:txBody>
            </p:sp>
          </p:grpSp>
          <p:grpSp>
            <p:nvGrpSpPr>
              <p:cNvPr id="6" name="组合 46"/>
              <p:cNvGrpSpPr>
                <a:grpSpLocks/>
              </p:cNvGrpSpPr>
              <p:nvPr/>
            </p:nvGrpSpPr>
            <p:grpSpPr bwMode="auto">
              <a:xfrm>
                <a:off x="2940081" y="3386118"/>
                <a:ext cx="2028825" cy="1238884"/>
                <a:chOff x="2590800" y="3422650"/>
                <a:chExt cx="2028825" cy="1238884"/>
              </a:xfrm>
            </p:grpSpPr>
            <p:grpSp>
              <p:nvGrpSpPr>
                <p:cNvPr id="7" name="组合 45"/>
                <p:cNvGrpSpPr>
                  <a:grpSpLocks/>
                </p:cNvGrpSpPr>
                <p:nvPr/>
              </p:nvGrpSpPr>
              <p:grpSpPr bwMode="auto">
                <a:xfrm>
                  <a:off x="2590800" y="3422650"/>
                  <a:ext cx="2028825" cy="1238884"/>
                  <a:chOff x="2590800" y="3422650"/>
                  <a:chExt cx="2028825" cy="1238884"/>
                </a:xfrm>
              </p:grpSpPr>
              <p:sp>
                <p:nvSpPr>
                  <p:cNvPr id="86050" name="箭头 2049"/>
                  <p:cNvSpPr>
                    <a:spLocks noChangeShapeType="1"/>
                  </p:cNvSpPr>
                  <p:nvPr/>
                </p:nvSpPr>
                <p:spPr bwMode="auto">
                  <a:xfrm flipH="1" flipV="1">
                    <a:off x="2590800" y="4162425"/>
                    <a:ext cx="1371600" cy="0"/>
                  </a:xfrm>
                  <a:prstGeom prst="line">
                    <a:avLst/>
                  </a:prstGeom>
                  <a:noFill/>
                  <a:ln w="47625">
                    <a:solidFill>
                      <a:schemeClr val="tx1"/>
                    </a:solidFill>
                    <a:round/>
                    <a:headEnd/>
                    <a:tailEnd type="triangle" w="med" len="med"/>
                  </a:ln>
                </p:spPr>
                <p:txBody>
                  <a:bodyPr/>
                  <a:lstStyle/>
                  <a:p>
                    <a:endParaRPr lang="zh-CN" altLang="en-US"/>
                  </a:p>
                </p:txBody>
              </p:sp>
              <p:sp>
                <p:nvSpPr>
                  <p:cNvPr id="86051" name="Text Box 9"/>
                  <p:cNvSpPr txBox="1">
                    <a:spLocks noChangeArrowheads="1"/>
                  </p:cNvSpPr>
                  <p:nvPr/>
                </p:nvSpPr>
                <p:spPr bwMode="auto">
                  <a:xfrm>
                    <a:off x="2638425" y="3422650"/>
                    <a:ext cx="1370013" cy="579438"/>
                  </a:xfrm>
                  <a:prstGeom prst="rect">
                    <a:avLst/>
                  </a:prstGeom>
                  <a:noFill/>
                  <a:ln w="9525">
                    <a:noFill/>
                    <a:miter lim="800000"/>
                    <a:headEnd/>
                    <a:tailEnd/>
                  </a:ln>
                </p:spPr>
                <p:txBody>
                  <a:bodyPr>
                    <a:spAutoFit/>
                  </a:bodyPr>
                  <a:lstStyle/>
                  <a:p>
                    <a:pPr>
                      <a:spcBef>
                        <a:spcPct val="50000"/>
                      </a:spcBef>
                    </a:pPr>
                    <a:r>
                      <a:rPr lang="zh-CN" altLang="en-US" sz="3200" b="1">
                        <a:solidFill>
                          <a:srgbClr val="FF0000"/>
                        </a:solidFill>
                        <a:ea typeface="隶书" pitchFamily="49" charset="-122"/>
                      </a:rPr>
                      <a:t>决定</a:t>
                    </a:r>
                    <a:endParaRPr lang="zh-CN" altLang="en-US">
                      <a:ea typeface="宋体" pitchFamily="2" charset="-122"/>
                    </a:endParaRPr>
                  </a:p>
                </p:txBody>
              </p:sp>
              <p:sp>
                <p:nvSpPr>
                  <p:cNvPr id="86052" name="Text Box 9"/>
                  <p:cNvSpPr txBox="1">
                    <a:spLocks noChangeArrowheads="1"/>
                  </p:cNvSpPr>
                  <p:nvPr/>
                </p:nvSpPr>
                <p:spPr bwMode="auto">
                  <a:xfrm>
                    <a:off x="2790825" y="4076700"/>
                    <a:ext cx="1828800" cy="584834"/>
                  </a:xfrm>
                  <a:prstGeom prst="rect">
                    <a:avLst/>
                  </a:prstGeom>
                  <a:noFill/>
                  <a:ln w="9525">
                    <a:noFill/>
                    <a:miter lim="800000"/>
                    <a:headEnd/>
                    <a:tailEnd/>
                  </a:ln>
                </p:spPr>
                <p:txBody>
                  <a:bodyPr>
                    <a:spAutoFit/>
                  </a:bodyPr>
                  <a:lstStyle/>
                  <a:p>
                    <a:pPr>
                      <a:spcBef>
                        <a:spcPct val="50000"/>
                      </a:spcBef>
                    </a:pPr>
                    <a:r>
                      <a:rPr lang="zh-CN" altLang="en-US" sz="3200" b="1" dirty="0" smtClean="0">
                        <a:solidFill>
                          <a:srgbClr val="FF0000"/>
                        </a:solidFill>
                        <a:ea typeface="隶书" pitchFamily="49" charset="-122"/>
                      </a:rPr>
                      <a:t>能动作用</a:t>
                    </a:r>
                    <a:endParaRPr lang="zh-CN" altLang="en-US" dirty="0">
                      <a:ea typeface="宋体" pitchFamily="2" charset="-122"/>
                    </a:endParaRPr>
                  </a:p>
                </p:txBody>
              </p:sp>
            </p:grpSp>
            <p:sp>
              <p:nvSpPr>
                <p:cNvPr id="86049" name="箭头 2049"/>
                <p:cNvSpPr>
                  <a:spLocks noChangeShapeType="1"/>
                </p:cNvSpPr>
                <p:nvPr/>
              </p:nvSpPr>
              <p:spPr bwMode="auto">
                <a:xfrm flipV="1">
                  <a:off x="2638425" y="3987800"/>
                  <a:ext cx="1371600" cy="7938"/>
                </a:xfrm>
                <a:prstGeom prst="line">
                  <a:avLst/>
                </a:prstGeom>
                <a:noFill/>
                <a:ln w="47625">
                  <a:solidFill>
                    <a:schemeClr val="tx1"/>
                  </a:solidFill>
                  <a:round/>
                  <a:headEnd/>
                  <a:tailEnd type="triangle" w="med" len="med"/>
                </a:ln>
              </p:spPr>
              <p:txBody>
                <a:bodyPr/>
                <a:lstStyle/>
                <a:p>
                  <a:endParaRPr lang="zh-CN" altLang="en-US"/>
                </a:p>
              </p:txBody>
            </p:sp>
          </p:grpSp>
          <p:grpSp>
            <p:nvGrpSpPr>
              <p:cNvPr id="8" name="组合 47"/>
              <p:cNvGrpSpPr>
                <a:grpSpLocks/>
              </p:cNvGrpSpPr>
              <p:nvPr/>
            </p:nvGrpSpPr>
            <p:grpSpPr bwMode="auto">
              <a:xfrm>
                <a:off x="5530881" y="4230668"/>
                <a:ext cx="3470275" cy="1524000"/>
                <a:chOff x="5181600" y="4267200"/>
                <a:chExt cx="3470275" cy="1524000"/>
              </a:xfrm>
            </p:grpSpPr>
            <p:sp>
              <p:nvSpPr>
                <p:cNvPr id="86044" name="Text Box 9"/>
                <p:cNvSpPr txBox="1">
                  <a:spLocks noChangeArrowheads="1"/>
                </p:cNvSpPr>
                <p:nvPr/>
              </p:nvSpPr>
              <p:spPr bwMode="auto">
                <a:xfrm>
                  <a:off x="5410200" y="4449763"/>
                  <a:ext cx="1982788" cy="579437"/>
                </a:xfrm>
                <a:prstGeom prst="rect">
                  <a:avLst/>
                </a:prstGeom>
                <a:noFill/>
                <a:ln w="9525">
                  <a:noFill/>
                  <a:miter lim="800000"/>
                  <a:headEnd/>
                  <a:tailEnd/>
                </a:ln>
              </p:spPr>
              <p:txBody>
                <a:bodyPr>
                  <a:spAutoFit/>
                </a:bodyPr>
                <a:lstStyle/>
                <a:p>
                  <a:pPr>
                    <a:spcBef>
                      <a:spcPct val="50000"/>
                    </a:spcBef>
                  </a:pPr>
                  <a:r>
                    <a:rPr lang="zh-CN" altLang="en-US" sz="3200" b="1">
                      <a:solidFill>
                        <a:srgbClr val="FF0000"/>
                      </a:solidFill>
                      <a:ea typeface="隶书" pitchFamily="49" charset="-122"/>
                    </a:rPr>
                    <a:t>符合客观</a:t>
                  </a:r>
                  <a:endParaRPr lang="zh-CN" altLang="en-US">
                    <a:ea typeface="宋体" pitchFamily="2" charset="-122"/>
                  </a:endParaRPr>
                </a:p>
              </p:txBody>
            </p:sp>
            <p:sp>
              <p:nvSpPr>
                <p:cNvPr id="86045" name="AutoShape 21"/>
                <p:cNvSpPr>
                  <a:spLocks/>
                </p:cNvSpPr>
                <p:nvPr/>
              </p:nvSpPr>
              <p:spPr bwMode="auto">
                <a:xfrm>
                  <a:off x="5181600" y="4267200"/>
                  <a:ext cx="228600" cy="1524000"/>
                </a:xfrm>
                <a:prstGeom prst="rightBrace">
                  <a:avLst>
                    <a:gd name="adj1" fmla="val 55556"/>
                    <a:gd name="adj2" fmla="val 50000"/>
                  </a:avLst>
                </a:prstGeom>
                <a:noFill/>
                <a:ln w="47625">
                  <a:solidFill>
                    <a:schemeClr val="tx1"/>
                  </a:solidFill>
                  <a:round/>
                  <a:headEnd/>
                  <a:tailEnd/>
                </a:ln>
              </p:spPr>
              <p:txBody>
                <a:bodyPr anchor="ctr"/>
                <a:lstStyle/>
                <a:p>
                  <a:endParaRPr lang="zh-CN" altLang="en-US">
                    <a:ea typeface="宋体" pitchFamily="2" charset="-122"/>
                  </a:endParaRPr>
                </a:p>
              </p:txBody>
            </p:sp>
            <p:sp>
              <p:nvSpPr>
                <p:cNvPr id="86046" name="箭头 2049"/>
                <p:cNvSpPr>
                  <a:spLocks noChangeShapeType="1"/>
                </p:cNvSpPr>
                <p:nvPr/>
              </p:nvSpPr>
              <p:spPr bwMode="auto">
                <a:xfrm flipV="1">
                  <a:off x="5562600" y="5029200"/>
                  <a:ext cx="1676400" cy="0"/>
                </a:xfrm>
                <a:prstGeom prst="line">
                  <a:avLst/>
                </a:prstGeom>
                <a:noFill/>
                <a:ln w="47625">
                  <a:solidFill>
                    <a:schemeClr val="tx1"/>
                  </a:solidFill>
                  <a:round/>
                  <a:headEnd/>
                  <a:tailEnd type="triangle" w="med" len="med"/>
                </a:ln>
              </p:spPr>
              <p:txBody>
                <a:bodyPr/>
                <a:lstStyle/>
                <a:p>
                  <a:endParaRPr lang="zh-CN" altLang="en-US"/>
                </a:p>
              </p:txBody>
            </p:sp>
            <p:sp>
              <p:nvSpPr>
                <p:cNvPr id="86047" name="Text Box 13"/>
                <p:cNvSpPr txBox="1">
                  <a:spLocks noChangeArrowheads="1"/>
                </p:cNvSpPr>
                <p:nvPr/>
              </p:nvSpPr>
              <p:spPr bwMode="auto">
                <a:xfrm>
                  <a:off x="7204075" y="4770438"/>
                  <a:ext cx="1447800" cy="639762"/>
                </a:xfrm>
                <a:prstGeom prst="rect">
                  <a:avLst/>
                </a:prstGeom>
                <a:noFill/>
                <a:ln w="9525">
                  <a:noFill/>
                  <a:miter lim="800000"/>
                  <a:headEnd/>
                  <a:tailEnd/>
                </a:ln>
              </p:spPr>
              <p:txBody>
                <a:bodyPr>
                  <a:spAutoFit/>
                </a:bodyPr>
                <a:lstStyle/>
                <a:p>
                  <a:r>
                    <a:rPr lang="zh-CN" altLang="en-US" sz="3600" b="1" dirty="0">
                      <a:solidFill>
                        <a:srgbClr val="333399"/>
                      </a:solidFill>
                      <a:ea typeface="黑体" pitchFamily="49" charset="-122"/>
                    </a:rPr>
                    <a:t>真理</a:t>
                  </a:r>
                  <a:endParaRPr lang="zh-CN" altLang="en-US" dirty="0">
                    <a:ea typeface="宋体" pitchFamily="2" charset="-122"/>
                  </a:endParaRPr>
                </a:p>
              </p:txBody>
            </p:sp>
          </p:grpSp>
          <p:grpSp>
            <p:nvGrpSpPr>
              <p:cNvPr id="9" name="组合 42"/>
              <p:cNvGrpSpPr>
                <a:grpSpLocks/>
              </p:cNvGrpSpPr>
              <p:nvPr/>
            </p:nvGrpSpPr>
            <p:grpSpPr bwMode="auto">
              <a:xfrm>
                <a:off x="349281" y="1028681"/>
                <a:ext cx="2514600" cy="2668587"/>
                <a:chOff x="0" y="1065213"/>
                <a:chExt cx="2514600" cy="2668587"/>
              </a:xfrm>
            </p:grpSpPr>
            <p:sp>
              <p:nvSpPr>
                <p:cNvPr id="86038" name="Text Box 9"/>
                <p:cNvSpPr txBox="1">
                  <a:spLocks noChangeArrowheads="1"/>
                </p:cNvSpPr>
                <p:nvPr/>
              </p:nvSpPr>
              <p:spPr bwMode="auto">
                <a:xfrm>
                  <a:off x="0" y="3048000"/>
                  <a:ext cx="1981200" cy="579438"/>
                </a:xfrm>
                <a:prstGeom prst="rect">
                  <a:avLst/>
                </a:prstGeom>
                <a:noFill/>
                <a:ln w="9525">
                  <a:noFill/>
                  <a:miter lim="800000"/>
                  <a:headEnd/>
                  <a:tailEnd/>
                </a:ln>
              </p:spPr>
              <p:txBody>
                <a:bodyPr>
                  <a:spAutoFit/>
                </a:bodyPr>
                <a:lstStyle/>
                <a:p>
                  <a:pPr algn="l">
                    <a:spcBef>
                      <a:spcPct val="50000"/>
                    </a:spcBef>
                  </a:pPr>
                  <a:r>
                    <a:rPr lang="zh-CN" altLang="en-US" sz="3200" b="1">
                      <a:solidFill>
                        <a:srgbClr val="FF0000"/>
                      </a:solidFill>
                      <a:ea typeface="隶书" pitchFamily="49" charset="-122"/>
                    </a:rPr>
                    <a:t>固有属性</a:t>
                  </a:r>
                  <a:endParaRPr lang="zh-CN" altLang="en-US">
                    <a:ea typeface="宋体" pitchFamily="2" charset="-122"/>
                  </a:endParaRPr>
                </a:p>
              </p:txBody>
            </p:sp>
            <p:sp>
              <p:nvSpPr>
                <p:cNvPr id="86039" name="箭头 2049"/>
                <p:cNvSpPr>
                  <a:spLocks noChangeShapeType="1"/>
                </p:cNvSpPr>
                <p:nvPr/>
              </p:nvSpPr>
              <p:spPr bwMode="auto">
                <a:xfrm flipV="1">
                  <a:off x="1752600" y="2971800"/>
                  <a:ext cx="1588" cy="762000"/>
                </a:xfrm>
                <a:prstGeom prst="line">
                  <a:avLst/>
                </a:prstGeom>
                <a:noFill/>
                <a:ln w="47625">
                  <a:solidFill>
                    <a:schemeClr val="tx1"/>
                  </a:solidFill>
                  <a:round/>
                  <a:headEnd/>
                  <a:tailEnd type="triangle" w="med" len="med"/>
                </a:ln>
              </p:spPr>
              <p:txBody>
                <a:bodyPr/>
                <a:lstStyle/>
                <a:p>
                  <a:endParaRPr lang="zh-CN" altLang="en-US"/>
                </a:p>
              </p:txBody>
            </p:sp>
            <p:sp>
              <p:nvSpPr>
                <p:cNvPr id="86040" name="Text Box 13"/>
                <p:cNvSpPr txBox="1">
                  <a:spLocks noChangeArrowheads="1"/>
                </p:cNvSpPr>
                <p:nvPr/>
              </p:nvSpPr>
              <p:spPr bwMode="auto">
                <a:xfrm>
                  <a:off x="1141413" y="2362200"/>
                  <a:ext cx="1373187" cy="639763"/>
                </a:xfrm>
                <a:prstGeom prst="rect">
                  <a:avLst/>
                </a:prstGeom>
                <a:noFill/>
                <a:ln w="9525">
                  <a:noFill/>
                  <a:miter lim="800000"/>
                  <a:headEnd/>
                  <a:tailEnd/>
                </a:ln>
              </p:spPr>
              <p:txBody>
                <a:bodyPr>
                  <a:spAutoFit/>
                </a:bodyPr>
                <a:lstStyle/>
                <a:p>
                  <a:r>
                    <a:rPr lang="zh-CN" altLang="en-US" sz="3600" b="1">
                      <a:solidFill>
                        <a:srgbClr val="333399"/>
                      </a:solidFill>
                      <a:ea typeface="黑体" pitchFamily="49" charset="-122"/>
                    </a:rPr>
                    <a:t>运动</a:t>
                  </a:r>
                  <a:endParaRPr lang="zh-CN" altLang="en-US">
                    <a:ea typeface="宋体" pitchFamily="2" charset="-122"/>
                  </a:endParaRPr>
                </a:p>
              </p:txBody>
            </p:sp>
            <p:sp>
              <p:nvSpPr>
                <p:cNvPr id="86041" name="Text Box 9"/>
                <p:cNvSpPr txBox="1">
                  <a:spLocks noChangeArrowheads="1"/>
                </p:cNvSpPr>
                <p:nvPr/>
              </p:nvSpPr>
              <p:spPr bwMode="auto">
                <a:xfrm>
                  <a:off x="608013" y="1828800"/>
                  <a:ext cx="1296987" cy="579438"/>
                </a:xfrm>
                <a:prstGeom prst="rect">
                  <a:avLst/>
                </a:prstGeom>
                <a:noFill/>
                <a:ln w="9525">
                  <a:noFill/>
                  <a:miter lim="800000"/>
                  <a:headEnd/>
                  <a:tailEnd/>
                </a:ln>
              </p:spPr>
              <p:txBody>
                <a:bodyPr>
                  <a:spAutoFit/>
                </a:bodyPr>
                <a:lstStyle/>
                <a:p>
                  <a:pPr algn="l">
                    <a:spcBef>
                      <a:spcPct val="50000"/>
                    </a:spcBef>
                  </a:pPr>
                  <a:r>
                    <a:rPr lang="zh-CN" altLang="en-US" sz="3200" b="1">
                      <a:solidFill>
                        <a:srgbClr val="FF0000"/>
                      </a:solidFill>
                      <a:ea typeface="隶书" pitchFamily="49" charset="-122"/>
                    </a:rPr>
                    <a:t>遵循</a:t>
                  </a:r>
                  <a:endParaRPr lang="zh-CN" altLang="en-US">
                    <a:ea typeface="宋体" pitchFamily="2" charset="-122"/>
                  </a:endParaRPr>
                </a:p>
              </p:txBody>
            </p:sp>
            <p:sp>
              <p:nvSpPr>
                <p:cNvPr id="86042" name="箭头 2049"/>
                <p:cNvSpPr>
                  <a:spLocks noChangeShapeType="1"/>
                </p:cNvSpPr>
                <p:nvPr/>
              </p:nvSpPr>
              <p:spPr bwMode="auto">
                <a:xfrm flipV="1">
                  <a:off x="1741488" y="1905000"/>
                  <a:ext cx="0" cy="652463"/>
                </a:xfrm>
                <a:prstGeom prst="line">
                  <a:avLst/>
                </a:prstGeom>
                <a:noFill/>
                <a:ln w="47625">
                  <a:solidFill>
                    <a:schemeClr val="tx1"/>
                  </a:solidFill>
                  <a:round/>
                  <a:headEnd/>
                  <a:tailEnd type="triangle" w="med" len="med"/>
                </a:ln>
              </p:spPr>
              <p:txBody>
                <a:bodyPr/>
                <a:lstStyle/>
                <a:p>
                  <a:endParaRPr lang="zh-CN" altLang="en-US"/>
                </a:p>
              </p:txBody>
            </p:sp>
            <p:sp>
              <p:nvSpPr>
                <p:cNvPr id="86043" name="Text Box 13"/>
                <p:cNvSpPr txBox="1">
                  <a:spLocks noChangeArrowheads="1"/>
                </p:cNvSpPr>
                <p:nvPr/>
              </p:nvSpPr>
              <p:spPr bwMode="auto">
                <a:xfrm>
                  <a:off x="1108075" y="1065213"/>
                  <a:ext cx="1373188" cy="646331"/>
                </a:xfrm>
                <a:prstGeom prst="rect">
                  <a:avLst/>
                </a:prstGeom>
                <a:noFill/>
                <a:ln w="9525">
                  <a:noFill/>
                  <a:miter lim="800000"/>
                  <a:headEnd/>
                  <a:tailEnd/>
                </a:ln>
              </p:spPr>
              <p:txBody>
                <a:bodyPr>
                  <a:spAutoFit/>
                </a:bodyPr>
                <a:lstStyle/>
                <a:p>
                  <a:pPr algn="l"/>
                  <a:r>
                    <a:rPr lang="zh-CN" altLang="en-US" sz="3600" b="1">
                      <a:solidFill>
                        <a:srgbClr val="333399"/>
                      </a:solidFill>
                      <a:ea typeface="黑体" pitchFamily="49" charset="-122"/>
                    </a:rPr>
                    <a:t>规律</a:t>
                  </a:r>
                  <a:endParaRPr lang="zh-CN" altLang="en-US">
                    <a:ea typeface="宋体" pitchFamily="2" charset="-122"/>
                  </a:endParaRPr>
                </a:p>
              </p:txBody>
            </p:sp>
          </p:grpSp>
          <p:grpSp>
            <p:nvGrpSpPr>
              <p:cNvPr id="10" name="组合 39"/>
              <p:cNvGrpSpPr>
                <a:grpSpLocks/>
              </p:cNvGrpSpPr>
              <p:nvPr/>
            </p:nvGrpSpPr>
            <p:grpSpPr bwMode="auto">
              <a:xfrm>
                <a:off x="4916519" y="1792268"/>
                <a:ext cx="47625" cy="3581400"/>
                <a:chOff x="4567238" y="1828800"/>
                <a:chExt cx="47625" cy="3581400"/>
              </a:xfrm>
            </p:grpSpPr>
            <p:sp>
              <p:nvSpPr>
                <p:cNvPr id="86036" name="箭头 2049"/>
                <p:cNvSpPr>
                  <a:spLocks noChangeShapeType="1"/>
                </p:cNvSpPr>
                <p:nvPr/>
              </p:nvSpPr>
              <p:spPr bwMode="auto">
                <a:xfrm flipH="1" flipV="1">
                  <a:off x="4567238" y="4572000"/>
                  <a:ext cx="0" cy="838200"/>
                </a:xfrm>
                <a:prstGeom prst="line">
                  <a:avLst/>
                </a:prstGeom>
                <a:noFill/>
                <a:ln w="47625">
                  <a:solidFill>
                    <a:schemeClr val="tx1"/>
                  </a:solidFill>
                  <a:round/>
                  <a:headEnd type="triangle" w="med" len="med"/>
                  <a:tailEnd type="triangle" w="med" len="med"/>
                </a:ln>
              </p:spPr>
              <p:txBody>
                <a:bodyPr/>
                <a:lstStyle/>
                <a:p>
                  <a:endParaRPr lang="zh-CN" altLang="en-US"/>
                </a:p>
              </p:txBody>
            </p:sp>
            <p:sp>
              <p:nvSpPr>
                <p:cNvPr id="86037" name="箭头 2049"/>
                <p:cNvSpPr>
                  <a:spLocks noChangeShapeType="1"/>
                </p:cNvSpPr>
                <p:nvPr/>
              </p:nvSpPr>
              <p:spPr bwMode="auto">
                <a:xfrm flipV="1">
                  <a:off x="4611688" y="1828800"/>
                  <a:ext cx="3175" cy="1844675"/>
                </a:xfrm>
                <a:prstGeom prst="line">
                  <a:avLst/>
                </a:prstGeom>
                <a:noFill/>
                <a:ln w="47625">
                  <a:solidFill>
                    <a:schemeClr val="tx1"/>
                  </a:solidFill>
                  <a:round/>
                  <a:headEnd type="triangle" w="med" len="med"/>
                  <a:tailEnd type="triangle" w="med" len="med"/>
                </a:ln>
              </p:spPr>
              <p:txBody>
                <a:bodyPr/>
                <a:lstStyle/>
                <a:p>
                  <a:endParaRPr lang="zh-CN" altLang="en-US"/>
                </a:p>
              </p:txBody>
            </p:sp>
          </p:grpSp>
          <p:grpSp>
            <p:nvGrpSpPr>
              <p:cNvPr id="11" name="组合 38"/>
              <p:cNvGrpSpPr>
                <a:grpSpLocks/>
              </p:cNvGrpSpPr>
              <p:nvPr/>
            </p:nvGrpSpPr>
            <p:grpSpPr bwMode="auto">
              <a:xfrm>
                <a:off x="3906869" y="1022331"/>
                <a:ext cx="2732087" cy="4992687"/>
                <a:chOff x="3557588" y="1058863"/>
                <a:chExt cx="2732087" cy="4992687"/>
              </a:xfrm>
            </p:grpSpPr>
            <p:sp>
              <p:nvSpPr>
                <p:cNvPr id="86033" name="Text Box 13"/>
                <p:cNvSpPr txBox="1">
                  <a:spLocks noChangeArrowheads="1"/>
                </p:cNvSpPr>
                <p:nvPr/>
              </p:nvSpPr>
              <p:spPr bwMode="auto">
                <a:xfrm>
                  <a:off x="4038600" y="5410200"/>
                  <a:ext cx="1447800" cy="641350"/>
                </a:xfrm>
                <a:prstGeom prst="rect">
                  <a:avLst/>
                </a:prstGeom>
                <a:noFill/>
                <a:ln w="9525">
                  <a:noFill/>
                  <a:miter lim="800000"/>
                  <a:headEnd/>
                  <a:tailEnd/>
                </a:ln>
              </p:spPr>
              <p:txBody>
                <a:bodyPr>
                  <a:spAutoFit/>
                </a:bodyPr>
                <a:lstStyle/>
                <a:p>
                  <a:r>
                    <a:rPr lang="zh-CN" altLang="en-US" sz="3600" b="1">
                      <a:solidFill>
                        <a:srgbClr val="333399"/>
                      </a:solidFill>
                      <a:ea typeface="黑体" pitchFamily="49" charset="-122"/>
                    </a:rPr>
                    <a:t>认识</a:t>
                  </a:r>
                  <a:endParaRPr lang="zh-CN" altLang="en-US">
                    <a:ea typeface="宋体" pitchFamily="2" charset="-122"/>
                  </a:endParaRPr>
                </a:p>
              </p:txBody>
            </p:sp>
            <p:sp>
              <p:nvSpPr>
                <p:cNvPr id="86034" name="Text Box 13"/>
                <p:cNvSpPr txBox="1">
                  <a:spLocks noChangeArrowheads="1"/>
                </p:cNvSpPr>
                <p:nvPr/>
              </p:nvSpPr>
              <p:spPr bwMode="auto">
                <a:xfrm>
                  <a:off x="4038600" y="3784600"/>
                  <a:ext cx="1447800" cy="639763"/>
                </a:xfrm>
                <a:prstGeom prst="rect">
                  <a:avLst/>
                </a:prstGeom>
                <a:noFill/>
                <a:ln w="9525">
                  <a:noFill/>
                  <a:miter lim="800000"/>
                  <a:headEnd/>
                  <a:tailEnd/>
                </a:ln>
              </p:spPr>
              <p:txBody>
                <a:bodyPr>
                  <a:spAutoFit/>
                </a:bodyPr>
                <a:lstStyle/>
                <a:p>
                  <a:r>
                    <a:rPr lang="zh-CN" altLang="en-US" sz="3600" b="1">
                      <a:solidFill>
                        <a:srgbClr val="333399"/>
                      </a:solidFill>
                      <a:ea typeface="黑体" pitchFamily="49" charset="-122"/>
                    </a:rPr>
                    <a:t>意识</a:t>
                  </a:r>
                  <a:endParaRPr lang="zh-CN" altLang="en-US">
                    <a:ea typeface="宋体" pitchFamily="2" charset="-122"/>
                  </a:endParaRPr>
                </a:p>
              </p:txBody>
            </p:sp>
            <p:sp>
              <p:nvSpPr>
                <p:cNvPr id="86035" name="Text Box 13"/>
                <p:cNvSpPr txBox="1">
                  <a:spLocks noChangeArrowheads="1"/>
                </p:cNvSpPr>
                <p:nvPr/>
              </p:nvSpPr>
              <p:spPr bwMode="auto">
                <a:xfrm>
                  <a:off x="3557588" y="1058863"/>
                  <a:ext cx="2732087" cy="639762"/>
                </a:xfrm>
                <a:prstGeom prst="rect">
                  <a:avLst/>
                </a:prstGeom>
                <a:noFill/>
                <a:ln w="9525">
                  <a:noFill/>
                  <a:miter lim="800000"/>
                  <a:headEnd/>
                  <a:tailEnd/>
                </a:ln>
              </p:spPr>
              <p:txBody>
                <a:bodyPr>
                  <a:spAutoFit/>
                </a:bodyPr>
                <a:lstStyle/>
                <a:p>
                  <a:r>
                    <a:rPr lang="zh-CN" altLang="en-US" sz="3600" b="1">
                      <a:solidFill>
                        <a:srgbClr val="333399"/>
                      </a:solidFill>
                      <a:ea typeface="黑体" pitchFamily="49" charset="-122"/>
                    </a:rPr>
                    <a:t>主观能动性</a:t>
                  </a:r>
                  <a:endParaRPr lang="zh-CN" altLang="en-US">
                    <a:ea typeface="宋体" pitchFamily="2" charset="-122"/>
                  </a:endParaRPr>
                </a:p>
              </p:txBody>
            </p:sp>
          </p:grpSp>
          <p:grpSp>
            <p:nvGrpSpPr>
              <p:cNvPr id="12" name="组合 44"/>
              <p:cNvGrpSpPr>
                <a:grpSpLocks/>
              </p:cNvGrpSpPr>
              <p:nvPr/>
            </p:nvGrpSpPr>
            <p:grpSpPr bwMode="auto">
              <a:xfrm>
                <a:off x="2254281" y="714356"/>
                <a:ext cx="1828800" cy="1276350"/>
                <a:chOff x="1905000" y="750888"/>
                <a:chExt cx="1828800" cy="1276350"/>
              </a:xfrm>
            </p:grpSpPr>
            <p:grpSp>
              <p:nvGrpSpPr>
                <p:cNvPr id="13" name="组合 43"/>
                <p:cNvGrpSpPr>
                  <a:grpSpLocks/>
                </p:cNvGrpSpPr>
                <p:nvPr/>
              </p:nvGrpSpPr>
              <p:grpSpPr bwMode="auto">
                <a:xfrm>
                  <a:off x="1905000" y="750888"/>
                  <a:ext cx="1828800" cy="1276350"/>
                  <a:chOff x="1905000" y="750888"/>
                  <a:chExt cx="1828800" cy="1276350"/>
                </a:xfrm>
              </p:grpSpPr>
              <p:sp>
                <p:nvSpPr>
                  <p:cNvPr id="86030" name="箭头 2049"/>
                  <p:cNvSpPr>
                    <a:spLocks noChangeShapeType="1"/>
                  </p:cNvSpPr>
                  <p:nvPr/>
                </p:nvSpPr>
                <p:spPr bwMode="auto">
                  <a:xfrm flipV="1">
                    <a:off x="2174875" y="1295400"/>
                    <a:ext cx="1371600" cy="6350"/>
                  </a:xfrm>
                  <a:prstGeom prst="line">
                    <a:avLst/>
                  </a:prstGeom>
                  <a:noFill/>
                  <a:ln w="47625">
                    <a:solidFill>
                      <a:schemeClr val="tx1"/>
                    </a:solidFill>
                    <a:round/>
                    <a:headEnd/>
                    <a:tailEnd type="triangle" w="med" len="med"/>
                  </a:ln>
                </p:spPr>
                <p:txBody>
                  <a:bodyPr/>
                  <a:lstStyle/>
                  <a:p>
                    <a:endParaRPr lang="zh-CN" altLang="en-US"/>
                  </a:p>
                </p:txBody>
              </p:sp>
              <p:sp>
                <p:nvSpPr>
                  <p:cNvPr id="86031" name="Text Box 9"/>
                  <p:cNvSpPr txBox="1">
                    <a:spLocks noChangeArrowheads="1"/>
                  </p:cNvSpPr>
                  <p:nvPr/>
                </p:nvSpPr>
                <p:spPr bwMode="auto">
                  <a:xfrm>
                    <a:off x="2262188" y="750888"/>
                    <a:ext cx="1370012" cy="579437"/>
                  </a:xfrm>
                  <a:prstGeom prst="rect">
                    <a:avLst/>
                  </a:prstGeom>
                  <a:noFill/>
                  <a:ln w="9525">
                    <a:noFill/>
                    <a:miter lim="800000"/>
                    <a:headEnd/>
                    <a:tailEnd/>
                  </a:ln>
                </p:spPr>
                <p:txBody>
                  <a:bodyPr>
                    <a:spAutoFit/>
                  </a:bodyPr>
                  <a:lstStyle/>
                  <a:p>
                    <a:pPr>
                      <a:spcBef>
                        <a:spcPct val="50000"/>
                      </a:spcBef>
                    </a:pPr>
                    <a:r>
                      <a:rPr lang="zh-CN" altLang="en-US" sz="3200" b="1">
                        <a:solidFill>
                          <a:srgbClr val="FF0000"/>
                        </a:solidFill>
                        <a:ea typeface="隶书" pitchFamily="49" charset="-122"/>
                      </a:rPr>
                      <a:t>制约</a:t>
                    </a:r>
                    <a:endParaRPr lang="zh-CN" altLang="en-US">
                      <a:ea typeface="宋体" pitchFamily="2" charset="-122"/>
                    </a:endParaRPr>
                  </a:p>
                </p:txBody>
              </p:sp>
              <p:sp>
                <p:nvSpPr>
                  <p:cNvPr id="86032" name="Text Box 9"/>
                  <p:cNvSpPr txBox="1">
                    <a:spLocks noChangeArrowheads="1"/>
                  </p:cNvSpPr>
                  <p:nvPr/>
                </p:nvSpPr>
                <p:spPr bwMode="auto">
                  <a:xfrm>
                    <a:off x="1905000" y="1447800"/>
                    <a:ext cx="1828800" cy="579438"/>
                  </a:xfrm>
                  <a:prstGeom prst="rect">
                    <a:avLst/>
                  </a:prstGeom>
                  <a:noFill/>
                  <a:ln w="9525">
                    <a:noFill/>
                    <a:miter lim="800000"/>
                    <a:headEnd/>
                    <a:tailEnd/>
                  </a:ln>
                </p:spPr>
                <p:txBody>
                  <a:bodyPr>
                    <a:spAutoFit/>
                  </a:bodyPr>
                  <a:lstStyle/>
                  <a:p>
                    <a:pPr>
                      <a:spcBef>
                        <a:spcPct val="50000"/>
                      </a:spcBef>
                    </a:pPr>
                    <a:r>
                      <a:rPr lang="zh-CN" altLang="en-US" sz="3200" b="1">
                        <a:solidFill>
                          <a:srgbClr val="FF0000"/>
                        </a:solidFill>
                        <a:ea typeface="隶书" pitchFamily="49" charset="-122"/>
                      </a:rPr>
                      <a:t>认识利用</a:t>
                    </a:r>
                    <a:endParaRPr lang="zh-CN" altLang="en-US">
                      <a:ea typeface="宋体" pitchFamily="2" charset="-122"/>
                    </a:endParaRPr>
                  </a:p>
                </p:txBody>
              </p:sp>
            </p:grpSp>
            <p:sp>
              <p:nvSpPr>
                <p:cNvPr id="86029" name="箭头 2049"/>
                <p:cNvSpPr>
                  <a:spLocks noChangeShapeType="1"/>
                </p:cNvSpPr>
                <p:nvPr/>
              </p:nvSpPr>
              <p:spPr bwMode="auto">
                <a:xfrm flipH="1" flipV="1">
                  <a:off x="2133600" y="1447800"/>
                  <a:ext cx="1373188" cy="0"/>
                </a:xfrm>
                <a:prstGeom prst="line">
                  <a:avLst/>
                </a:prstGeom>
                <a:noFill/>
                <a:ln w="47625">
                  <a:solidFill>
                    <a:schemeClr val="tx1"/>
                  </a:solidFill>
                  <a:round/>
                  <a:headEnd/>
                  <a:tailEnd type="triangle" w="med" len="med"/>
                </a:ln>
              </p:spPr>
              <p:txBody>
                <a:bodyPr/>
                <a:lstStyle/>
                <a:p>
                  <a:endParaRPr lang="zh-CN" altLang="en-US"/>
                </a:p>
              </p:txBody>
            </p:sp>
          </p:grpSp>
        </p:grpSp>
        <p:sp>
          <p:nvSpPr>
            <p:cNvPr id="46" name="矩形 45"/>
            <p:cNvSpPr/>
            <p:nvPr/>
          </p:nvSpPr>
          <p:spPr>
            <a:xfrm>
              <a:off x="2357422" y="2285992"/>
              <a:ext cx="2500330" cy="523220"/>
            </a:xfrm>
            <a:prstGeom prst="rect">
              <a:avLst/>
            </a:prstGeom>
          </p:spPr>
          <p:txBody>
            <a:bodyPr wrap="square">
              <a:spAutoFit/>
            </a:bodyPr>
            <a:lstStyle/>
            <a:p>
              <a:r>
                <a:rPr lang="zh-CN" altLang="en-US" sz="2800" b="1" dirty="0" smtClean="0">
                  <a:solidFill>
                    <a:srgbClr val="990099"/>
                  </a:solidFill>
                  <a:ea typeface="黑体" pitchFamily="49" charset="-122"/>
                  <a:sym typeface="Arial" pitchFamily="34" charset="0"/>
                </a:rPr>
                <a:t>（世界的状况）</a:t>
              </a:r>
              <a:endParaRPr lang="zh-CN" altLang="en-US" sz="2800" b="1" dirty="0">
                <a:solidFill>
                  <a:srgbClr val="990099"/>
                </a:solidFill>
                <a:ea typeface="黑体" pitchFamily="49" charset="-122"/>
                <a:sym typeface="Arial" pitchFamily="34" charset="0"/>
              </a:endParaRPr>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1"/>
          <p:cNvSpPr>
            <a:spLocks noChangeArrowheads="1"/>
          </p:cNvSpPr>
          <p:nvPr/>
        </p:nvSpPr>
        <p:spPr bwMode="auto">
          <a:xfrm>
            <a:off x="3214678" y="1371600"/>
            <a:ext cx="2895600" cy="579438"/>
          </a:xfrm>
          <a:prstGeom prst="rect">
            <a:avLst/>
          </a:prstGeom>
          <a:noFill/>
          <a:ln w="9525">
            <a:noFill/>
            <a:miter lim="800000"/>
            <a:headEnd/>
            <a:tailEnd/>
          </a:ln>
        </p:spPr>
        <p:txBody>
          <a:bodyPr>
            <a:spAutoFit/>
          </a:bodyPr>
          <a:lstStyle/>
          <a:p>
            <a:r>
              <a:rPr lang="zh-CN" altLang="en-US" sz="3200" b="1" dirty="0">
                <a:ea typeface="华文行楷" pitchFamily="2" charset="-122"/>
              </a:rPr>
              <a:t>社会历史观</a:t>
            </a:r>
            <a:endParaRPr lang="zh-CN" altLang="en-US" dirty="0">
              <a:ea typeface="宋体" pitchFamily="2" charset="-122"/>
            </a:endParaRPr>
          </a:p>
        </p:txBody>
      </p:sp>
      <p:grpSp>
        <p:nvGrpSpPr>
          <p:cNvPr id="2" name="组合 27"/>
          <p:cNvGrpSpPr/>
          <p:nvPr/>
        </p:nvGrpSpPr>
        <p:grpSpPr>
          <a:xfrm>
            <a:off x="-74613" y="3382963"/>
            <a:ext cx="9142413" cy="1189037"/>
            <a:chOff x="-74613" y="3154363"/>
            <a:chExt cx="9142413" cy="1189037"/>
          </a:xfrm>
        </p:grpSpPr>
        <p:grpSp>
          <p:nvGrpSpPr>
            <p:cNvPr id="3" name="组合 26"/>
            <p:cNvGrpSpPr>
              <a:grpSpLocks/>
            </p:cNvGrpSpPr>
            <p:nvPr/>
          </p:nvGrpSpPr>
          <p:grpSpPr bwMode="auto">
            <a:xfrm>
              <a:off x="-74613" y="3154363"/>
              <a:ext cx="7313613" cy="1189037"/>
              <a:chOff x="-74613" y="3154362"/>
              <a:chExt cx="7313613" cy="1189038"/>
            </a:xfrm>
          </p:grpSpPr>
          <p:sp>
            <p:nvSpPr>
              <p:cNvPr id="87058" name="Text Box 13"/>
              <p:cNvSpPr txBox="1">
                <a:spLocks noChangeArrowheads="1"/>
              </p:cNvSpPr>
              <p:nvPr/>
            </p:nvSpPr>
            <p:spPr bwMode="auto">
              <a:xfrm>
                <a:off x="2133600" y="3357561"/>
                <a:ext cx="1219200" cy="707887"/>
              </a:xfrm>
              <a:prstGeom prst="rect">
                <a:avLst/>
              </a:prstGeom>
              <a:noFill/>
              <a:ln w="9525">
                <a:noFill/>
                <a:miter lim="800000"/>
                <a:headEnd/>
                <a:tailEnd/>
              </a:ln>
            </p:spPr>
            <p:txBody>
              <a:bodyPr>
                <a:spAutoFit/>
              </a:bodyPr>
              <a:lstStyle/>
              <a:p>
                <a:r>
                  <a:rPr lang="zh-CN" altLang="en-US" sz="4000" b="1" dirty="0">
                    <a:solidFill>
                      <a:srgbClr val="00863D"/>
                    </a:solidFill>
                    <a:ea typeface="黑体" pitchFamily="49" charset="-122"/>
                  </a:rPr>
                  <a:t>实践</a:t>
                </a:r>
                <a:endParaRPr lang="zh-CN" altLang="en-US" sz="4000" dirty="0">
                  <a:solidFill>
                    <a:srgbClr val="00863D"/>
                  </a:solidFill>
                  <a:ea typeface="宋体" pitchFamily="2" charset="-122"/>
                </a:endParaRPr>
              </a:p>
            </p:txBody>
          </p:sp>
          <p:grpSp>
            <p:nvGrpSpPr>
              <p:cNvPr id="4" name="组合 21"/>
              <p:cNvGrpSpPr>
                <a:grpSpLocks/>
              </p:cNvGrpSpPr>
              <p:nvPr/>
            </p:nvGrpSpPr>
            <p:grpSpPr bwMode="auto">
              <a:xfrm>
                <a:off x="-74613" y="3154362"/>
                <a:ext cx="7313613" cy="1189038"/>
                <a:chOff x="-74613" y="2895600"/>
                <a:chExt cx="7313613" cy="1189038"/>
              </a:xfrm>
            </p:grpSpPr>
            <p:sp>
              <p:nvSpPr>
                <p:cNvPr id="87060" name="Text Box 13"/>
                <p:cNvSpPr txBox="1">
                  <a:spLocks noChangeArrowheads="1"/>
                </p:cNvSpPr>
                <p:nvPr/>
              </p:nvSpPr>
              <p:spPr bwMode="auto">
                <a:xfrm>
                  <a:off x="-74613" y="3094038"/>
                  <a:ext cx="1217613" cy="639762"/>
                </a:xfrm>
                <a:prstGeom prst="rect">
                  <a:avLst/>
                </a:prstGeom>
                <a:noFill/>
                <a:ln w="9525">
                  <a:noFill/>
                  <a:miter lim="800000"/>
                  <a:headEnd/>
                  <a:tailEnd/>
                </a:ln>
              </p:spPr>
              <p:txBody>
                <a:bodyPr>
                  <a:spAutoFit/>
                </a:bodyPr>
                <a:lstStyle/>
                <a:p>
                  <a:r>
                    <a:rPr lang="zh-CN" altLang="en-US" sz="3600" b="1" dirty="0" smtClean="0">
                      <a:solidFill>
                        <a:srgbClr val="333399"/>
                      </a:solidFill>
                      <a:ea typeface="黑体" pitchFamily="49" charset="-122"/>
                    </a:rPr>
                    <a:t>人类</a:t>
                  </a:r>
                  <a:endParaRPr lang="zh-CN" altLang="en-US" dirty="0">
                    <a:ea typeface="宋体" pitchFamily="2" charset="-122"/>
                  </a:endParaRPr>
                </a:p>
              </p:txBody>
            </p:sp>
            <p:sp>
              <p:nvSpPr>
                <p:cNvPr id="87061" name="Text Box 9"/>
                <p:cNvSpPr txBox="1">
                  <a:spLocks noChangeArrowheads="1"/>
                </p:cNvSpPr>
                <p:nvPr/>
              </p:nvSpPr>
              <p:spPr bwMode="auto">
                <a:xfrm>
                  <a:off x="5867400" y="2895600"/>
                  <a:ext cx="1371600" cy="579438"/>
                </a:xfrm>
                <a:prstGeom prst="rect">
                  <a:avLst/>
                </a:prstGeom>
                <a:noFill/>
                <a:ln w="9525">
                  <a:noFill/>
                  <a:miter lim="800000"/>
                  <a:headEnd/>
                  <a:tailEnd/>
                </a:ln>
              </p:spPr>
              <p:txBody>
                <a:bodyPr>
                  <a:spAutoFit/>
                </a:bodyPr>
                <a:lstStyle/>
                <a:p>
                  <a:pPr algn="l">
                    <a:spcBef>
                      <a:spcPct val="50000"/>
                    </a:spcBef>
                  </a:pPr>
                  <a:r>
                    <a:rPr lang="zh-CN" altLang="en-US" sz="3200" b="1" dirty="0">
                      <a:solidFill>
                        <a:srgbClr val="FF0000"/>
                      </a:solidFill>
                      <a:ea typeface="隶书" pitchFamily="49" charset="-122"/>
                    </a:rPr>
                    <a:t>推动</a:t>
                  </a:r>
                  <a:endParaRPr lang="zh-CN" altLang="en-US" dirty="0">
                    <a:ea typeface="宋体" pitchFamily="2" charset="-122"/>
                  </a:endParaRPr>
                </a:p>
              </p:txBody>
            </p:sp>
            <p:sp>
              <p:nvSpPr>
                <p:cNvPr id="87062" name="箭头 2049"/>
                <p:cNvSpPr>
                  <a:spLocks noChangeShapeType="1"/>
                </p:cNvSpPr>
                <p:nvPr/>
              </p:nvSpPr>
              <p:spPr bwMode="auto">
                <a:xfrm flipV="1">
                  <a:off x="838200" y="3498850"/>
                  <a:ext cx="1371600" cy="6350"/>
                </a:xfrm>
                <a:prstGeom prst="line">
                  <a:avLst/>
                </a:prstGeom>
                <a:noFill/>
                <a:ln w="47625">
                  <a:solidFill>
                    <a:schemeClr val="tx1"/>
                  </a:solidFill>
                  <a:round/>
                  <a:headEnd/>
                  <a:tailEnd type="triangle" w="med" len="med"/>
                </a:ln>
              </p:spPr>
              <p:txBody>
                <a:bodyPr/>
                <a:lstStyle/>
                <a:p>
                  <a:endParaRPr lang="zh-CN" altLang="en-US"/>
                </a:p>
              </p:txBody>
            </p:sp>
            <p:sp>
              <p:nvSpPr>
                <p:cNvPr id="87063" name="Text Box 9"/>
                <p:cNvSpPr txBox="1">
                  <a:spLocks noChangeArrowheads="1"/>
                </p:cNvSpPr>
                <p:nvPr/>
              </p:nvSpPr>
              <p:spPr bwMode="auto">
                <a:xfrm>
                  <a:off x="1066800" y="2925763"/>
                  <a:ext cx="1370013" cy="579437"/>
                </a:xfrm>
                <a:prstGeom prst="rect">
                  <a:avLst/>
                </a:prstGeom>
                <a:noFill/>
                <a:ln w="9525">
                  <a:noFill/>
                  <a:miter lim="800000"/>
                  <a:headEnd/>
                  <a:tailEnd/>
                </a:ln>
              </p:spPr>
              <p:txBody>
                <a:bodyPr>
                  <a:spAutoFit/>
                </a:bodyPr>
                <a:lstStyle/>
                <a:p>
                  <a:pPr algn="l">
                    <a:spcBef>
                      <a:spcPct val="50000"/>
                    </a:spcBef>
                  </a:pPr>
                  <a:r>
                    <a:rPr lang="zh-CN" altLang="en-US" sz="3200" b="1" dirty="0">
                      <a:solidFill>
                        <a:srgbClr val="FF0000"/>
                      </a:solidFill>
                      <a:ea typeface="隶书" pitchFamily="49" charset="-122"/>
                    </a:rPr>
                    <a:t>通过</a:t>
                  </a:r>
                  <a:endParaRPr lang="zh-CN" altLang="en-US" dirty="0">
                    <a:ea typeface="宋体" pitchFamily="2" charset="-122"/>
                  </a:endParaRPr>
                </a:p>
              </p:txBody>
            </p:sp>
            <p:sp>
              <p:nvSpPr>
                <p:cNvPr id="87064" name="箭头 2049"/>
                <p:cNvSpPr>
                  <a:spLocks noChangeShapeType="1"/>
                </p:cNvSpPr>
                <p:nvPr/>
              </p:nvSpPr>
              <p:spPr bwMode="auto">
                <a:xfrm flipV="1">
                  <a:off x="5943600" y="3505200"/>
                  <a:ext cx="1066800" cy="1588"/>
                </a:xfrm>
                <a:prstGeom prst="line">
                  <a:avLst/>
                </a:prstGeom>
                <a:noFill/>
                <a:ln w="47625">
                  <a:solidFill>
                    <a:schemeClr val="tx1"/>
                  </a:solidFill>
                  <a:round/>
                  <a:headEnd/>
                  <a:tailEnd type="triangle" w="med" len="med"/>
                </a:ln>
              </p:spPr>
              <p:txBody>
                <a:bodyPr/>
                <a:lstStyle/>
                <a:p>
                  <a:endParaRPr lang="zh-CN" altLang="en-US"/>
                </a:p>
              </p:txBody>
            </p:sp>
            <p:sp>
              <p:nvSpPr>
                <p:cNvPr id="87065" name="箭头 2049"/>
                <p:cNvSpPr>
                  <a:spLocks noChangeShapeType="1"/>
                </p:cNvSpPr>
                <p:nvPr/>
              </p:nvSpPr>
              <p:spPr bwMode="auto">
                <a:xfrm flipV="1">
                  <a:off x="3144838" y="3467100"/>
                  <a:ext cx="1371600" cy="7938"/>
                </a:xfrm>
                <a:prstGeom prst="line">
                  <a:avLst/>
                </a:prstGeom>
                <a:noFill/>
                <a:ln w="47625">
                  <a:solidFill>
                    <a:schemeClr val="tx1"/>
                  </a:solidFill>
                  <a:round/>
                  <a:headEnd/>
                  <a:tailEnd type="triangle" w="med" len="med"/>
                </a:ln>
              </p:spPr>
              <p:txBody>
                <a:bodyPr/>
                <a:lstStyle/>
                <a:p>
                  <a:endParaRPr lang="zh-CN" altLang="en-US"/>
                </a:p>
              </p:txBody>
            </p:sp>
            <p:sp>
              <p:nvSpPr>
                <p:cNvPr id="87066" name="Text Box 9"/>
                <p:cNvSpPr txBox="1">
                  <a:spLocks noChangeArrowheads="1"/>
                </p:cNvSpPr>
                <p:nvPr/>
              </p:nvSpPr>
              <p:spPr bwMode="auto">
                <a:xfrm>
                  <a:off x="3373438" y="2895600"/>
                  <a:ext cx="1371600" cy="579438"/>
                </a:xfrm>
                <a:prstGeom prst="rect">
                  <a:avLst/>
                </a:prstGeom>
                <a:noFill/>
                <a:ln w="9525">
                  <a:noFill/>
                  <a:miter lim="800000"/>
                  <a:headEnd/>
                  <a:tailEnd/>
                </a:ln>
              </p:spPr>
              <p:txBody>
                <a:bodyPr>
                  <a:spAutoFit/>
                </a:bodyPr>
                <a:lstStyle/>
                <a:p>
                  <a:pPr algn="l">
                    <a:spcBef>
                      <a:spcPct val="50000"/>
                    </a:spcBef>
                  </a:pPr>
                  <a:r>
                    <a:rPr lang="zh-CN" altLang="en-US" sz="3200" b="1" dirty="0">
                      <a:solidFill>
                        <a:srgbClr val="FF0000"/>
                      </a:solidFill>
                      <a:ea typeface="隶书" pitchFamily="49" charset="-122"/>
                    </a:rPr>
                    <a:t>解决</a:t>
                  </a:r>
                  <a:endParaRPr lang="zh-CN" altLang="en-US" dirty="0">
                    <a:ea typeface="宋体" pitchFamily="2" charset="-122"/>
                  </a:endParaRPr>
                </a:p>
              </p:txBody>
            </p:sp>
            <p:sp>
              <p:nvSpPr>
                <p:cNvPr id="87067" name="Text Box 13"/>
                <p:cNvSpPr txBox="1">
                  <a:spLocks noChangeArrowheads="1"/>
                </p:cNvSpPr>
                <p:nvPr/>
              </p:nvSpPr>
              <p:spPr bwMode="auto">
                <a:xfrm>
                  <a:off x="4343400" y="2895600"/>
                  <a:ext cx="1654175" cy="1189038"/>
                </a:xfrm>
                <a:prstGeom prst="rect">
                  <a:avLst/>
                </a:prstGeom>
                <a:noFill/>
                <a:ln w="9525">
                  <a:noFill/>
                  <a:miter lim="800000"/>
                  <a:headEnd/>
                  <a:tailEnd/>
                </a:ln>
              </p:spPr>
              <p:txBody>
                <a:bodyPr>
                  <a:spAutoFit/>
                </a:bodyPr>
                <a:lstStyle/>
                <a:p>
                  <a:r>
                    <a:rPr lang="zh-CN" altLang="en-US" sz="3600" b="1">
                      <a:solidFill>
                        <a:srgbClr val="333399"/>
                      </a:solidFill>
                      <a:ea typeface="黑体" pitchFamily="49" charset="-122"/>
                    </a:rPr>
                    <a:t>社会基本矛盾</a:t>
                  </a:r>
                  <a:endParaRPr lang="zh-CN" altLang="en-US">
                    <a:ea typeface="宋体" pitchFamily="2" charset="-122"/>
                  </a:endParaRPr>
                </a:p>
              </p:txBody>
            </p:sp>
          </p:grpSp>
        </p:grpSp>
        <p:sp>
          <p:nvSpPr>
            <p:cNvPr id="31757" name="Text Box 13"/>
            <p:cNvSpPr txBox="1">
              <a:spLocks noChangeArrowheads="1"/>
            </p:cNvSpPr>
            <p:nvPr/>
          </p:nvSpPr>
          <p:spPr bwMode="auto">
            <a:xfrm>
              <a:off x="6978650" y="3443288"/>
              <a:ext cx="2089150" cy="639762"/>
            </a:xfrm>
            <a:prstGeom prst="rect">
              <a:avLst/>
            </a:prstGeom>
            <a:noFill/>
            <a:ln w="9525">
              <a:noFill/>
              <a:miter lim="800000"/>
              <a:headEnd/>
              <a:tailEnd/>
            </a:ln>
          </p:spPr>
          <p:txBody>
            <a:bodyPr>
              <a:spAutoFit/>
            </a:bodyPr>
            <a:lstStyle/>
            <a:p>
              <a:r>
                <a:rPr lang="zh-CN" altLang="en-US" sz="3600" b="1" dirty="0">
                  <a:solidFill>
                    <a:srgbClr val="333399"/>
                  </a:solidFill>
                  <a:ea typeface="黑体" pitchFamily="49" charset="-122"/>
                </a:rPr>
                <a:t>社会发展</a:t>
              </a:r>
              <a:endParaRPr lang="zh-CN" altLang="en-US" dirty="0">
                <a:ea typeface="宋体" pitchFamily="2" charset="-122"/>
              </a:endParaRPr>
            </a:p>
          </p:txBody>
        </p:sp>
      </p:grpSp>
      <p:grpSp>
        <p:nvGrpSpPr>
          <p:cNvPr id="5" name="组合 22"/>
          <p:cNvGrpSpPr>
            <a:grpSpLocks/>
          </p:cNvGrpSpPr>
          <p:nvPr/>
        </p:nvGrpSpPr>
        <p:grpSpPr bwMode="auto">
          <a:xfrm>
            <a:off x="-76200" y="2101850"/>
            <a:ext cx="2743200" cy="1555750"/>
            <a:chOff x="-76200" y="1873250"/>
            <a:chExt cx="2743200" cy="1555750"/>
          </a:xfrm>
        </p:grpSpPr>
        <p:sp>
          <p:nvSpPr>
            <p:cNvPr id="87056" name="箭头 2049"/>
            <p:cNvSpPr>
              <a:spLocks noChangeShapeType="1"/>
            </p:cNvSpPr>
            <p:nvPr/>
          </p:nvSpPr>
          <p:spPr bwMode="auto">
            <a:xfrm flipV="1">
              <a:off x="479425" y="2776538"/>
              <a:ext cx="1588" cy="652462"/>
            </a:xfrm>
            <a:prstGeom prst="line">
              <a:avLst/>
            </a:prstGeom>
            <a:noFill/>
            <a:ln w="47625">
              <a:solidFill>
                <a:schemeClr val="tx1"/>
              </a:solidFill>
              <a:round/>
              <a:headEnd/>
              <a:tailEnd type="triangle" w="med" len="med"/>
            </a:ln>
          </p:spPr>
          <p:txBody>
            <a:bodyPr/>
            <a:lstStyle/>
            <a:p>
              <a:endParaRPr lang="zh-CN" altLang="en-US"/>
            </a:p>
          </p:txBody>
        </p:sp>
        <p:sp>
          <p:nvSpPr>
            <p:cNvPr id="87057" name="Text Box 13"/>
            <p:cNvSpPr txBox="1">
              <a:spLocks noChangeArrowheads="1"/>
            </p:cNvSpPr>
            <p:nvPr/>
          </p:nvSpPr>
          <p:spPr bwMode="auto">
            <a:xfrm>
              <a:off x="-76200" y="1873250"/>
              <a:ext cx="2743200" cy="946150"/>
            </a:xfrm>
            <a:prstGeom prst="rect">
              <a:avLst/>
            </a:prstGeom>
            <a:noFill/>
            <a:ln w="9525">
              <a:noFill/>
              <a:miter lim="800000"/>
              <a:headEnd/>
              <a:tailEnd/>
            </a:ln>
          </p:spPr>
          <p:txBody>
            <a:bodyPr>
              <a:spAutoFit/>
            </a:bodyPr>
            <a:lstStyle/>
            <a:p>
              <a:r>
                <a:rPr lang="zh-CN" altLang="en-US" sz="2800" b="1">
                  <a:ea typeface="黑体" pitchFamily="49" charset="-122"/>
                </a:rPr>
                <a:t>人民群众是历史的创造者</a:t>
              </a:r>
            </a:p>
          </p:txBody>
        </p:sp>
      </p:grpSp>
      <p:grpSp>
        <p:nvGrpSpPr>
          <p:cNvPr id="6" name="组合 24"/>
          <p:cNvGrpSpPr>
            <a:grpSpLocks/>
          </p:cNvGrpSpPr>
          <p:nvPr/>
        </p:nvGrpSpPr>
        <p:grpSpPr bwMode="auto">
          <a:xfrm>
            <a:off x="3352800" y="2286000"/>
            <a:ext cx="4191000" cy="1169988"/>
            <a:chOff x="3352800" y="1919288"/>
            <a:chExt cx="4191000" cy="1169987"/>
          </a:xfrm>
        </p:grpSpPr>
        <p:sp>
          <p:nvSpPr>
            <p:cNvPr id="87054" name="箭头 2049"/>
            <p:cNvSpPr>
              <a:spLocks noChangeShapeType="1"/>
            </p:cNvSpPr>
            <p:nvPr/>
          </p:nvSpPr>
          <p:spPr bwMode="auto">
            <a:xfrm flipV="1">
              <a:off x="5030788" y="2438400"/>
              <a:ext cx="0" cy="650875"/>
            </a:xfrm>
            <a:prstGeom prst="line">
              <a:avLst/>
            </a:prstGeom>
            <a:noFill/>
            <a:ln w="47625">
              <a:solidFill>
                <a:schemeClr val="tx1"/>
              </a:solidFill>
              <a:round/>
              <a:headEnd/>
              <a:tailEnd type="triangle" w="med" len="med"/>
            </a:ln>
          </p:spPr>
          <p:txBody>
            <a:bodyPr/>
            <a:lstStyle/>
            <a:p>
              <a:endParaRPr lang="zh-CN" altLang="en-US"/>
            </a:p>
          </p:txBody>
        </p:sp>
        <p:sp>
          <p:nvSpPr>
            <p:cNvPr id="87055" name="Text Box 13"/>
            <p:cNvSpPr txBox="1">
              <a:spLocks noChangeArrowheads="1"/>
            </p:cNvSpPr>
            <p:nvPr/>
          </p:nvSpPr>
          <p:spPr bwMode="auto">
            <a:xfrm>
              <a:off x="3352800" y="1919288"/>
              <a:ext cx="4191000" cy="519112"/>
            </a:xfrm>
            <a:prstGeom prst="rect">
              <a:avLst/>
            </a:prstGeom>
            <a:noFill/>
            <a:ln w="9525">
              <a:noFill/>
              <a:miter lim="800000"/>
              <a:headEnd/>
              <a:tailEnd/>
            </a:ln>
          </p:spPr>
          <p:txBody>
            <a:bodyPr>
              <a:spAutoFit/>
            </a:bodyPr>
            <a:lstStyle/>
            <a:p>
              <a:r>
                <a:rPr lang="zh-CN" altLang="en-US" sz="2800" b="1">
                  <a:ea typeface="黑体" pitchFamily="49" charset="-122"/>
                </a:rPr>
                <a:t>社会基本矛盾和普遍规律</a:t>
              </a:r>
            </a:p>
          </p:txBody>
        </p:sp>
      </p:grpSp>
      <p:grpSp>
        <p:nvGrpSpPr>
          <p:cNvPr id="7" name="组合 23"/>
          <p:cNvGrpSpPr>
            <a:grpSpLocks/>
          </p:cNvGrpSpPr>
          <p:nvPr/>
        </p:nvGrpSpPr>
        <p:grpSpPr bwMode="auto">
          <a:xfrm>
            <a:off x="838200" y="4387850"/>
            <a:ext cx="3505200" cy="1631950"/>
            <a:chOff x="838200" y="3810000"/>
            <a:chExt cx="3505200" cy="1631950"/>
          </a:xfrm>
        </p:grpSpPr>
        <p:sp>
          <p:nvSpPr>
            <p:cNvPr id="87052" name="箭头 2049"/>
            <p:cNvSpPr>
              <a:spLocks noChangeShapeType="1"/>
            </p:cNvSpPr>
            <p:nvPr/>
          </p:nvSpPr>
          <p:spPr bwMode="auto">
            <a:xfrm flipH="1">
              <a:off x="2743200" y="3810000"/>
              <a:ext cx="3175" cy="639763"/>
            </a:xfrm>
            <a:prstGeom prst="line">
              <a:avLst/>
            </a:prstGeom>
            <a:noFill/>
            <a:ln w="47625">
              <a:solidFill>
                <a:schemeClr val="tx1"/>
              </a:solidFill>
              <a:round/>
              <a:headEnd/>
              <a:tailEnd type="triangle" w="med" len="med"/>
            </a:ln>
          </p:spPr>
          <p:txBody>
            <a:bodyPr/>
            <a:lstStyle/>
            <a:p>
              <a:endParaRPr lang="zh-CN" altLang="en-US"/>
            </a:p>
          </p:txBody>
        </p:sp>
        <p:sp>
          <p:nvSpPr>
            <p:cNvPr id="87053" name="Text Box 13"/>
            <p:cNvSpPr txBox="1">
              <a:spLocks noChangeArrowheads="1"/>
            </p:cNvSpPr>
            <p:nvPr/>
          </p:nvSpPr>
          <p:spPr bwMode="auto">
            <a:xfrm>
              <a:off x="838200" y="4495800"/>
              <a:ext cx="3505200" cy="946150"/>
            </a:xfrm>
            <a:prstGeom prst="rect">
              <a:avLst/>
            </a:prstGeom>
            <a:noFill/>
            <a:ln w="9525">
              <a:noFill/>
              <a:miter lim="800000"/>
              <a:headEnd/>
              <a:tailEnd/>
            </a:ln>
          </p:spPr>
          <p:txBody>
            <a:bodyPr>
              <a:spAutoFit/>
            </a:bodyPr>
            <a:lstStyle/>
            <a:p>
              <a:r>
                <a:rPr lang="zh-CN" altLang="en-US" sz="2800" b="1">
                  <a:ea typeface="黑体" pitchFamily="49" charset="-122"/>
                </a:rPr>
                <a:t>社会存在与社会意识的辩证关系</a:t>
              </a:r>
            </a:p>
          </p:txBody>
        </p:sp>
      </p:grpSp>
      <p:grpSp>
        <p:nvGrpSpPr>
          <p:cNvPr id="8" name="组合 25"/>
          <p:cNvGrpSpPr>
            <a:grpSpLocks/>
          </p:cNvGrpSpPr>
          <p:nvPr/>
        </p:nvGrpSpPr>
        <p:grpSpPr bwMode="auto">
          <a:xfrm>
            <a:off x="6137275" y="4283075"/>
            <a:ext cx="3235325" cy="1736725"/>
            <a:chOff x="6178550" y="3781425"/>
            <a:chExt cx="3235325" cy="1736725"/>
          </a:xfrm>
        </p:grpSpPr>
        <p:sp>
          <p:nvSpPr>
            <p:cNvPr id="87050" name="箭头 2049"/>
            <p:cNvSpPr>
              <a:spLocks noChangeShapeType="1"/>
            </p:cNvSpPr>
            <p:nvPr/>
          </p:nvSpPr>
          <p:spPr bwMode="auto">
            <a:xfrm flipH="1">
              <a:off x="7772400" y="3781425"/>
              <a:ext cx="4763" cy="638175"/>
            </a:xfrm>
            <a:prstGeom prst="line">
              <a:avLst/>
            </a:prstGeom>
            <a:noFill/>
            <a:ln w="47625">
              <a:solidFill>
                <a:schemeClr val="tx1"/>
              </a:solidFill>
              <a:round/>
              <a:headEnd/>
              <a:tailEnd type="triangle" w="med" len="med"/>
            </a:ln>
          </p:spPr>
          <p:txBody>
            <a:bodyPr/>
            <a:lstStyle/>
            <a:p>
              <a:endParaRPr lang="zh-CN" altLang="en-US"/>
            </a:p>
          </p:txBody>
        </p:sp>
        <p:sp>
          <p:nvSpPr>
            <p:cNvPr id="87051" name="Text Box 13"/>
            <p:cNvSpPr txBox="1">
              <a:spLocks noChangeArrowheads="1"/>
            </p:cNvSpPr>
            <p:nvPr/>
          </p:nvSpPr>
          <p:spPr bwMode="auto">
            <a:xfrm>
              <a:off x="6178550" y="4572000"/>
              <a:ext cx="3235325" cy="946150"/>
            </a:xfrm>
            <a:prstGeom prst="rect">
              <a:avLst/>
            </a:prstGeom>
            <a:noFill/>
            <a:ln w="9525">
              <a:noFill/>
              <a:miter lim="800000"/>
              <a:headEnd/>
              <a:tailEnd/>
            </a:ln>
          </p:spPr>
          <p:txBody>
            <a:bodyPr>
              <a:spAutoFit/>
            </a:bodyPr>
            <a:lstStyle/>
            <a:p>
              <a:r>
                <a:rPr lang="zh-CN" altLang="en-US" sz="2800" b="1" dirty="0">
                  <a:ea typeface="黑体" pitchFamily="49" charset="-122"/>
                </a:rPr>
                <a:t>社会发展的总趋势和实现方式</a:t>
              </a:r>
              <a:endParaRPr lang="zh-CN" altLang="en-US" dirty="0">
                <a:ea typeface="宋体" pitchFamily="2" charset="-122"/>
              </a:endParaRPr>
            </a:p>
          </p:txBody>
        </p:sp>
      </p:grpSp>
      <p:sp>
        <p:nvSpPr>
          <p:cNvPr id="87049" name="TextBox 26"/>
          <p:cNvSpPr txBox="1">
            <a:spLocks noChangeArrowheads="1"/>
          </p:cNvSpPr>
          <p:nvPr/>
        </p:nvSpPr>
        <p:spPr bwMode="auto">
          <a:xfrm>
            <a:off x="304800" y="354013"/>
            <a:ext cx="8072438" cy="646112"/>
          </a:xfrm>
          <a:prstGeom prst="rect">
            <a:avLst/>
          </a:prstGeom>
          <a:noFill/>
          <a:ln w="9525">
            <a:noFill/>
            <a:miter lim="800000"/>
            <a:headEnd/>
            <a:tailEnd/>
          </a:ln>
        </p:spPr>
        <p:txBody>
          <a:bodyPr>
            <a:spAutoFit/>
          </a:bodyPr>
          <a:lstStyle/>
          <a:p>
            <a:r>
              <a:rPr lang="zh-CN" altLang="en-US" sz="3600" b="1" dirty="0">
                <a:solidFill>
                  <a:srgbClr val="FFFF00"/>
                </a:solidFill>
                <a:latin typeface="华文新魏" pitchFamily="2" charset="-122"/>
                <a:ea typeface="华文新魏" pitchFamily="2" charset="-122"/>
              </a:rPr>
              <a:t>积极投身社会实践，立足实际遵循规律</a:t>
            </a:r>
            <a:endParaRPr lang="zh-CN" altLang="en-US" sz="3600" dirty="0">
              <a:solidFill>
                <a:srgbClr val="FFFF00"/>
              </a:solidFill>
              <a:latin typeface="华文新魏" pitchFamily="2" charset="-122"/>
              <a:ea typeface="华文新魏" pitchFamily="2"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barn(inHorizontal)">
                                      <p:cBhvr>
                                        <p:cTn id="7" dur="500"/>
                                        <p:tgtEl>
                                          <p:spTgt spid="317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1"/>
          <p:cNvSpPr>
            <a:spLocks noChangeArrowheads="1"/>
          </p:cNvSpPr>
          <p:nvPr/>
        </p:nvSpPr>
        <p:spPr bwMode="auto">
          <a:xfrm>
            <a:off x="2819400" y="1281090"/>
            <a:ext cx="4191000" cy="579438"/>
          </a:xfrm>
          <a:prstGeom prst="rect">
            <a:avLst/>
          </a:prstGeom>
          <a:noFill/>
          <a:ln w="9525">
            <a:noFill/>
            <a:miter lim="800000"/>
            <a:headEnd/>
            <a:tailEnd/>
          </a:ln>
        </p:spPr>
        <p:txBody>
          <a:bodyPr>
            <a:spAutoFit/>
          </a:bodyPr>
          <a:lstStyle/>
          <a:p>
            <a:pPr algn="l"/>
            <a:r>
              <a:rPr lang="zh-CN" altLang="en-US" sz="3200" b="1" dirty="0">
                <a:ea typeface="华文行楷" pitchFamily="2" charset="-122"/>
              </a:rPr>
              <a:t>价值观和人生观</a:t>
            </a:r>
            <a:endParaRPr lang="zh-CN" altLang="en-US" dirty="0">
              <a:ea typeface="宋体" pitchFamily="2" charset="-122"/>
            </a:endParaRPr>
          </a:p>
        </p:txBody>
      </p:sp>
      <p:grpSp>
        <p:nvGrpSpPr>
          <p:cNvPr id="2" name="组合 25"/>
          <p:cNvGrpSpPr/>
          <p:nvPr/>
        </p:nvGrpSpPr>
        <p:grpSpPr>
          <a:xfrm>
            <a:off x="196850" y="2849540"/>
            <a:ext cx="8489950" cy="1385888"/>
            <a:chOff x="196850" y="2711450"/>
            <a:chExt cx="8489950" cy="1385888"/>
          </a:xfrm>
        </p:grpSpPr>
        <p:grpSp>
          <p:nvGrpSpPr>
            <p:cNvPr id="3" name="组合 23"/>
            <p:cNvGrpSpPr/>
            <p:nvPr/>
          </p:nvGrpSpPr>
          <p:grpSpPr>
            <a:xfrm>
              <a:off x="196850" y="2711450"/>
              <a:ext cx="8489950" cy="1385888"/>
              <a:chOff x="196850" y="2711450"/>
              <a:chExt cx="8489950" cy="1385888"/>
            </a:xfrm>
          </p:grpSpPr>
          <p:sp>
            <p:nvSpPr>
              <p:cNvPr id="88078" name="Text Box 13"/>
              <p:cNvSpPr txBox="1">
                <a:spLocks noChangeArrowheads="1"/>
              </p:cNvSpPr>
              <p:nvPr/>
            </p:nvSpPr>
            <p:spPr bwMode="auto">
              <a:xfrm>
                <a:off x="196850" y="3094038"/>
                <a:ext cx="1219200" cy="646331"/>
              </a:xfrm>
              <a:prstGeom prst="rect">
                <a:avLst/>
              </a:prstGeom>
              <a:noFill/>
              <a:ln w="9525">
                <a:noFill/>
                <a:miter lim="800000"/>
                <a:headEnd/>
                <a:tailEnd/>
              </a:ln>
            </p:spPr>
            <p:txBody>
              <a:bodyPr>
                <a:spAutoFit/>
              </a:bodyPr>
              <a:lstStyle/>
              <a:p>
                <a:pPr algn="l"/>
                <a:r>
                  <a:rPr lang="zh-CN" altLang="en-US" sz="3600" b="1" dirty="0">
                    <a:solidFill>
                      <a:srgbClr val="00863D"/>
                    </a:solidFill>
                    <a:ea typeface="黑体" pitchFamily="49" charset="-122"/>
                  </a:rPr>
                  <a:t>实践</a:t>
                </a:r>
                <a:endParaRPr lang="zh-CN" altLang="en-US" dirty="0">
                  <a:solidFill>
                    <a:srgbClr val="00863D"/>
                  </a:solidFill>
                  <a:ea typeface="宋体" pitchFamily="2" charset="-122"/>
                </a:endParaRPr>
              </a:p>
            </p:txBody>
          </p:sp>
          <p:sp>
            <p:nvSpPr>
              <p:cNvPr id="88079" name="Text Box 9"/>
              <p:cNvSpPr txBox="1">
                <a:spLocks noChangeArrowheads="1"/>
              </p:cNvSpPr>
              <p:nvPr/>
            </p:nvSpPr>
            <p:spPr bwMode="auto">
              <a:xfrm>
                <a:off x="5541963" y="2786063"/>
                <a:ext cx="1370012" cy="1311275"/>
              </a:xfrm>
              <a:prstGeom prst="rect">
                <a:avLst/>
              </a:prstGeom>
              <a:noFill/>
              <a:ln w="9525">
                <a:noFill/>
                <a:miter lim="800000"/>
                <a:headEnd/>
                <a:tailEnd/>
              </a:ln>
            </p:spPr>
            <p:txBody>
              <a:bodyPr>
                <a:spAutoFit/>
              </a:bodyPr>
              <a:lstStyle/>
              <a:p>
                <a:pPr algn="l">
                  <a:spcBef>
                    <a:spcPct val="50000"/>
                  </a:spcBef>
                </a:pPr>
                <a:r>
                  <a:rPr lang="zh-CN" altLang="en-US" sz="3200" b="1" dirty="0">
                    <a:solidFill>
                      <a:srgbClr val="FF0000"/>
                    </a:solidFill>
                    <a:ea typeface="隶书" pitchFamily="49" charset="-122"/>
                    <a:sym typeface="Arial" pitchFamily="34" charset="0"/>
                  </a:rPr>
                  <a:t>指导</a:t>
                </a:r>
              </a:p>
              <a:p>
                <a:pPr algn="l">
                  <a:spcBef>
                    <a:spcPct val="50000"/>
                  </a:spcBef>
                </a:pPr>
                <a:r>
                  <a:rPr lang="zh-CN" altLang="en-US" sz="3200" b="1" dirty="0">
                    <a:solidFill>
                      <a:srgbClr val="FF0000"/>
                    </a:solidFill>
                    <a:ea typeface="隶书" pitchFamily="49" charset="-122"/>
                    <a:sym typeface="Arial" pitchFamily="34" charset="0"/>
                  </a:rPr>
                  <a:t>实现</a:t>
                </a:r>
              </a:p>
            </p:txBody>
          </p:sp>
          <p:sp>
            <p:nvSpPr>
              <p:cNvPr id="88081" name="Text Box 9"/>
              <p:cNvSpPr txBox="1">
                <a:spLocks noChangeArrowheads="1"/>
              </p:cNvSpPr>
              <p:nvPr/>
            </p:nvSpPr>
            <p:spPr bwMode="auto">
              <a:xfrm>
                <a:off x="1087438" y="2711450"/>
                <a:ext cx="1754187" cy="1311275"/>
              </a:xfrm>
              <a:prstGeom prst="rect">
                <a:avLst/>
              </a:prstGeom>
              <a:noFill/>
              <a:ln w="9525">
                <a:noFill/>
                <a:miter lim="800000"/>
                <a:headEnd/>
                <a:tailEnd/>
              </a:ln>
            </p:spPr>
            <p:txBody>
              <a:bodyPr>
                <a:spAutoFit/>
              </a:bodyPr>
              <a:lstStyle/>
              <a:p>
                <a:pPr>
                  <a:spcBef>
                    <a:spcPct val="50000"/>
                  </a:spcBef>
                </a:pPr>
                <a:r>
                  <a:rPr lang="zh-CN" altLang="en-US" sz="3200" b="1" dirty="0">
                    <a:solidFill>
                      <a:srgbClr val="FF0000"/>
                    </a:solidFill>
                    <a:ea typeface="隶书" pitchFamily="49" charset="-122"/>
                  </a:rPr>
                  <a:t>形成</a:t>
                </a:r>
              </a:p>
              <a:p>
                <a:pPr>
                  <a:spcBef>
                    <a:spcPct val="50000"/>
                  </a:spcBef>
                </a:pPr>
                <a:r>
                  <a:rPr lang="zh-CN" altLang="en-US" sz="3200" b="1" dirty="0">
                    <a:solidFill>
                      <a:srgbClr val="FF0000"/>
                    </a:solidFill>
                    <a:ea typeface="隶书" pitchFamily="49" charset="-122"/>
                    <a:sym typeface="Arial" pitchFamily="34" charset="0"/>
                  </a:rPr>
                  <a:t>科学的</a:t>
                </a:r>
              </a:p>
            </p:txBody>
          </p:sp>
          <p:sp>
            <p:nvSpPr>
              <p:cNvPr id="88083" name="Text Box 13"/>
              <p:cNvSpPr txBox="1">
                <a:spLocks noChangeArrowheads="1"/>
              </p:cNvSpPr>
              <p:nvPr/>
            </p:nvSpPr>
            <p:spPr bwMode="auto">
              <a:xfrm>
                <a:off x="2557463" y="3124200"/>
                <a:ext cx="3278187" cy="646331"/>
              </a:xfrm>
              <a:prstGeom prst="rect">
                <a:avLst/>
              </a:prstGeom>
              <a:noFill/>
              <a:ln w="9525">
                <a:noFill/>
                <a:miter lim="800000"/>
                <a:headEnd/>
                <a:tailEnd/>
              </a:ln>
            </p:spPr>
            <p:txBody>
              <a:bodyPr>
                <a:spAutoFit/>
              </a:bodyPr>
              <a:lstStyle/>
              <a:p>
                <a:pPr algn="l"/>
                <a:r>
                  <a:rPr lang="zh-CN" altLang="en-US" sz="3600" b="1" dirty="0">
                    <a:solidFill>
                      <a:srgbClr val="333399"/>
                    </a:solidFill>
                    <a:ea typeface="黑体" pitchFamily="49" charset="-122"/>
                  </a:rPr>
                  <a:t>价值观</a:t>
                </a:r>
                <a:r>
                  <a:rPr lang="zh-CN" altLang="en-US" sz="3600" b="1" dirty="0">
                    <a:solidFill>
                      <a:srgbClr val="333399"/>
                    </a:solidFill>
                    <a:ea typeface="黑体" pitchFamily="49" charset="-122"/>
                    <a:sym typeface="Arial" pitchFamily="34" charset="0"/>
                  </a:rPr>
                  <a:t>人生观</a:t>
                </a:r>
              </a:p>
            </p:txBody>
          </p:sp>
          <p:sp>
            <p:nvSpPr>
              <p:cNvPr id="88084" name="Text Box 13"/>
              <p:cNvSpPr txBox="1">
                <a:spLocks noChangeArrowheads="1"/>
              </p:cNvSpPr>
              <p:nvPr/>
            </p:nvSpPr>
            <p:spPr bwMode="auto">
              <a:xfrm>
                <a:off x="6597650" y="3048000"/>
                <a:ext cx="2089150" cy="639763"/>
              </a:xfrm>
              <a:prstGeom prst="rect">
                <a:avLst/>
              </a:prstGeom>
              <a:noFill/>
              <a:ln w="9525">
                <a:noFill/>
                <a:miter lim="800000"/>
                <a:headEnd/>
                <a:tailEnd/>
              </a:ln>
            </p:spPr>
            <p:txBody>
              <a:bodyPr>
                <a:spAutoFit/>
              </a:bodyPr>
              <a:lstStyle/>
              <a:p>
                <a:r>
                  <a:rPr lang="zh-CN" altLang="en-US" sz="3600" b="1">
                    <a:solidFill>
                      <a:srgbClr val="333399"/>
                    </a:solidFill>
                    <a:ea typeface="黑体" pitchFamily="49" charset="-122"/>
                    <a:sym typeface="Arial" pitchFamily="34" charset="0"/>
                  </a:rPr>
                  <a:t>人生价值</a:t>
                </a:r>
              </a:p>
            </p:txBody>
          </p:sp>
        </p:grpSp>
        <p:sp>
          <p:nvSpPr>
            <p:cNvPr id="88080" name="箭头 2049"/>
            <p:cNvSpPr>
              <a:spLocks noChangeShapeType="1"/>
            </p:cNvSpPr>
            <p:nvPr/>
          </p:nvSpPr>
          <p:spPr bwMode="auto">
            <a:xfrm flipV="1">
              <a:off x="1187450" y="3411538"/>
              <a:ext cx="1371600" cy="6350"/>
            </a:xfrm>
            <a:prstGeom prst="line">
              <a:avLst/>
            </a:prstGeom>
            <a:noFill/>
            <a:ln w="47625">
              <a:solidFill>
                <a:schemeClr val="tx1"/>
              </a:solidFill>
              <a:round/>
              <a:headEnd/>
              <a:tailEnd type="triangle" w="med" len="med"/>
            </a:ln>
          </p:spPr>
          <p:txBody>
            <a:bodyPr/>
            <a:lstStyle/>
            <a:p>
              <a:endParaRPr lang="zh-CN" altLang="en-US"/>
            </a:p>
          </p:txBody>
        </p:sp>
        <p:sp>
          <p:nvSpPr>
            <p:cNvPr id="88082" name="箭头 2049"/>
            <p:cNvSpPr>
              <a:spLocks noChangeShapeType="1"/>
            </p:cNvSpPr>
            <p:nvPr/>
          </p:nvSpPr>
          <p:spPr bwMode="auto">
            <a:xfrm flipV="1">
              <a:off x="5530850" y="3440113"/>
              <a:ext cx="1066800" cy="0"/>
            </a:xfrm>
            <a:prstGeom prst="line">
              <a:avLst/>
            </a:prstGeom>
            <a:noFill/>
            <a:ln w="47625">
              <a:solidFill>
                <a:schemeClr val="tx1"/>
              </a:solidFill>
              <a:round/>
              <a:headEnd/>
              <a:tailEnd type="triangle" w="med" len="med"/>
            </a:ln>
          </p:spPr>
          <p:txBody>
            <a:bodyPr/>
            <a:lstStyle/>
            <a:p>
              <a:endParaRPr lang="zh-CN" altLang="en-US"/>
            </a:p>
          </p:txBody>
        </p:sp>
      </p:grpSp>
      <p:grpSp>
        <p:nvGrpSpPr>
          <p:cNvPr id="4" name="组合 24"/>
          <p:cNvGrpSpPr/>
          <p:nvPr/>
        </p:nvGrpSpPr>
        <p:grpSpPr>
          <a:xfrm>
            <a:off x="533400" y="2043090"/>
            <a:ext cx="8686800" cy="3689350"/>
            <a:chOff x="533400" y="1905000"/>
            <a:chExt cx="8686800" cy="3689350"/>
          </a:xfrm>
        </p:grpSpPr>
        <p:grpSp>
          <p:nvGrpSpPr>
            <p:cNvPr id="5" name="组合 17"/>
            <p:cNvGrpSpPr>
              <a:grpSpLocks/>
            </p:cNvGrpSpPr>
            <p:nvPr/>
          </p:nvGrpSpPr>
          <p:grpSpPr bwMode="auto">
            <a:xfrm>
              <a:off x="2133600" y="1905000"/>
              <a:ext cx="3048000" cy="1262063"/>
              <a:chOff x="2133600" y="1905000"/>
              <a:chExt cx="3048000" cy="1262063"/>
            </a:xfrm>
          </p:grpSpPr>
          <p:sp>
            <p:nvSpPr>
              <p:cNvPr id="88076" name="箭头 2049"/>
              <p:cNvSpPr>
                <a:spLocks noChangeShapeType="1"/>
              </p:cNvSpPr>
              <p:nvPr/>
            </p:nvSpPr>
            <p:spPr bwMode="auto">
              <a:xfrm flipV="1">
                <a:off x="3429000" y="2514600"/>
                <a:ext cx="1588" cy="652463"/>
              </a:xfrm>
              <a:prstGeom prst="line">
                <a:avLst/>
              </a:prstGeom>
              <a:noFill/>
              <a:ln w="47625">
                <a:solidFill>
                  <a:schemeClr val="tx1"/>
                </a:solidFill>
                <a:round/>
                <a:headEnd/>
                <a:tailEnd type="triangle" w="med" len="med"/>
              </a:ln>
            </p:spPr>
            <p:txBody>
              <a:bodyPr/>
              <a:lstStyle/>
              <a:p>
                <a:endParaRPr lang="zh-CN" altLang="en-US"/>
              </a:p>
            </p:txBody>
          </p:sp>
          <p:sp>
            <p:nvSpPr>
              <p:cNvPr id="88077" name="Text Box 13"/>
              <p:cNvSpPr txBox="1">
                <a:spLocks noChangeArrowheads="1"/>
              </p:cNvSpPr>
              <p:nvPr/>
            </p:nvSpPr>
            <p:spPr bwMode="auto">
              <a:xfrm>
                <a:off x="2133600" y="1905000"/>
                <a:ext cx="3048000" cy="519112"/>
              </a:xfrm>
              <a:prstGeom prst="rect">
                <a:avLst/>
              </a:prstGeom>
              <a:noFill/>
              <a:ln w="9525">
                <a:noFill/>
                <a:miter lim="800000"/>
                <a:headEnd/>
                <a:tailEnd/>
              </a:ln>
            </p:spPr>
            <p:txBody>
              <a:bodyPr>
                <a:spAutoFit/>
              </a:bodyPr>
              <a:lstStyle/>
              <a:p>
                <a:r>
                  <a:rPr lang="zh-CN" altLang="en-US" sz="2800" b="1" dirty="0">
                    <a:ea typeface="黑体" pitchFamily="49" charset="-122"/>
                  </a:rPr>
                  <a:t>价值观导向作用</a:t>
                </a:r>
                <a:endParaRPr lang="zh-CN" altLang="en-US" dirty="0">
                  <a:ea typeface="宋体" pitchFamily="2" charset="-122"/>
                </a:endParaRPr>
              </a:p>
            </p:txBody>
          </p:sp>
        </p:grpSp>
        <p:grpSp>
          <p:nvGrpSpPr>
            <p:cNvPr id="6" name="组合 18"/>
            <p:cNvGrpSpPr>
              <a:grpSpLocks/>
            </p:cNvGrpSpPr>
            <p:nvPr/>
          </p:nvGrpSpPr>
          <p:grpSpPr bwMode="auto">
            <a:xfrm>
              <a:off x="533400" y="4010025"/>
              <a:ext cx="2667000" cy="1584325"/>
              <a:chOff x="533400" y="4010025"/>
              <a:chExt cx="2667000" cy="1584325"/>
            </a:xfrm>
          </p:grpSpPr>
          <p:sp>
            <p:nvSpPr>
              <p:cNvPr id="88074" name="箭头 2049"/>
              <p:cNvSpPr>
                <a:spLocks noChangeShapeType="1"/>
              </p:cNvSpPr>
              <p:nvPr/>
            </p:nvSpPr>
            <p:spPr bwMode="auto">
              <a:xfrm flipH="1">
                <a:off x="1825625" y="4010025"/>
                <a:ext cx="3175" cy="638175"/>
              </a:xfrm>
              <a:prstGeom prst="line">
                <a:avLst/>
              </a:prstGeom>
              <a:noFill/>
              <a:ln w="47625">
                <a:solidFill>
                  <a:schemeClr val="tx1"/>
                </a:solidFill>
                <a:round/>
                <a:headEnd/>
                <a:tailEnd type="triangle" w="med" len="med"/>
              </a:ln>
            </p:spPr>
            <p:txBody>
              <a:bodyPr/>
              <a:lstStyle/>
              <a:p>
                <a:endParaRPr lang="zh-CN" altLang="en-US"/>
              </a:p>
            </p:txBody>
          </p:sp>
          <p:sp>
            <p:nvSpPr>
              <p:cNvPr id="88075" name="Text Box 13"/>
              <p:cNvSpPr txBox="1">
                <a:spLocks noChangeArrowheads="1"/>
              </p:cNvSpPr>
              <p:nvPr/>
            </p:nvSpPr>
            <p:spPr bwMode="auto">
              <a:xfrm>
                <a:off x="533400" y="4648200"/>
                <a:ext cx="2667000" cy="946150"/>
              </a:xfrm>
              <a:prstGeom prst="rect">
                <a:avLst/>
              </a:prstGeom>
              <a:noFill/>
              <a:ln w="9525">
                <a:noFill/>
                <a:miter lim="800000"/>
                <a:headEnd/>
                <a:tailEnd/>
              </a:ln>
            </p:spPr>
            <p:txBody>
              <a:bodyPr>
                <a:spAutoFit/>
              </a:bodyPr>
              <a:lstStyle/>
              <a:p>
                <a:r>
                  <a:rPr lang="zh-CN" altLang="en-US" sz="2800" b="1" dirty="0">
                    <a:ea typeface="黑体" pitchFamily="49" charset="-122"/>
                  </a:rPr>
                  <a:t>遵循社会规律维护人民利益</a:t>
                </a:r>
                <a:endParaRPr lang="zh-CN" altLang="en-US" dirty="0">
                  <a:ea typeface="宋体" pitchFamily="2" charset="-122"/>
                </a:endParaRPr>
              </a:p>
            </p:txBody>
          </p:sp>
        </p:grpSp>
        <p:grpSp>
          <p:nvGrpSpPr>
            <p:cNvPr id="7" name="组合 19"/>
            <p:cNvGrpSpPr>
              <a:grpSpLocks/>
            </p:cNvGrpSpPr>
            <p:nvPr/>
          </p:nvGrpSpPr>
          <p:grpSpPr bwMode="auto">
            <a:xfrm>
              <a:off x="5984875" y="3781425"/>
              <a:ext cx="3235325" cy="1584325"/>
              <a:chOff x="5984875" y="3781425"/>
              <a:chExt cx="3235325" cy="1584325"/>
            </a:xfrm>
          </p:grpSpPr>
          <p:sp>
            <p:nvSpPr>
              <p:cNvPr id="88072" name="箭头 2049"/>
              <p:cNvSpPr>
                <a:spLocks noChangeShapeType="1"/>
              </p:cNvSpPr>
              <p:nvPr/>
            </p:nvSpPr>
            <p:spPr bwMode="auto">
              <a:xfrm flipH="1">
                <a:off x="7467600" y="3781425"/>
                <a:ext cx="4763" cy="638175"/>
              </a:xfrm>
              <a:prstGeom prst="line">
                <a:avLst/>
              </a:prstGeom>
              <a:noFill/>
              <a:ln w="47625">
                <a:solidFill>
                  <a:schemeClr val="tx1"/>
                </a:solidFill>
                <a:round/>
                <a:headEnd/>
                <a:tailEnd type="triangle" w="med" len="med"/>
              </a:ln>
            </p:spPr>
            <p:txBody>
              <a:bodyPr/>
              <a:lstStyle/>
              <a:p>
                <a:endParaRPr lang="zh-CN" altLang="en-US"/>
              </a:p>
            </p:txBody>
          </p:sp>
          <p:sp>
            <p:nvSpPr>
              <p:cNvPr id="88073" name="Text Box 13"/>
              <p:cNvSpPr txBox="1">
                <a:spLocks noChangeArrowheads="1"/>
              </p:cNvSpPr>
              <p:nvPr/>
            </p:nvSpPr>
            <p:spPr bwMode="auto">
              <a:xfrm>
                <a:off x="5984875" y="4419600"/>
                <a:ext cx="3235325" cy="946150"/>
              </a:xfrm>
              <a:prstGeom prst="rect">
                <a:avLst/>
              </a:prstGeom>
              <a:noFill/>
              <a:ln w="9525">
                <a:noFill/>
                <a:miter lim="800000"/>
                <a:headEnd/>
                <a:tailEnd/>
              </a:ln>
            </p:spPr>
            <p:txBody>
              <a:bodyPr>
                <a:spAutoFit/>
              </a:bodyPr>
              <a:lstStyle/>
              <a:p>
                <a:r>
                  <a:rPr lang="zh-CN" altLang="en-US" sz="2800" b="1" dirty="0">
                    <a:ea typeface="黑体" pitchFamily="49" charset="-122"/>
                  </a:rPr>
                  <a:t>人生价值在于贡献</a:t>
                </a:r>
              </a:p>
              <a:p>
                <a:r>
                  <a:rPr lang="zh-CN" altLang="en-US" sz="2800" b="1" dirty="0">
                    <a:ea typeface="黑体" pitchFamily="49" charset="-122"/>
                    <a:sym typeface="Arial" pitchFamily="34" charset="0"/>
                  </a:rPr>
                  <a:t>实现人生价值途径</a:t>
                </a:r>
              </a:p>
            </p:txBody>
          </p:sp>
        </p:grpSp>
      </p:grpSp>
      <p:sp>
        <p:nvSpPr>
          <p:cNvPr id="88071" name="TextBox 19"/>
          <p:cNvSpPr txBox="1">
            <a:spLocks noChangeArrowheads="1"/>
          </p:cNvSpPr>
          <p:nvPr/>
        </p:nvSpPr>
        <p:spPr bwMode="auto">
          <a:xfrm>
            <a:off x="304800" y="344487"/>
            <a:ext cx="8072438" cy="646113"/>
          </a:xfrm>
          <a:prstGeom prst="rect">
            <a:avLst/>
          </a:prstGeom>
          <a:noFill/>
          <a:ln w="9525">
            <a:noFill/>
            <a:miter lim="800000"/>
            <a:headEnd/>
            <a:tailEnd/>
          </a:ln>
        </p:spPr>
        <p:txBody>
          <a:bodyPr>
            <a:spAutoFit/>
          </a:bodyPr>
          <a:lstStyle/>
          <a:p>
            <a:r>
              <a:rPr lang="zh-CN" altLang="en-US" sz="3600" b="1" dirty="0">
                <a:solidFill>
                  <a:srgbClr val="FFFF00"/>
                </a:solidFill>
                <a:latin typeface="华文新魏" pitchFamily="2" charset="-122"/>
                <a:ea typeface="华文新魏" pitchFamily="2" charset="-122"/>
              </a:rPr>
              <a:t>积极投身社会实践，立足实际遵循规律</a:t>
            </a:r>
            <a:endParaRPr lang="zh-CN" altLang="en-US" sz="3600" dirty="0">
              <a:solidFill>
                <a:srgbClr val="FFFF00"/>
              </a:solidFill>
              <a:latin typeface="华文新魏" pitchFamily="2" charset="-122"/>
              <a:ea typeface="华文新魏" pitchFamily="2" charset="-122"/>
            </a:endParaRPr>
          </a:p>
        </p:txBody>
      </p:sp>
      <p:grpSp>
        <p:nvGrpSpPr>
          <p:cNvPr id="8" name="组合 22"/>
          <p:cNvGrpSpPr/>
          <p:nvPr/>
        </p:nvGrpSpPr>
        <p:grpSpPr>
          <a:xfrm>
            <a:off x="285720" y="5567353"/>
            <a:ext cx="7715304" cy="1214447"/>
            <a:chOff x="285720" y="5429263"/>
            <a:chExt cx="7715304" cy="1214447"/>
          </a:xfrm>
        </p:grpSpPr>
        <p:sp>
          <p:nvSpPr>
            <p:cNvPr id="22" name="Text Box 9"/>
            <p:cNvSpPr txBox="1">
              <a:spLocks noChangeArrowheads="1"/>
            </p:cNvSpPr>
            <p:nvPr/>
          </p:nvSpPr>
          <p:spPr bwMode="auto">
            <a:xfrm>
              <a:off x="2857488" y="6058935"/>
              <a:ext cx="3000396" cy="584775"/>
            </a:xfrm>
            <a:prstGeom prst="rect">
              <a:avLst/>
            </a:prstGeom>
            <a:noFill/>
            <a:ln w="9525">
              <a:noFill/>
              <a:miter lim="800000"/>
              <a:headEnd/>
              <a:tailEnd/>
            </a:ln>
          </p:spPr>
          <p:txBody>
            <a:bodyPr wrap="square">
              <a:spAutoFit/>
            </a:bodyPr>
            <a:lstStyle/>
            <a:p>
              <a:pPr>
                <a:spcBef>
                  <a:spcPct val="50000"/>
                </a:spcBef>
              </a:pPr>
              <a:r>
                <a:rPr lang="zh-CN" altLang="en-US" sz="3200" b="1" dirty="0" smtClean="0">
                  <a:solidFill>
                    <a:srgbClr val="FF0000"/>
                  </a:solidFill>
                  <a:ea typeface="隶书" pitchFamily="49" charset="-122"/>
                  <a:sym typeface="Arial" pitchFamily="34" charset="0"/>
                </a:rPr>
                <a:t>必  由  之  路</a:t>
              </a:r>
              <a:endParaRPr lang="zh-CN" altLang="en-US" sz="3200" b="1" dirty="0">
                <a:solidFill>
                  <a:srgbClr val="FF0000"/>
                </a:solidFill>
                <a:ea typeface="隶书" pitchFamily="49" charset="-122"/>
                <a:sym typeface="Arial" pitchFamily="34" charset="0"/>
              </a:endParaRPr>
            </a:p>
          </p:txBody>
        </p:sp>
        <p:sp>
          <p:nvSpPr>
            <p:cNvPr id="21" name="下弧形箭头 20"/>
            <p:cNvSpPr/>
            <p:nvPr/>
          </p:nvSpPr>
          <p:spPr bwMode="auto">
            <a:xfrm rot="10800000" flipV="1">
              <a:off x="285720" y="5429263"/>
              <a:ext cx="7715304" cy="1214446"/>
            </a:xfrm>
            <a:prstGeom prst="curvedUpArrow">
              <a:avLst/>
            </a:prstGeom>
            <a:gradFill rotWithShape="1">
              <a:gsLst>
                <a:gs pos="0">
                  <a:schemeClr val="tx2"/>
                </a:gs>
                <a:gs pos="100000">
                  <a:schemeClr val="accent1"/>
                </a:gs>
              </a:gsLst>
              <a:lin ang="0" scaled="1"/>
            </a:gradFill>
            <a:ln w="19050" cap="flat" cmpd="sng" algn="ctr">
              <a:solidFill>
                <a:srgbClr val="FFFFFF"/>
              </a:solidFill>
              <a:prstDash val="solid"/>
              <a:round/>
              <a:headEnd type="none" w="med" len="med"/>
              <a:tailEnd type="none" w="med" len="med"/>
            </a:ln>
            <a:effectLst>
              <a:outerShdw dist="53882" dir="2700000" algn="ctr" rotWithShape="0">
                <a:schemeClr val="tx1">
                  <a:alpha val="50000"/>
                </a:scheme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1162056" y="2004191"/>
            <a:ext cx="7267596" cy="3139321"/>
          </a:xfrm>
          <a:prstGeom prst="rect">
            <a:avLst/>
          </a:prstGeom>
          <a:noFill/>
          <a:ln w="9525">
            <a:noFill/>
            <a:miter lim="800000"/>
            <a:headEnd/>
            <a:tailEnd/>
          </a:ln>
        </p:spPr>
        <p:txBody>
          <a:bodyPr wrap="square">
            <a:spAutoFit/>
          </a:bodyPr>
          <a:lstStyle/>
          <a:p>
            <a:pPr algn="l">
              <a:spcBef>
                <a:spcPct val="50000"/>
              </a:spcBef>
            </a:pPr>
            <a:r>
              <a:rPr lang="zh-CN" altLang="en-US" sz="3600" b="1" dirty="0" smtClean="0">
                <a:solidFill>
                  <a:srgbClr val="000099"/>
                </a:solidFill>
                <a:ea typeface="华文新魏" pitchFamily="2" charset="-122"/>
              </a:rPr>
              <a:t>才能统筹人与自然的和谐发展；</a:t>
            </a:r>
            <a:endParaRPr lang="en-US" altLang="zh-CN" sz="3600" b="1" dirty="0" smtClean="0">
              <a:solidFill>
                <a:srgbClr val="000099"/>
              </a:solidFill>
              <a:ea typeface="华文新魏" pitchFamily="2" charset="-122"/>
            </a:endParaRPr>
          </a:p>
          <a:p>
            <a:pPr algn="l">
              <a:spcBef>
                <a:spcPct val="50000"/>
              </a:spcBef>
            </a:pPr>
            <a:r>
              <a:rPr lang="zh-CN" altLang="en-US" sz="3600" b="1" dirty="0" smtClean="0">
                <a:solidFill>
                  <a:srgbClr val="000099"/>
                </a:solidFill>
                <a:ea typeface="华文新魏" pitchFamily="2" charset="-122"/>
              </a:rPr>
              <a:t>才能有效解决社会基本矛盾；</a:t>
            </a:r>
            <a:endParaRPr lang="en-US" altLang="zh-CN" sz="3600" b="1" dirty="0" smtClean="0">
              <a:solidFill>
                <a:srgbClr val="000099"/>
              </a:solidFill>
              <a:ea typeface="华文新魏" pitchFamily="2" charset="-122"/>
            </a:endParaRPr>
          </a:p>
          <a:p>
            <a:pPr algn="l">
              <a:spcBef>
                <a:spcPct val="50000"/>
              </a:spcBef>
            </a:pPr>
            <a:r>
              <a:rPr lang="zh-CN" altLang="en-US" sz="3600" b="1" dirty="0" smtClean="0">
                <a:solidFill>
                  <a:srgbClr val="000099"/>
                </a:solidFill>
                <a:ea typeface="华文新魏" pitchFamily="2" charset="-122"/>
              </a:rPr>
              <a:t>才能做出科学的价值判断和选择；</a:t>
            </a:r>
            <a:endParaRPr lang="en-US" altLang="zh-CN" sz="3600" b="1" dirty="0" smtClean="0">
              <a:solidFill>
                <a:srgbClr val="000099"/>
              </a:solidFill>
              <a:ea typeface="华文新魏" pitchFamily="2" charset="-122"/>
            </a:endParaRPr>
          </a:p>
          <a:p>
            <a:pPr algn="l">
              <a:spcBef>
                <a:spcPct val="50000"/>
              </a:spcBef>
            </a:pPr>
            <a:r>
              <a:rPr lang="zh-CN" altLang="en-US" sz="3600" b="1" dirty="0" smtClean="0">
                <a:solidFill>
                  <a:srgbClr val="000099"/>
                </a:solidFill>
                <a:ea typeface="华文新魏" pitchFamily="2" charset="-122"/>
              </a:rPr>
              <a:t>才能创造和实现自己的人生价值。</a:t>
            </a:r>
            <a:endParaRPr lang="zh-CN" altLang="en-US" sz="3600" b="1" dirty="0">
              <a:solidFill>
                <a:srgbClr val="000099"/>
              </a:solidFill>
              <a:ea typeface="华文新魏" pitchFamily="2" charset="-122"/>
            </a:endParaRPr>
          </a:p>
        </p:txBody>
      </p:sp>
      <p:sp>
        <p:nvSpPr>
          <p:cNvPr id="78851" name="Text Box 4"/>
          <p:cNvSpPr txBox="1">
            <a:spLocks noChangeArrowheads="1"/>
          </p:cNvSpPr>
          <p:nvPr/>
        </p:nvSpPr>
        <p:spPr bwMode="auto">
          <a:xfrm>
            <a:off x="-32" y="381000"/>
            <a:ext cx="8839200" cy="646112"/>
          </a:xfrm>
          <a:prstGeom prst="rect">
            <a:avLst/>
          </a:prstGeom>
          <a:noFill/>
          <a:ln w="9525">
            <a:noFill/>
            <a:miter lim="800000"/>
            <a:headEnd/>
            <a:tailEnd/>
          </a:ln>
        </p:spPr>
        <p:txBody>
          <a:bodyPr>
            <a:spAutoFit/>
          </a:bodyPr>
          <a:lstStyle/>
          <a:p>
            <a:pPr>
              <a:spcBef>
                <a:spcPct val="20000"/>
              </a:spcBef>
            </a:pPr>
            <a:r>
              <a:rPr lang="zh-CN" altLang="en-US" sz="3600" b="1" dirty="0" smtClean="0">
                <a:solidFill>
                  <a:srgbClr val="FFFF00"/>
                </a:solidFill>
                <a:latin typeface="华文新魏" pitchFamily="2" charset="-122"/>
                <a:ea typeface="华文新魏" pitchFamily="2" charset="-122"/>
              </a:rPr>
              <a:t>在实践中立足实际遵循规律</a:t>
            </a:r>
            <a:endParaRPr lang="zh-CN" altLang="en-US" sz="3600" b="1" dirty="0">
              <a:solidFill>
                <a:srgbClr val="FFFF00"/>
              </a:solidFill>
              <a:latin typeface="华文新魏" pitchFamily="2" charset="-122"/>
              <a:ea typeface="华文新魏" pitchFamily="2"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blinds(horizontal)">
                                      <p:cBhvr>
                                        <p:cTn id="7" dur="500"/>
                                        <p:tgtEl>
                                          <p:spTgt spid="78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Box 51"/>
          <p:cNvSpPr txBox="1">
            <a:spLocks noChangeArrowheads="1"/>
          </p:cNvSpPr>
          <p:nvPr/>
        </p:nvSpPr>
        <p:spPr bwMode="auto">
          <a:xfrm>
            <a:off x="-76200" y="381000"/>
            <a:ext cx="8715375" cy="646112"/>
          </a:xfrm>
          <a:prstGeom prst="rect">
            <a:avLst/>
          </a:prstGeom>
          <a:noFill/>
          <a:ln w="9525">
            <a:noFill/>
            <a:miter lim="800000"/>
            <a:headEnd/>
            <a:tailEnd/>
          </a:ln>
        </p:spPr>
        <p:txBody>
          <a:bodyPr>
            <a:spAutoFit/>
          </a:bodyPr>
          <a:lstStyle/>
          <a:p>
            <a:pPr algn="ctr"/>
            <a:r>
              <a:rPr lang="zh-CN" altLang="en-US" sz="3600" b="1" dirty="0">
                <a:solidFill>
                  <a:schemeClr val="bg1"/>
                </a:solidFill>
                <a:latin typeface="黑体" pitchFamily="49" charset="-122"/>
                <a:ea typeface="黑体" pitchFamily="49" charset="-122"/>
              </a:rPr>
              <a:t>充分发挥主观能动性，培养良好精神状态</a:t>
            </a:r>
            <a:endParaRPr lang="zh-CN" altLang="en-US" sz="3600" dirty="0">
              <a:solidFill>
                <a:schemeClr val="bg1"/>
              </a:solidFill>
              <a:latin typeface="黑体" pitchFamily="49" charset="-122"/>
              <a:ea typeface="黑体" pitchFamily="49" charset="-122"/>
            </a:endParaRPr>
          </a:p>
        </p:txBody>
      </p:sp>
      <p:sp>
        <p:nvSpPr>
          <p:cNvPr id="19" name="TextBox 18"/>
          <p:cNvSpPr txBox="1">
            <a:spLocks noChangeArrowheads="1"/>
          </p:cNvSpPr>
          <p:nvPr/>
        </p:nvSpPr>
        <p:spPr bwMode="auto">
          <a:xfrm>
            <a:off x="2143124" y="1785938"/>
            <a:ext cx="6101283" cy="4032250"/>
          </a:xfrm>
          <a:prstGeom prst="rect">
            <a:avLst/>
          </a:prstGeom>
          <a:noFill/>
          <a:ln w="9525">
            <a:noFill/>
            <a:miter lim="800000"/>
            <a:headEnd/>
            <a:tailEnd/>
          </a:ln>
        </p:spPr>
        <p:txBody>
          <a:bodyPr wrap="square">
            <a:spAutoFit/>
          </a:bodyPr>
          <a:lstStyle/>
          <a:p>
            <a:r>
              <a:rPr lang="zh-CN" altLang="en-US" sz="3200" b="1" dirty="0">
                <a:latin typeface="华文新魏" pitchFamily="2" charset="-122"/>
                <a:ea typeface="华文新魏" pitchFamily="2" charset="-122"/>
              </a:rPr>
              <a:t>意识能正确反映事物的现象、本质和</a:t>
            </a:r>
            <a:r>
              <a:rPr lang="zh-CN" altLang="en-US" sz="3200" b="1" dirty="0" smtClean="0">
                <a:latin typeface="华文新魏" pitchFamily="2" charset="-122"/>
                <a:ea typeface="华文新魏" pitchFamily="2" charset="-122"/>
              </a:rPr>
              <a:t>规律（想、认识）</a:t>
            </a:r>
            <a:endParaRPr lang="en-US" altLang="zh-CN" sz="3200" b="1" dirty="0">
              <a:latin typeface="华文新魏" pitchFamily="2" charset="-122"/>
              <a:ea typeface="华文新魏" pitchFamily="2" charset="-122"/>
            </a:endParaRPr>
          </a:p>
          <a:p>
            <a:endParaRPr lang="en-US" altLang="zh-CN" sz="3200" b="1" dirty="0">
              <a:latin typeface="华文新魏" pitchFamily="2" charset="-122"/>
              <a:ea typeface="华文新魏" pitchFamily="2" charset="-122"/>
            </a:endParaRPr>
          </a:p>
          <a:p>
            <a:r>
              <a:rPr lang="zh-CN" altLang="en-US" sz="3200" b="1" dirty="0">
                <a:latin typeface="华文新魏" pitchFamily="2" charset="-122"/>
                <a:ea typeface="华文新魏" pitchFamily="2" charset="-122"/>
              </a:rPr>
              <a:t>人们在意识指导下能动地改造</a:t>
            </a:r>
            <a:r>
              <a:rPr lang="zh-CN" altLang="en-US" sz="3200" b="1" dirty="0" smtClean="0">
                <a:latin typeface="华文新魏" pitchFamily="2" charset="-122"/>
                <a:ea typeface="华文新魏" pitchFamily="2" charset="-122"/>
              </a:rPr>
              <a:t>世界（做、行动）</a:t>
            </a:r>
            <a:endParaRPr lang="en-US" altLang="zh-CN" sz="3200" b="1" dirty="0">
              <a:latin typeface="华文新魏" pitchFamily="2" charset="-122"/>
              <a:ea typeface="华文新魏" pitchFamily="2" charset="-122"/>
            </a:endParaRPr>
          </a:p>
          <a:p>
            <a:endParaRPr lang="en-US" altLang="zh-CN" sz="3200" b="1" dirty="0">
              <a:latin typeface="华文新魏" pitchFamily="2" charset="-122"/>
              <a:ea typeface="华文新魏" pitchFamily="2" charset="-122"/>
            </a:endParaRPr>
          </a:p>
          <a:p>
            <a:r>
              <a:rPr lang="zh-CN" altLang="en-US" sz="3200" b="1" dirty="0">
                <a:latin typeface="华文新魏" pitchFamily="2" charset="-122"/>
                <a:ea typeface="华文新魏" pitchFamily="2" charset="-122"/>
              </a:rPr>
              <a:t>人类在认识和改造世界的活动中具有的</a:t>
            </a:r>
            <a:r>
              <a:rPr lang="zh-CN" altLang="en-US" sz="3200" b="1" dirty="0" smtClean="0">
                <a:latin typeface="华文新魏" pitchFamily="2" charset="-122"/>
                <a:ea typeface="华文新魏" pitchFamily="2" charset="-122"/>
              </a:rPr>
              <a:t>精神状态（情感、态度）</a:t>
            </a:r>
            <a:endParaRPr lang="zh-CN" altLang="en-US" sz="3200" b="1" dirty="0">
              <a:latin typeface="华文新魏" pitchFamily="2" charset="-122"/>
              <a:ea typeface="华文新魏" pitchFamily="2" charset="-122"/>
            </a:endParaRPr>
          </a:p>
        </p:txBody>
      </p:sp>
      <p:sp>
        <p:nvSpPr>
          <p:cNvPr id="108548" name="TextBox 19"/>
          <p:cNvSpPr txBox="1">
            <a:spLocks noChangeArrowheads="1"/>
          </p:cNvSpPr>
          <p:nvPr/>
        </p:nvSpPr>
        <p:spPr bwMode="auto">
          <a:xfrm>
            <a:off x="1036638" y="2143125"/>
            <a:ext cx="677862" cy="2643188"/>
          </a:xfrm>
          <a:prstGeom prst="rect">
            <a:avLst/>
          </a:prstGeom>
          <a:noFill/>
          <a:ln w="9525">
            <a:noFill/>
            <a:miter lim="800000"/>
            <a:headEnd/>
            <a:tailEnd/>
          </a:ln>
        </p:spPr>
        <p:txBody>
          <a:bodyPr vert="eaVert">
            <a:spAutoFit/>
          </a:bodyPr>
          <a:lstStyle/>
          <a:p>
            <a:pPr algn="ctr"/>
            <a:r>
              <a:rPr lang="zh-CN" altLang="en-US" sz="3200" b="1"/>
              <a:t>主观能动性</a:t>
            </a:r>
          </a:p>
        </p:txBody>
      </p:sp>
      <p:sp>
        <p:nvSpPr>
          <p:cNvPr id="21" name="左大括号 20"/>
          <p:cNvSpPr/>
          <p:nvPr/>
        </p:nvSpPr>
        <p:spPr bwMode="auto">
          <a:xfrm>
            <a:off x="1643063" y="1928813"/>
            <a:ext cx="642937" cy="3286125"/>
          </a:xfrm>
          <a:prstGeom prst="leftBrace">
            <a:avLst/>
          </a:prstGeom>
          <a:noFill/>
          <a:ln w="38100" cap="flat" cmpd="sng" algn="ctr">
            <a:solidFill>
              <a:srgbClr val="FFFFFF"/>
            </a:solidFill>
            <a:prstDash val="solid"/>
            <a:round/>
            <a:headEnd type="none" w="med" len="med"/>
            <a:tailEnd type="none" w="med" len="med"/>
          </a:ln>
          <a:effectLst>
            <a:outerShdw dist="53882" dir="2700000" algn="ctr" rotWithShape="0">
              <a:schemeClr val="tx1">
                <a:alpha val="50000"/>
              </a:schemeClr>
            </a:outerShdw>
          </a:effectLst>
        </p:spPr>
        <p:txBody>
          <a:bodyPr/>
          <a:lstStyle/>
          <a:p>
            <a:pPr algn="ctr">
              <a:defRPr/>
            </a:pPr>
            <a:endParaRPr lang="zh-CN" altLang="en-US"/>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Box 51"/>
          <p:cNvSpPr txBox="1">
            <a:spLocks noChangeArrowheads="1"/>
          </p:cNvSpPr>
          <p:nvPr/>
        </p:nvSpPr>
        <p:spPr bwMode="auto">
          <a:xfrm>
            <a:off x="-180975" y="344487"/>
            <a:ext cx="8715375" cy="646113"/>
          </a:xfrm>
          <a:prstGeom prst="rect">
            <a:avLst/>
          </a:prstGeom>
          <a:noFill/>
          <a:ln w="9525">
            <a:noFill/>
            <a:miter lim="800000"/>
            <a:headEnd/>
            <a:tailEnd/>
          </a:ln>
        </p:spPr>
        <p:txBody>
          <a:bodyPr>
            <a:spAutoFit/>
          </a:bodyPr>
          <a:lstStyle/>
          <a:p>
            <a:pPr algn="ctr"/>
            <a:r>
              <a:rPr lang="zh-CN" altLang="en-US" sz="3600" b="1" dirty="0">
                <a:solidFill>
                  <a:schemeClr val="bg1"/>
                </a:solidFill>
                <a:latin typeface="黑体" pitchFamily="49" charset="-122"/>
                <a:ea typeface="黑体" pitchFamily="49" charset="-122"/>
              </a:rPr>
              <a:t>充分发挥主观能动性，培养良好精神状态</a:t>
            </a:r>
            <a:endParaRPr lang="zh-CN" altLang="en-US" sz="3600" dirty="0">
              <a:solidFill>
                <a:schemeClr val="bg1"/>
              </a:solidFill>
              <a:latin typeface="黑体" pitchFamily="49" charset="-122"/>
              <a:ea typeface="黑体" pitchFamily="49" charset="-122"/>
            </a:endParaRPr>
          </a:p>
        </p:txBody>
      </p:sp>
      <p:grpSp>
        <p:nvGrpSpPr>
          <p:cNvPr id="2" name="组合 17"/>
          <p:cNvGrpSpPr>
            <a:grpSpLocks/>
          </p:cNvGrpSpPr>
          <p:nvPr/>
        </p:nvGrpSpPr>
        <p:grpSpPr bwMode="auto">
          <a:xfrm>
            <a:off x="1285875" y="1571625"/>
            <a:ext cx="6002338" cy="4714875"/>
            <a:chOff x="1500188" y="1714500"/>
            <a:chExt cx="6002337" cy="4714875"/>
          </a:xfrm>
        </p:grpSpPr>
        <p:grpSp>
          <p:nvGrpSpPr>
            <p:cNvPr id="3" name="Group 3"/>
            <p:cNvGrpSpPr>
              <a:grpSpLocks/>
            </p:cNvGrpSpPr>
            <p:nvPr/>
          </p:nvGrpSpPr>
          <p:grpSpPr bwMode="auto">
            <a:xfrm>
              <a:off x="1500188" y="1714500"/>
              <a:ext cx="6002337" cy="4714875"/>
              <a:chOff x="1177" y="1296"/>
              <a:chExt cx="3336" cy="2715"/>
            </a:xfrm>
          </p:grpSpPr>
          <p:sp>
            <p:nvSpPr>
              <p:cNvPr id="109577" name="Freeform 4"/>
              <p:cNvSpPr>
                <a:spLocks/>
              </p:cNvSpPr>
              <p:nvPr/>
            </p:nvSpPr>
            <p:spPr bwMode="gray">
              <a:xfrm rot="-794496">
                <a:off x="2989" y="1859"/>
                <a:ext cx="725" cy="2089"/>
              </a:xfrm>
              <a:custGeom>
                <a:avLst/>
                <a:gdLst>
                  <a:gd name="T0" fmla="*/ 0 w 646"/>
                  <a:gd name="T1" fmla="*/ 0 h 1861"/>
                  <a:gd name="T2" fmla="*/ 303 w 646"/>
                  <a:gd name="T3" fmla="*/ 89 h 1861"/>
                  <a:gd name="T4" fmla="*/ 621 w 646"/>
                  <a:gd name="T5" fmla="*/ 204 h 1861"/>
                  <a:gd name="T6" fmla="*/ 929 w 646"/>
                  <a:gd name="T7" fmla="*/ 342 h 1861"/>
                  <a:gd name="T8" fmla="*/ 1240 w 646"/>
                  <a:gd name="T9" fmla="*/ 513 h 1861"/>
                  <a:gd name="T10" fmla="*/ 1533 w 646"/>
                  <a:gd name="T11" fmla="*/ 703 h 1861"/>
                  <a:gd name="T12" fmla="*/ 1826 w 646"/>
                  <a:gd name="T13" fmla="*/ 933 h 1861"/>
                  <a:gd name="T14" fmla="*/ 2116 w 646"/>
                  <a:gd name="T15" fmla="*/ 1175 h 1861"/>
                  <a:gd name="T16" fmla="*/ 2386 w 646"/>
                  <a:gd name="T17" fmla="*/ 1447 h 1861"/>
                  <a:gd name="T18" fmla="*/ 2643 w 646"/>
                  <a:gd name="T19" fmla="*/ 1754 h 1861"/>
                  <a:gd name="T20" fmla="*/ 2897 w 646"/>
                  <a:gd name="T21" fmla="*/ 2064 h 1861"/>
                  <a:gd name="T22" fmla="*/ 3121 w 646"/>
                  <a:gd name="T23" fmla="*/ 2406 h 1861"/>
                  <a:gd name="T24" fmla="*/ 3329 w 646"/>
                  <a:gd name="T25" fmla="*/ 2780 h 1861"/>
                  <a:gd name="T26" fmla="*/ 3516 w 646"/>
                  <a:gd name="T27" fmla="*/ 3163 h 1861"/>
                  <a:gd name="T28" fmla="*/ 3688 w 646"/>
                  <a:gd name="T29" fmla="*/ 3575 h 1861"/>
                  <a:gd name="T30" fmla="*/ 3819 w 646"/>
                  <a:gd name="T31" fmla="*/ 4003 h 1861"/>
                  <a:gd name="T32" fmla="*/ 3931 w 646"/>
                  <a:gd name="T33" fmla="*/ 4447 h 1861"/>
                  <a:gd name="T34" fmla="*/ 4019 w 646"/>
                  <a:gd name="T35" fmla="*/ 4915 h 1861"/>
                  <a:gd name="T36" fmla="*/ 4071 w 646"/>
                  <a:gd name="T37" fmla="*/ 5403 h 1861"/>
                  <a:gd name="T38" fmla="*/ 4095 w 646"/>
                  <a:gd name="T39" fmla="*/ 5910 h 1861"/>
                  <a:gd name="T40" fmla="*/ 4072 w 646"/>
                  <a:gd name="T41" fmla="*/ 6428 h 1861"/>
                  <a:gd name="T42" fmla="*/ 4026 w 646"/>
                  <a:gd name="T43" fmla="*/ 6897 h 1861"/>
                  <a:gd name="T44" fmla="*/ 3946 w 646"/>
                  <a:gd name="T45" fmla="*/ 7370 h 1861"/>
                  <a:gd name="T46" fmla="*/ 3840 w 646"/>
                  <a:gd name="T47" fmla="*/ 7823 h 1861"/>
                  <a:gd name="T48" fmla="*/ 3701 w 646"/>
                  <a:gd name="T49" fmla="*/ 8243 h 1861"/>
                  <a:gd name="T50" fmla="*/ 3555 w 646"/>
                  <a:gd name="T51" fmla="*/ 8651 h 1861"/>
                  <a:gd name="T52" fmla="*/ 3372 w 646"/>
                  <a:gd name="T53" fmla="*/ 9024 h 1861"/>
                  <a:gd name="T54" fmla="*/ 3168 w 646"/>
                  <a:gd name="T55" fmla="*/ 9388 h 1861"/>
                  <a:gd name="T56" fmla="*/ 2956 w 646"/>
                  <a:gd name="T57" fmla="*/ 9746 h 1861"/>
                  <a:gd name="T58" fmla="*/ 2711 w 646"/>
                  <a:gd name="T59" fmla="*/ 10054 h 1861"/>
                  <a:gd name="T60" fmla="*/ 2453 w 646"/>
                  <a:gd name="T61" fmla="*/ 10337 h 1861"/>
                  <a:gd name="T62" fmla="*/ 2184 w 646"/>
                  <a:gd name="T63" fmla="*/ 10618 h 1861"/>
                  <a:gd name="T64" fmla="*/ 1898 w 646"/>
                  <a:gd name="T65" fmla="*/ 10857 h 1861"/>
                  <a:gd name="T66" fmla="*/ 1607 w 646"/>
                  <a:gd name="T67" fmla="*/ 11084 h 1861"/>
                  <a:gd name="T68" fmla="*/ 1297 w 646"/>
                  <a:gd name="T69" fmla="*/ 11286 h 1861"/>
                  <a:gd name="T70" fmla="*/ 986 w 646"/>
                  <a:gd name="T71" fmla="*/ 11458 h 1861"/>
                  <a:gd name="T72" fmla="*/ 658 w 646"/>
                  <a:gd name="T73" fmla="*/ 11603 h 1861"/>
                  <a:gd name="T74" fmla="*/ 329 w 646"/>
                  <a:gd name="T75" fmla="*/ 11728 h 1861"/>
                  <a:gd name="T76" fmla="*/ 0 w 646"/>
                  <a:gd name="T77" fmla="*/ 11823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46"/>
                  <a:gd name="T121" fmla="*/ 0 h 1861"/>
                  <a:gd name="T122" fmla="*/ 646 w 646"/>
                  <a:gd name="T123" fmla="*/ 1861 h 18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003399"/>
                  </a:gs>
                </a:gsLst>
                <a:lin ang="0" scaled="1"/>
              </a:gradFill>
              <a:ln w="6350">
                <a:noFill/>
                <a:round/>
                <a:headEnd/>
                <a:tailEnd/>
              </a:ln>
            </p:spPr>
            <p:txBody>
              <a:bodyPr/>
              <a:lstStyle/>
              <a:p>
                <a:endParaRPr lang="zh-CN" altLang="en-US"/>
              </a:p>
            </p:txBody>
          </p:sp>
          <p:sp>
            <p:nvSpPr>
              <p:cNvPr id="109578" name="Freeform 5"/>
              <p:cNvSpPr>
                <a:spLocks/>
              </p:cNvSpPr>
              <p:nvPr/>
            </p:nvSpPr>
            <p:spPr bwMode="gray">
              <a:xfrm rot="5461794">
                <a:off x="1859" y="1577"/>
                <a:ext cx="725" cy="2089"/>
              </a:xfrm>
              <a:custGeom>
                <a:avLst/>
                <a:gdLst>
                  <a:gd name="T0" fmla="*/ 0 w 646"/>
                  <a:gd name="T1" fmla="*/ 0 h 1861"/>
                  <a:gd name="T2" fmla="*/ 303 w 646"/>
                  <a:gd name="T3" fmla="*/ 89 h 1861"/>
                  <a:gd name="T4" fmla="*/ 621 w 646"/>
                  <a:gd name="T5" fmla="*/ 204 h 1861"/>
                  <a:gd name="T6" fmla="*/ 929 w 646"/>
                  <a:gd name="T7" fmla="*/ 342 h 1861"/>
                  <a:gd name="T8" fmla="*/ 1240 w 646"/>
                  <a:gd name="T9" fmla="*/ 513 h 1861"/>
                  <a:gd name="T10" fmla="*/ 1533 w 646"/>
                  <a:gd name="T11" fmla="*/ 703 h 1861"/>
                  <a:gd name="T12" fmla="*/ 1826 w 646"/>
                  <a:gd name="T13" fmla="*/ 933 h 1861"/>
                  <a:gd name="T14" fmla="*/ 2116 w 646"/>
                  <a:gd name="T15" fmla="*/ 1175 h 1861"/>
                  <a:gd name="T16" fmla="*/ 2386 w 646"/>
                  <a:gd name="T17" fmla="*/ 1447 h 1861"/>
                  <a:gd name="T18" fmla="*/ 2643 w 646"/>
                  <a:gd name="T19" fmla="*/ 1754 h 1861"/>
                  <a:gd name="T20" fmla="*/ 2897 w 646"/>
                  <a:gd name="T21" fmla="*/ 2064 h 1861"/>
                  <a:gd name="T22" fmla="*/ 3121 w 646"/>
                  <a:gd name="T23" fmla="*/ 2406 h 1861"/>
                  <a:gd name="T24" fmla="*/ 3329 w 646"/>
                  <a:gd name="T25" fmla="*/ 2780 h 1861"/>
                  <a:gd name="T26" fmla="*/ 3516 w 646"/>
                  <a:gd name="T27" fmla="*/ 3163 h 1861"/>
                  <a:gd name="T28" fmla="*/ 3688 w 646"/>
                  <a:gd name="T29" fmla="*/ 3575 h 1861"/>
                  <a:gd name="T30" fmla="*/ 3819 w 646"/>
                  <a:gd name="T31" fmla="*/ 4003 h 1861"/>
                  <a:gd name="T32" fmla="*/ 3931 w 646"/>
                  <a:gd name="T33" fmla="*/ 4447 h 1861"/>
                  <a:gd name="T34" fmla="*/ 4019 w 646"/>
                  <a:gd name="T35" fmla="*/ 4915 h 1861"/>
                  <a:gd name="T36" fmla="*/ 4071 w 646"/>
                  <a:gd name="T37" fmla="*/ 5403 h 1861"/>
                  <a:gd name="T38" fmla="*/ 4095 w 646"/>
                  <a:gd name="T39" fmla="*/ 5910 h 1861"/>
                  <a:gd name="T40" fmla="*/ 4072 w 646"/>
                  <a:gd name="T41" fmla="*/ 6428 h 1861"/>
                  <a:gd name="T42" fmla="*/ 4026 w 646"/>
                  <a:gd name="T43" fmla="*/ 6897 h 1861"/>
                  <a:gd name="T44" fmla="*/ 3946 w 646"/>
                  <a:gd name="T45" fmla="*/ 7370 h 1861"/>
                  <a:gd name="T46" fmla="*/ 3840 w 646"/>
                  <a:gd name="T47" fmla="*/ 7823 h 1861"/>
                  <a:gd name="T48" fmla="*/ 3701 w 646"/>
                  <a:gd name="T49" fmla="*/ 8243 h 1861"/>
                  <a:gd name="T50" fmla="*/ 3555 w 646"/>
                  <a:gd name="T51" fmla="*/ 8651 h 1861"/>
                  <a:gd name="T52" fmla="*/ 3372 w 646"/>
                  <a:gd name="T53" fmla="*/ 9024 h 1861"/>
                  <a:gd name="T54" fmla="*/ 3168 w 646"/>
                  <a:gd name="T55" fmla="*/ 9388 h 1861"/>
                  <a:gd name="T56" fmla="*/ 2956 w 646"/>
                  <a:gd name="T57" fmla="*/ 9746 h 1861"/>
                  <a:gd name="T58" fmla="*/ 2711 w 646"/>
                  <a:gd name="T59" fmla="*/ 10054 h 1861"/>
                  <a:gd name="T60" fmla="*/ 2453 w 646"/>
                  <a:gd name="T61" fmla="*/ 10337 h 1861"/>
                  <a:gd name="T62" fmla="*/ 2184 w 646"/>
                  <a:gd name="T63" fmla="*/ 10618 h 1861"/>
                  <a:gd name="T64" fmla="*/ 1898 w 646"/>
                  <a:gd name="T65" fmla="*/ 10857 h 1861"/>
                  <a:gd name="T66" fmla="*/ 1607 w 646"/>
                  <a:gd name="T67" fmla="*/ 11084 h 1861"/>
                  <a:gd name="T68" fmla="*/ 1297 w 646"/>
                  <a:gd name="T69" fmla="*/ 11286 h 1861"/>
                  <a:gd name="T70" fmla="*/ 986 w 646"/>
                  <a:gd name="T71" fmla="*/ 11458 h 1861"/>
                  <a:gd name="T72" fmla="*/ 658 w 646"/>
                  <a:gd name="T73" fmla="*/ 11603 h 1861"/>
                  <a:gd name="T74" fmla="*/ 329 w 646"/>
                  <a:gd name="T75" fmla="*/ 11728 h 1861"/>
                  <a:gd name="T76" fmla="*/ 0 w 646"/>
                  <a:gd name="T77" fmla="*/ 11823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46"/>
                  <a:gd name="T121" fmla="*/ 0 h 1861"/>
                  <a:gd name="T122" fmla="*/ 646 w 646"/>
                  <a:gd name="T123" fmla="*/ 1861 h 18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006699"/>
                  </a:gs>
                </a:gsLst>
                <a:lin ang="0" scaled="1"/>
              </a:gradFill>
              <a:ln w="6350">
                <a:noFill/>
                <a:round/>
                <a:headEnd/>
                <a:tailEnd/>
              </a:ln>
            </p:spPr>
            <p:txBody>
              <a:bodyPr/>
              <a:lstStyle/>
              <a:p>
                <a:endParaRPr lang="zh-CN" altLang="en-US"/>
              </a:p>
            </p:txBody>
          </p:sp>
          <p:sp>
            <p:nvSpPr>
              <p:cNvPr id="109579" name="Freeform 6"/>
              <p:cNvSpPr>
                <a:spLocks/>
              </p:cNvSpPr>
              <p:nvPr/>
            </p:nvSpPr>
            <p:spPr bwMode="gray">
              <a:xfrm rot="-7471624">
                <a:off x="3024" y="614"/>
                <a:ext cx="725" cy="2090"/>
              </a:xfrm>
              <a:custGeom>
                <a:avLst/>
                <a:gdLst>
                  <a:gd name="T0" fmla="*/ 0 w 646"/>
                  <a:gd name="T1" fmla="*/ 0 h 1861"/>
                  <a:gd name="T2" fmla="*/ 303 w 646"/>
                  <a:gd name="T3" fmla="*/ 89 h 1861"/>
                  <a:gd name="T4" fmla="*/ 621 w 646"/>
                  <a:gd name="T5" fmla="*/ 206 h 1861"/>
                  <a:gd name="T6" fmla="*/ 929 w 646"/>
                  <a:gd name="T7" fmla="*/ 347 h 1861"/>
                  <a:gd name="T8" fmla="*/ 1240 w 646"/>
                  <a:gd name="T9" fmla="*/ 520 h 1861"/>
                  <a:gd name="T10" fmla="*/ 1533 w 646"/>
                  <a:gd name="T11" fmla="*/ 709 h 1861"/>
                  <a:gd name="T12" fmla="*/ 1826 w 646"/>
                  <a:gd name="T13" fmla="*/ 942 h 1861"/>
                  <a:gd name="T14" fmla="*/ 2116 w 646"/>
                  <a:gd name="T15" fmla="*/ 1188 h 1861"/>
                  <a:gd name="T16" fmla="*/ 2386 w 646"/>
                  <a:gd name="T17" fmla="*/ 1462 h 1861"/>
                  <a:gd name="T18" fmla="*/ 2643 w 646"/>
                  <a:gd name="T19" fmla="*/ 1762 h 1861"/>
                  <a:gd name="T20" fmla="*/ 2897 w 646"/>
                  <a:gd name="T21" fmla="*/ 2081 h 1861"/>
                  <a:gd name="T22" fmla="*/ 3121 w 646"/>
                  <a:gd name="T23" fmla="*/ 2428 h 1861"/>
                  <a:gd name="T24" fmla="*/ 3329 w 646"/>
                  <a:gd name="T25" fmla="*/ 2800 h 1861"/>
                  <a:gd name="T26" fmla="*/ 3516 w 646"/>
                  <a:gd name="T27" fmla="*/ 3182 h 1861"/>
                  <a:gd name="T28" fmla="*/ 3688 w 646"/>
                  <a:gd name="T29" fmla="*/ 3602 h 1861"/>
                  <a:gd name="T30" fmla="*/ 3819 w 646"/>
                  <a:gd name="T31" fmla="*/ 4038 h 1861"/>
                  <a:gd name="T32" fmla="*/ 3931 w 646"/>
                  <a:gd name="T33" fmla="*/ 4485 h 1861"/>
                  <a:gd name="T34" fmla="*/ 4019 w 646"/>
                  <a:gd name="T35" fmla="*/ 4952 h 1861"/>
                  <a:gd name="T36" fmla="*/ 4071 w 646"/>
                  <a:gd name="T37" fmla="*/ 5451 h 1861"/>
                  <a:gd name="T38" fmla="*/ 4095 w 646"/>
                  <a:gd name="T39" fmla="*/ 5949 h 1861"/>
                  <a:gd name="T40" fmla="*/ 4072 w 646"/>
                  <a:gd name="T41" fmla="*/ 6474 h 1861"/>
                  <a:gd name="T42" fmla="*/ 4026 w 646"/>
                  <a:gd name="T43" fmla="*/ 6956 h 1861"/>
                  <a:gd name="T44" fmla="*/ 3946 w 646"/>
                  <a:gd name="T45" fmla="*/ 7429 h 1861"/>
                  <a:gd name="T46" fmla="*/ 3840 w 646"/>
                  <a:gd name="T47" fmla="*/ 7874 h 1861"/>
                  <a:gd name="T48" fmla="*/ 3701 w 646"/>
                  <a:gd name="T49" fmla="*/ 8304 h 1861"/>
                  <a:gd name="T50" fmla="*/ 3555 w 646"/>
                  <a:gd name="T51" fmla="*/ 8712 h 1861"/>
                  <a:gd name="T52" fmla="*/ 3372 w 646"/>
                  <a:gd name="T53" fmla="*/ 9099 h 1861"/>
                  <a:gd name="T54" fmla="*/ 3168 w 646"/>
                  <a:gd name="T55" fmla="*/ 9463 h 1861"/>
                  <a:gd name="T56" fmla="*/ 2956 w 646"/>
                  <a:gd name="T57" fmla="*/ 9813 h 1861"/>
                  <a:gd name="T58" fmla="*/ 2711 w 646"/>
                  <a:gd name="T59" fmla="*/ 10138 h 1861"/>
                  <a:gd name="T60" fmla="*/ 2453 w 646"/>
                  <a:gd name="T61" fmla="*/ 10422 h 1861"/>
                  <a:gd name="T62" fmla="*/ 2184 w 646"/>
                  <a:gd name="T63" fmla="*/ 10691 h 1861"/>
                  <a:gd name="T64" fmla="*/ 1898 w 646"/>
                  <a:gd name="T65" fmla="*/ 10943 h 1861"/>
                  <a:gd name="T66" fmla="*/ 1607 w 646"/>
                  <a:gd name="T67" fmla="*/ 11169 h 1861"/>
                  <a:gd name="T68" fmla="*/ 1297 w 646"/>
                  <a:gd name="T69" fmla="*/ 11378 h 1861"/>
                  <a:gd name="T70" fmla="*/ 986 w 646"/>
                  <a:gd name="T71" fmla="*/ 11543 h 1861"/>
                  <a:gd name="T72" fmla="*/ 658 w 646"/>
                  <a:gd name="T73" fmla="*/ 11686 h 1861"/>
                  <a:gd name="T74" fmla="*/ 329 w 646"/>
                  <a:gd name="T75" fmla="*/ 11820 h 1861"/>
                  <a:gd name="T76" fmla="*/ 0 w 646"/>
                  <a:gd name="T77" fmla="*/ 11914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46"/>
                  <a:gd name="T121" fmla="*/ 0 h 1861"/>
                  <a:gd name="T122" fmla="*/ 646 w 646"/>
                  <a:gd name="T123" fmla="*/ 1861 h 18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008A00"/>
                  </a:gs>
                </a:gsLst>
                <a:lin ang="0" scaled="1"/>
              </a:gradFill>
              <a:ln w="6350">
                <a:noFill/>
                <a:round/>
                <a:headEnd/>
                <a:tailEnd/>
              </a:ln>
            </p:spPr>
            <p:txBody>
              <a:bodyPr/>
              <a:lstStyle/>
              <a:p>
                <a:endParaRPr lang="zh-CN" altLang="en-US"/>
              </a:p>
            </p:txBody>
          </p:sp>
          <p:grpSp>
            <p:nvGrpSpPr>
              <p:cNvPr id="4" name="Group 7"/>
              <p:cNvGrpSpPr>
                <a:grpSpLocks/>
              </p:cNvGrpSpPr>
              <p:nvPr/>
            </p:nvGrpSpPr>
            <p:grpSpPr bwMode="auto">
              <a:xfrm>
                <a:off x="1177" y="1440"/>
                <a:ext cx="3336" cy="2571"/>
                <a:chOff x="768" y="1104"/>
                <a:chExt cx="3984" cy="3072"/>
              </a:xfrm>
            </p:grpSpPr>
            <p:sp>
              <p:nvSpPr>
                <p:cNvPr id="109587" name="Freeform 8"/>
                <p:cNvSpPr>
                  <a:spLocks/>
                </p:cNvSpPr>
                <p:nvPr/>
              </p:nvSpPr>
              <p:spPr bwMode="gray">
                <a:xfrm>
                  <a:off x="2784" y="1680"/>
                  <a:ext cx="866" cy="2496"/>
                </a:xfrm>
                <a:custGeom>
                  <a:avLst/>
                  <a:gdLst>
                    <a:gd name="T0" fmla="*/ 0 w 646"/>
                    <a:gd name="T1" fmla="*/ 0 h 1861"/>
                    <a:gd name="T2" fmla="*/ 5171 w 646"/>
                    <a:gd name="T3" fmla="*/ 1556 h 1861"/>
                    <a:gd name="T4" fmla="*/ 10639 w 646"/>
                    <a:gd name="T5" fmla="*/ 3549 h 1861"/>
                    <a:gd name="T6" fmla="*/ 16016 w 646"/>
                    <a:gd name="T7" fmla="*/ 5899 h 1861"/>
                    <a:gd name="T8" fmla="*/ 21183 w 646"/>
                    <a:gd name="T9" fmla="*/ 8903 h 1861"/>
                    <a:gd name="T10" fmla="*/ 26275 w 646"/>
                    <a:gd name="T11" fmla="*/ 12147 h 1861"/>
                    <a:gd name="T12" fmla="*/ 31275 w 646"/>
                    <a:gd name="T13" fmla="*/ 16085 h 1861"/>
                    <a:gd name="T14" fmla="*/ 36210 w 646"/>
                    <a:gd name="T15" fmla="*/ 20349 h 1861"/>
                    <a:gd name="T16" fmla="*/ 40970 w 646"/>
                    <a:gd name="T17" fmla="*/ 25010 h 1861"/>
                    <a:gd name="T18" fmla="*/ 45462 w 646"/>
                    <a:gd name="T19" fmla="*/ 30197 h 1861"/>
                    <a:gd name="T20" fmla="*/ 49749 w 646"/>
                    <a:gd name="T21" fmla="*/ 35676 h 1861"/>
                    <a:gd name="T22" fmla="*/ 53663 w 646"/>
                    <a:gd name="T23" fmla="*/ 41520 h 1861"/>
                    <a:gd name="T24" fmla="*/ 57185 w 646"/>
                    <a:gd name="T25" fmla="*/ 47904 h 1861"/>
                    <a:gd name="T26" fmla="*/ 60361 w 646"/>
                    <a:gd name="T27" fmla="*/ 54502 h 1861"/>
                    <a:gd name="T28" fmla="*/ 63298 w 646"/>
                    <a:gd name="T29" fmla="*/ 61652 h 1861"/>
                    <a:gd name="T30" fmla="*/ 65760 w 646"/>
                    <a:gd name="T31" fmla="*/ 69103 h 1861"/>
                    <a:gd name="T32" fmla="*/ 67492 w 646"/>
                    <a:gd name="T33" fmla="*/ 76748 h 1861"/>
                    <a:gd name="T34" fmla="*/ 68942 w 646"/>
                    <a:gd name="T35" fmla="*/ 84837 h 1861"/>
                    <a:gd name="T36" fmla="*/ 69855 w 646"/>
                    <a:gd name="T37" fmla="*/ 93233 h 1861"/>
                    <a:gd name="T38" fmla="*/ 70251 w 646"/>
                    <a:gd name="T39" fmla="*/ 101908 h 1861"/>
                    <a:gd name="T40" fmla="*/ 70005 w 646"/>
                    <a:gd name="T41" fmla="*/ 110904 h 1861"/>
                    <a:gd name="T42" fmla="*/ 69192 w 646"/>
                    <a:gd name="T43" fmla="*/ 119073 h 1861"/>
                    <a:gd name="T44" fmla="*/ 67744 w 646"/>
                    <a:gd name="T45" fmla="*/ 127191 h 1861"/>
                    <a:gd name="T46" fmla="*/ 66052 w 646"/>
                    <a:gd name="T47" fmla="*/ 134875 h 1861"/>
                    <a:gd name="T48" fmla="*/ 63619 w 646"/>
                    <a:gd name="T49" fmla="*/ 142241 h 1861"/>
                    <a:gd name="T50" fmla="*/ 61013 w 646"/>
                    <a:gd name="T51" fmla="*/ 149173 h 1861"/>
                    <a:gd name="T52" fmla="*/ 57967 w 646"/>
                    <a:gd name="T53" fmla="*/ 155789 h 1861"/>
                    <a:gd name="T54" fmla="*/ 54369 w 646"/>
                    <a:gd name="T55" fmla="*/ 161992 h 1861"/>
                    <a:gd name="T56" fmla="*/ 50697 w 646"/>
                    <a:gd name="T57" fmla="*/ 167932 h 1861"/>
                    <a:gd name="T58" fmla="*/ 46555 w 646"/>
                    <a:gd name="T59" fmla="*/ 173453 h 1861"/>
                    <a:gd name="T60" fmla="*/ 42159 w 646"/>
                    <a:gd name="T61" fmla="*/ 178423 h 1861"/>
                    <a:gd name="T62" fmla="*/ 37487 w 646"/>
                    <a:gd name="T63" fmla="*/ 183108 h 1861"/>
                    <a:gd name="T64" fmla="*/ 32838 w 646"/>
                    <a:gd name="T65" fmla="*/ 187368 h 1861"/>
                    <a:gd name="T66" fmla="*/ 27683 w 646"/>
                    <a:gd name="T67" fmla="*/ 191169 h 1861"/>
                    <a:gd name="T68" fmla="*/ 22362 w 646"/>
                    <a:gd name="T69" fmla="*/ 194715 h 1861"/>
                    <a:gd name="T70" fmla="*/ 16945 w 646"/>
                    <a:gd name="T71" fmla="*/ 197683 h 1861"/>
                    <a:gd name="T72" fmla="*/ 11265 w 646"/>
                    <a:gd name="T73" fmla="*/ 200203 h 1861"/>
                    <a:gd name="T74" fmla="*/ 5731 w 646"/>
                    <a:gd name="T75" fmla="*/ 202415 h 1861"/>
                    <a:gd name="T76" fmla="*/ 0 w 646"/>
                    <a:gd name="T77" fmla="*/ 204046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46"/>
                    <a:gd name="T121" fmla="*/ 0 h 1861"/>
                    <a:gd name="T122" fmla="*/ 646 w 646"/>
                    <a:gd name="T123" fmla="*/ 1861 h 18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F9BF8B"/>
                    </a:gs>
                  </a:gsLst>
                  <a:lin ang="0" scaled="1"/>
                </a:gradFill>
                <a:ln w="6350">
                  <a:noFill/>
                  <a:round/>
                  <a:headEnd/>
                  <a:tailEnd/>
                </a:ln>
              </p:spPr>
              <p:txBody>
                <a:bodyPr/>
                <a:lstStyle/>
                <a:p>
                  <a:endParaRPr lang="zh-CN" altLang="en-US"/>
                </a:p>
              </p:txBody>
            </p:sp>
            <p:sp>
              <p:nvSpPr>
                <p:cNvPr id="109588" name="Freeform 9"/>
                <p:cNvSpPr>
                  <a:spLocks/>
                </p:cNvSpPr>
                <p:nvPr/>
              </p:nvSpPr>
              <p:spPr bwMode="gray">
                <a:xfrm rot="6256290">
                  <a:off x="1583" y="1153"/>
                  <a:ext cx="866" cy="2496"/>
                </a:xfrm>
                <a:custGeom>
                  <a:avLst/>
                  <a:gdLst>
                    <a:gd name="T0" fmla="*/ 0 w 646"/>
                    <a:gd name="T1" fmla="*/ 0 h 1861"/>
                    <a:gd name="T2" fmla="*/ 5171 w 646"/>
                    <a:gd name="T3" fmla="*/ 1556 h 1861"/>
                    <a:gd name="T4" fmla="*/ 10639 w 646"/>
                    <a:gd name="T5" fmla="*/ 3549 h 1861"/>
                    <a:gd name="T6" fmla="*/ 16016 w 646"/>
                    <a:gd name="T7" fmla="*/ 5899 h 1861"/>
                    <a:gd name="T8" fmla="*/ 21183 w 646"/>
                    <a:gd name="T9" fmla="*/ 8903 h 1861"/>
                    <a:gd name="T10" fmla="*/ 26275 w 646"/>
                    <a:gd name="T11" fmla="*/ 12147 h 1861"/>
                    <a:gd name="T12" fmla="*/ 31275 w 646"/>
                    <a:gd name="T13" fmla="*/ 16085 h 1861"/>
                    <a:gd name="T14" fmla="*/ 36210 w 646"/>
                    <a:gd name="T15" fmla="*/ 20349 h 1861"/>
                    <a:gd name="T16" fmla="*/ 40970 w 646"/>
                    <a:gd name="T17" fmla="*/ 25010 h 1861"/>
                    <a:gd name="T18" fmla="*/ 45462 w 646"/>
                    <a:gd name="T19" fmla="*/ 30197 h 1861"/>
                    <a:gd name="T20" fmla="*/ 49749 w 646"/>
                    <a:gd name="T21" fmla="*/ 35676 h 1861"/>
                    <a:gd name="T22" fmla="*/ 53663 w 646"/>
                    <a:gd name="T23" fmla="*/ 41520 h 1861"/>
                    <a:gd name="T24" fmla="*/ 57185 w 646"/>
                    <a:gd name="T25" fmla="*/ 47904 h 1861"/>
                    <a:gd name="T26" fmla="*/ 60361 w 646"/>
                    <a:gd name="T27" fmla="*/ 54502 h 1861"/>
                    <a:gd name="T28" fmla="*/ 63298 w 646"/>
                    <a:gd name="T29" fmla="*/ 61652 h 1861"/>
                    <a:gd name="T30" fmla="*/ 65760 w 646"/>
                    <a:gd name="T31" fmla="*/ 69103 h 1861"/>
                    <a:gd name="T32" fmla="*/ 67492 w 646"/>
                    <a:gd name="T33" fmla="*/ 76748 h 1861"/>
                    <a:gd name="T34" fmla="*/ 68942 w 646"/>
                    <a:gd name="T35" fmla="*/ 84837 h 1861"/>
                    <a:gd name="T36" fmla="*/ 69855 w 646"/>
                    <a:gd name="T37" fmla="*/ 93233 h 1861"/>
                    <a:gd name="T38" fmla="*/ 70251 w 646"/>
                    <a:gd name="T39" fmla="*/ 101908 h 1861"/>
                    <a:gd name="T40" fmla="*/ 70005 w 646"/>
                    <a:gd name="T41" fmla="*/ 110904 h 1861"/>
                    <a:gd name="T42" fmla="*/ 69192 w 646"/>
                    <a:gd name="T43" fmla="*/ 119073 h 1861"/>
                    <a:gd name="T44" fmla="*/ 67744 w 646"/>
                    <a:gd name="T45" fmla="*/ 127191 h 1861"/>
                    <a:gd name="T46" fmla="*/ 66052 w 646"/>
                    <a:gd name="T47" fmla="*/ 134875 h 1861"/>
                    <a:gd name="T48" fmla="*/ 63619 w 646"/>
                    <a:gd name="T49" fmla="*/ 142241 h 1861"/>
                    <a:gd name="T50" fmla="*/ 61013 w 646"/>
                    <a:gd name="T51" fmla="*/ 149173 h 1861"/>
                    <a:gd name="T52" fmla="*/ 57967 w 646"/>
                    <a:gd name="T53" fmla="*/ 155789 h 1861"/>
                    <a:gd name="T54" fmla="*/ 54369 w 646"/>
                    <a:gd name="T55" fmla="*/ 161992 h 1861"/>
                    <a:gd name="T56" fmla="*/ 50697 w 646"/>
                    <a:gd name="T57" fmla="*/ 167932 h 1861"/>
                    <a:gd name="T58" fmla="*/ 46555 w 646"/>
                    <a:gd name="T59" fmla="*/ 173453 h 1861"/>
                    <a:gd name="T60" fmla="*/ 42159 w 646"/>
                    <a:gd name="T61" fmla="*/ 178423 h 1861"/>
                    <a:gd name="T62" fmla="*/ 37487 w 646"/>
                    <a:gd name="T63" fmla="*/ 183108 h 1861"/>
                    <a:gd name="T64" fmla="*/ 32838 w 646"/>
                    <a:gd name="T65" fmla="*/ 187368 h 1861"/>
                    <a:gd name="T66" fmla="*/ 27683 w 646"/>
                    <a:gd name="T67" fmla="*/ 191169 h 1861"/>
                    <a:gd name="T68" fmla="*/ 22362 w 646"/>
                    <a:gd name="T69" fmla="*/ 194715 h 1861"/>
                    <a:gd name="T70" fmla="*/ 16945 w 646"/>
                    <a:gd name="T71" fmla="*/ 197683 h 1861"/>
                    <a:gd name="T72" fmla="*/ 11265 w 646"/>
                    <a:gd name="T73" fmla="*/ 200203 h 1861"/>
                    <a:gd name="T74" fmla="*/ 5731 w 646"/>
                    <a:gd name="T75" fmla="*/ 202415 h 1861"/>
                    <a:gd name="T76" fmla="*/ 0 w 646"/>
                    <a:gd name="T77" fmla="*/ 204046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46"/>
                    <a:gd name="T121" fmla="*/ 0 h 1861"/>
                    <a:gd name="T122" fmla="*/ 646 w 646"/>
                    <a:gd name="T123" fmla="*/ 1861 h 18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F9BF8B"/>
                    </a:gs>
                  </a:gsLst>
                  <a:lin ang="0" scaled="1"/>
                </a:gradFill>
                <a:ln w="6350">
                  <a:noFill/>
                  <a:round/>
                  <a:headEnd/>
                  <a:tailEnd/>
                </a:ln>
              </p:spPr>
              <p:txBody>
                <a:bodyPr/>
                <a:lstStyle/>
                <a:p>
                  <a:endParaRPr lang="zh-CN" altLang="en-US"/>
                </a:p>
              </p:txBody>
            </p:sp>
            <p:sp>
              <p:nvSpPr>
                <p:cNvPr id="109589" name="Freeform 10"/>
                <p:cNvSpPr>
                  <a:spLocks/>
                </p:cNvSpPr>
                <p:nvPr/>
              </p:nvSpPr>
              <p:spPr bwMode="gray">
                <a:xfrm rot="-6677128">
                  <a:off x="3071" y="289"/>
                  <a:ext cx="866" cy="2496"/>
                </a:xfrm>
                <a:custGeom>
                  <a:avLst/>
                  <a:gdLst>
                    <a:gd name="T0" fmla="*/ 0 w 646"/>
                    <a:gd name="T1" fmla="*/ 0 h 1861"/>
                    <a:gd name="T2" fmla="*/ 5171 w 646"/>
                    <a:gd name="T3" fmla="*/ 1556 h 1861"/>
                    <a:gd name="T4" fmla="*/ 10639 w 646"/>
                    <a:gd name="T5" fmla="*/ 3549 h 1861"/>
                    <a:gd name="T6" fmla="*/ 16016 w 646"/>
                    <a:gd name="T7" fmla="*/ 5899 h 1861"/>
                    <a:gd name="T8" fmla="*/ 21183 w 646"/>
                    <a:gd name="T9" fmla="*/ 8903 h 1861"/>
                    <a:gd name="T10" fmla="*/ 26275 w 646"/>
                    <a:gd name="T11" fmla="*/ 12147 h 1861"/>
                    <a:gd name="T12" fmla="*/ 31275 w 646"/>
                    <a:gd name="T13" fmla="*/ 16085 h 1861"/>
                    <a:gd name="T14" fmla="*/ 36210 w 646"/>
                    <a:gd name="T15" fmla="*/ 20349 h 1861"/>
                    <a:gd name="T16" fmla="*/ 40970 w 646"/>
                    <a:gd name="T17" fmla="*/ 25010 h 1861"/>
                    <a:gd name="T18" fmla="*/ 45462 w 646"/>
                    <a:gd name="T19" fmla="*/ 30197 h 1861"/>
                    <a:gd name="T20" fmla="*/ 49749 w 646"/>
                    <a:gd name="T21" fmla="*/ 35676 h 1861"/>
                    <a:gd name="T22" fmla="*/ 53663 w 646"/>
                    <a:gd name="T23" fmla="*/ 41520 h 1861"/>
                    <a:gd name="T24" fmla="*/ 57185 w 646"/>
                    <a:gd name="T25" fmla="*/ 47904 h 1861"/>
                    <a:gd name="T26" fmla="*/ 60361 w 646"/>
                    <a:gd name="T27" fmla="*/ 54502 h 1861"/>
                    <a:gd name="T28" fmla="*/ 63298 w 646"/>
                    <a:gd name="T29" fmla="*/ 61652 h 1861"/>
                    <a:gd name="T30" fmla="*/ 65760 w 646"/>
                    <a:gd name="T31" fmla="*/ 69103 h 1861"/>
                    <a:gd name="T32" fmla="*/ 67492 w 646"/>
                    <a:gd name="T33" fmla="*/ 76748 h 1861"/>
                    <a:gd name="T34" fmla="*/ 68942 w 646"/>
                    <a:gd name="T35" fmla="*/ 84837 h 1861"/>
                    <a:gd name="T36" fmla="*/ 69855 w 646"/>
                    <a:gd name="T37" fmla="*/ 93233 h 1861"/>
                    <a:gd name="T38" fmla="*/ 70251 w 646"/>
                    <a:gd name="T39" fmla="*/ 101908 h 1861"/>
                    <a:gd name="T40" fmla="*/ 70005 w 646"/>
                    <a:gd name="T41" fmla="*/ 110904 h 1861"/>
                    <a:gd name="T42" fmla="*/ 69192 w 646"/>
                    <a:gd name="T43" fmla="*/ 119073 h 1861"/>
                    <a:gd name="T44" fmla="*/ 67744 w 646"/>
                    <a:gd name="T45" fmla="*/ 127191 h 1861"/>
                    <a:gd name="T46" fmla="*/ 66052 w 646"/>
                    <a:gd name="T47" fmla="*/ 134875 h 1861"/>
                    <a:gd name="T48" fmla="*/ 63619 w 646"/>
                    <a:gd name="T49" fmla="*/ 142241 h 1861"/>
                    <a:gd name="T50" fmla="*/ 61013 w 646"/>
                    <a:gd name="T51" fmla="*/ 149173 h 1861"/>
                    <a:gd name="T52" fmla="*/ 57967 w 646"/>
                    <a:gd name="T53" fmla="*/ 155789 h 1861"/>
                    <a:gd name="T54" fmla="*/ 54369 w 646"/>
                    <a:gd name="T55" fmla="*/ 161992 h 1861"/>
                    <a:gd name="T56" fmla="*/ 50697 w 646"/>
                    <a:gd name="T57" fmla="*/ 167932 h 1861"/>
                    <a:gd name="T58" fmla="*/ 46555 w 646"/>
                    <a:gd name="T59" fmla="*/ 173453 h 1861"/>
                    <a:gd name="T60" fmla="*/ 42159 w 646"/>
                    <a:gd name="T61" fmla="*/ 178423 h 1861"/>
                    <a:gd name="T62" fmla="*/ 37487 w 646"/>
                    <a:gd name="T63" fmla="*/ 183108 h 1861"/>
                    <a:gd name="T64" fmla="*/ 32838 w 646"/>
                    <a:gd name="T65" fmla="*/ 187368 h 1861"/>
                    <a:gd name="T66" fmla="*/ 27683 w 646"/>
                    <a:gd name="T67" fmla="*/ 191169 h 1861"/>
                    <a:gd name="T68" fmla="*/ 22362 w 646"/>
                    <a:gd name="T69" fmla="*/ 194715 h 1861"/>
                    <a:gd name="T70" fmla="*/ 16945 w 646"/>
                    <a:gd name="T71" fmla="*/ 197683 h 1861"/>
                    <a:gd name="T72" fmla="*/ 11265 w 646"/>
                    <a:gd name="T73" fmla="*/ 200203 h 1861"/>
                    <a:gd name="T74" fmla="*/ 5731 w 646"/>
                    <a:gd name="T75" fmla="*/ 202415 h 1861"/>
                    <a:gd name="T76" fmla="*/ 0 w 646"/>
                    <a:gd name="T77" fmla="*/ 204046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46"/>
                    <a:gd name="T121" fmla="*/ 0 h 1861"/>
                    <a:gd name="T122" fmla="*/ 646 w 646"/>
                    <a:gd name="T123" fmla="*/ 1861 h 18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F9BF8B"/>
                    </a:gs>
                  </a:gsLst>
                  <a:lin ang="0" scaled="1"/>
                </a:gradFill>
                <a:ln w="6350">
                  <a:noFill/>
                  <a:round/>
                  <a:headEnd/>
                  <a:tailEnd/>
                </a:ln>
              </p:spPr>
              <p:txBody>
                <a:bodyPr/>
                <a:lstStyle/>
                <a:p>
                  <a:endParaRPr lang="zh-CN" altLang="en-US"/>
                </a:p>
              </p:txBody>
            </p:sp>
          </p:grpSp>
          <p:grpSp>
            <p:nvGrpSpPr>
              <p:cNvPr id="5" name="Group 11"/>
              <p:cNvGrpSpPr>
                <a:grpSpLocks/>
              </p:cNvGrpSpPr>
              <p:nvPr/>
            </p:nvGrpSpPr>
            <p:grpSpPr bwMode="auto">
              <a:xfrm>
                <a:off x="2543" y="1899"/>
                <a:ext cx="844" cy="843"/>
                <a:chOff x="2016" y="1920"/>
                <a:chExt cx="1680" cy="1680"/>
              </a:xfrm>
            </p:grpSpPr>
            <p:sp>
              <p:nvSpPr>
                <p:cNvPr id="109585" name="Oval 12"/>
                <p:cNvSpPr>
                  <a:spLocks noChangeArrowheads="1"/>
                </p:cNvSpPr>
                <p:nvPr/>
              </p:nvSpPr>
              <p:spPr bwMode="gray">
                <a:xfrm>
                  <a:off x="2016" y="1920"/>
                  <a:ext cx="1680" cy="1680"/>
                </a:xfrm>
                <a:prstGeom prst="ellipse">
                  <a:avLst/>
                </a:prstGeom>
                <a:gradFill rotWithShape="1">
                  <a:gsLst>
                    <a:gs pos="0">
                      <a:srgbClr val="F14343"/>
                    </a:gs>
                    <a:gs pos="100000">
                      <a:srgbClr val="922929"/>
                    </a:gs>
                  </a:gsLst>
                  <a:lin ang="5400000" scaled="1"/>
                </a:gradFill>
                <a:ln w="25400">
                  <a:solidFill>
                    <a:schemeClr val="bg1"/>
                  </a:solidFill>
                  <a:round/>
                  <a:headEnd/>
                  <a:tailEnd/>
                </a:ln>
              </p:spPr>
              <p:txBody>
                <a:bodyPr wrap="none" anchor="ctr"/>
                <a:lstStyle/>
                <a:p>
                  <a:pPr algn="ctr"/>
                  <a:endParaRPr lang="zh-CN" altLang="en-US"/>
                </a:p>
              </p:txBody>
            </p:sp>
            <p:sp>
              <p:nvSpPr>
                <p:cNvPr id="109586" name="Freeform 13"/>
                <p:cNvSpPr>
                  <a:spLocks/>
                </p:cNvSpPr>
                <p:nvPr/>
              </p:nvSpPr>
              <p:spPr bwMode="gray">
                <a:xfrm>
                  <a:off x="2208" y="1948"/>
                  <a:ext cx="1296" cy="634"/>
                </a:xfrm>
                <a:custGeom>
                  <a:avLst/>
                  <a:gdLst>
                    <a:gd name="T0" fmla="*/ 958 w 1321"/>
                    <a:gd name="T1" fmla="*/ 62 h 712"/>
                    <a:gd name="T2" fmla="*/ 970 w 1321"/>
                    <a:gd name="T3" fmla="*/ 69 h 712"/>
                    <a:gd name="T4" fmla="*/ 973 w 1321"/>
                    <a:gd name="T5" fmla="*/ 75 h 712"/>
                    <a:gd name="T6" fmla="*/ 968 w 1321"/>
                    <a:gd name="T7" fmla="*/ 81 h 712"/>
                    <a:gd name="T8" fmla="*/ 956 w 1321"/>
                    <a:gd name="T9" fmla="*/ 85 h 712"/>
                    <a:gd name="T10" fmla="*/ 937 w 1321"/>
                    <a:gd name="T11" fmla="*/ 91 h 712"/>
                    <a:gd name="T12" fmla="*/ 912 w 1321"/>
                    <a:gd name="T13" fmla="*/ 94 h 712"/>
                    <a:gd name="T14" fmla="*/ 881 w 1321"/>
                    <a:gd name="T15" fmla="*/ 98 h 712"/>
                    <a:gd name="T16" fmla="*/ 845 w 1321"/>
                    <a:gd name="T17" fmla="*/ 102 h 712"/>
                    <a:gd name="T18" fmla="*/ 804 w 1321"/>
                    <a:gd name="T19" fmla="*/ 105 h 712"/>
                    <a:gd name="T20" fmla="*/ 759 w 1321"/>
                    <a:gd name="T21" fmla="*/ 106 h 712"/>
                    <a:gd name="T22" fmla="*/ 712 w 1321"/>
                    <a:gd name="T23" fmla="*/ 107 h 712"/>
                    <a:gd name="T24" fmla="*/ 660 w 1321"/>
                    <a:gd name="T25" fmla="*/ 110 h 712"/>
                    <a:gd name="T26" fmla="*/ 607 w 1321"/>
                    <a:gd name="T27" fmla="*/ 111 h 712"/>
                    <a:gd name="T28" fmla="*/ 586 w 1321"/>
                    <a:gd name="T29" fmla="*/ 112 h 712"/>
                    <a:gd name="T30" fmla="*/ 351 w 1321"/>
                    <a:gd name="T31" fmla="*/ 112 h 712"/>
                    <a:gd name="T32" fmla="*/ 347 w 1321"/>
                    <a:gd name="T33" fmla="*/ 112 h 712"/>
                    <a:gd name="T34" fmla="*/ 301 w 1321"/>
                    <a:gd name="T35" fmla="*/ 111 h 712"/>
                    <a:gd name="T36" fmla="*/ 257 w 1321"/>
                    <a:gd name="T37" fmla="*/ 110 h 712"/>
                    <a:gd name="T38" fmla="*/ 215 w 1321"/>
                    <a:gd name="T39" fmla="*/ 109 h 712"/>
                    <a:gd name="T40" fmla="*/ 174 w 1321"/>
                    <a:gd name="T41" fmla="*/ 106 h 712"/>
                    <a:gd name="T42" fmla="*/ 137 w 1321"/>
                    <a:gd name="T43" fmla="*/ 106 h 712"/>
                    <a:gd name="T44" fmla="*/ 106 w 1321"/>
                    <a:gd name="T45" fmla="*/ 103 h 712"/>
                    <a:gd name="T46" fmla="*/ 74 w 1321"/>
                    <a:gd name="T47" fmla="*/ 101 h 712"/>
                    <a:gd name="T48" fmla="*/ 51 w 1321"/>
                    <a:gd name="T49" fmla="*/ 99 h 712"/>
                    <a:gd name="T50" fmla="*/ 26 w 1321"/>
                    <a:gd name="T51" fmla="*/ 94 h 712"/>
                    <a:gd name="T52" fmla="*/ 18 w 1321"/>
                    <a:gd name="T53" fmla="*/ 91 h 712"/>
                    <a:gd name="T54" fmla="*/ 6 w 1321"/>
                    <a:gd name="T55" fmla="*/ 87 h 712"/>
                    <a:gd name="T56" fmla="*/ 0 w 1321"/>
                    <a:gd name="T57" fmla="*/ 82 h 712"/>
                    <a:gd name="T58" fmla="*/ 0 w 1321"/>
                    <a:gd name="T59" fmla="*/ 81 h 712"/>
                    <a:gd name="T60" fmla="*/ 4 w 1321"/>
                    <a:gd name="T61" fmla="*/ 75 h 712"/>
                    <a:gd name="T62" fmla="*/ 16 w 1321"/>
                    <a:gd name="T63" fmla="*/ 69 h 712"/>
                    <a:gd name="T64" fmla="*/ 35 w 1321"/>
                    <a:gd name="T65" fmla="*/ 58 h 712"/>
                    <a:gd name="T66" fmla="*/ 70 w 1321"/>
                    <a:gd name="T67" fmla="*/ 47 h 712"/>
                    <a:gd name="T68" fmla="*/ 110 w 1321"/>
                    <a:gd name="T69" fmla="*/ 37 h 712"/>
                    <a:gd name="T70" fmla="*/ 151 w 1321"/>
                    <a:gd name="T71" fmla="*/ 27 h 712"/>
                    <a:gd name="T72" fmla="*/ 199 w 1321"/>
                    <a:gd name="T73" fmla="*/ 19 h 712"/>
                    <a:gd name="T74" fmla="*/ 252 w 1321"/>
                    <a:gd name="T75" fmla="*/ 12 h 712"/>
                    <a:gd name="T76" fmla="*/ 306 w 1321"/>
                    <a:gd name="T77" fmla="*/ 7 h 712"/>
                    <a:gd name="T78" fmla="*/ 367 w 1321"/>
                    <a:gd name="T79" fmla="*/ 4 h 712"/>
                    <a:gd name="T80" fmla="*/ 428 w 1321"/>
                    <a:gd name="T81" fmla="*/ 4 h 712"/>
                    <a:gd name="T82" fmla="*/ 492 w 1321"/>
                    <a:gd name="T83" fmla="*/ 0 h 712"/>
                    <a:gd name="T84" fmla="*/ 492 w 1321"/>
                    <a:gd name="T85" fmla="*/ 0 h 712"/>
                    <a:gd name="T86" fmla="*/ 559 w 1321"/>
                    <a:gd name="T87" fmla="*/ 4 h 712"/>
                    <a:gd name="T88" fmla="*/ 624 w 1321"/>
                    <a:gd name="T89" fmla="*/ 4 h 712"/>
                    <a:gd name="T90" fmla="*/ 687 w 1321"/>
                    <a:gd name="T91" fmla="*/ 8 h 712"/>
                    <a:gd name="T92" fmla="*/ 745 w 1321"/>
                    <a:gd name="T93" fmla="*/ 14 h 712"/>
                    <a:gd name="T94" fmla="*/ 797 w 1321"/>
                    <a:gd name="T95" fmla="*/ 21 h 712"/>
                    <a:gd name="T96" fmla="*/ 846 w 1321"/>
                    <a:gd name="T97" fmla="*/ 30 h 712"/>
                    <a:gd name="T98" fmla="*/ 890 w 1321"/>
                    <a:gd name="T99" fmla="*/ 40 h 712"/>
                    <a:gd name="T100" fmla="*/ 927 w 1321"/>
                    <a:gd name="T101" fmla="*/ 51 h 712"/>
                    <a:gd name="T102" fmla="*/ 958 w 1321"/>
                    <a:gd name="T103" fmla="*/ 62 h 712"/>
                    <a:gd name="T104" fmla="*/ 958 w 1321"/>
                    <a:gd name="T105" fmla="*/ 62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chemeClr val="bg1"/>
                    </a:gs>
                    <a:gs pos="100000">
                      <a:srgbClr val="FF3300"/>
                    </a:gs>
                  </a:gsLst>
                  <a:lin ang="5400000" scaled="1"/>
                </a:gradFill>
                <a:ln w="0">
                  <a:noFill/>
                  <a:round/>
                  <a:headEnd/>
                  <a:tailEnd/>
                </a:ln>
              </p:spPr>
              <p:txBody>
                <a:bodyPr/>
                <a:lstStyle/>
                <a:p>
                  <a:endParaRPr lang="zh-CN" altLang="en-US"/>
                </a:p>
              </p:txBody>
            </p:sp>
          </p:grpSp>
          <p:sp>
            <p:nvSpPr>
              <p:cNvPr id="109582" name="Text Box 15"/>
              <p:cNvSpPr txBox="1">
                <a:spLocks noChangeArrowheads="1"/>
              </p:cNvSpPr>
              <p:nvPr/>
            </p:nvSpPr>
            <p:spPr bwMode="auto">
              <a:xfrm>
                <a:off x="1457" y="1913"/>
                <a:ext cx="1015" cy="620"/>
              </a:xfrm>
              <a:prstGeom prst="rect">
                <a:avLst/>
              </a:prstGeom>
              <a:noFill/>
              <a:ln w="9525" algn="ctr">
                <a:noFill/>
                <a:miter lim="800000"/>
                <a:headEnd/>
                <a:tailEnd/>
              </a:ln>
            </p:spPr>
            <p:txBody>
              <a:bodyPr wrap="none">
                <a:spAutoFit/>
              </a:bodyPr>
              <a:lstStyle/>
              <a:p>
                <a:pPr algn="r" eaLnBrk="0" hangingPunct="0"/>
                <a:r>
                  <a:rPr lang="zh-CN" altLang="en-US" sz="3200" b="1">
                    <a:latin typeface="黑体" pitchFamily="49" charset="-122"/>
                    <a:ea typeface="黑体" pitchFamily="49" charset="-122"/>
                  </a:rPr>
                  <a:t>自强不息</a:t>
                </a:r>
                <a:endParaRPr lang="en-US" altLang="zh-CN" sz="3200" b="1">
                  <a:latin typeface="黑体" pitchFamily="49" charset="-122"/>
                  <a:ea typeface="黑体" pitchFamily="49" charset="-122"/>
                </a:endParaRPr>
              </a:p>
              <a:p>
                <a:pPr algn="r" eaLnBrk="0" hangingPunct="0"/>
                <a:r>
                  <a:rPr lang="zh-CN" altLang="en-US" sz="3200" b="1">
                    <a:latin typeface="黑体" pitchFamily="49" charset="-122"/>
                    <a:ea typeface="黑体" pitchFamily="49" charset="-122"/>
                  </a:rPr>
                  <a:t>顽强拼搏</a:t>
                </a:r>
                <a:endParaRPr lang="en-US" altLang="zh-CN" sz="3200" b="1">
                  <a:latin typeface="黑体" pitchFamily="49" charset="-122"/>
                  <a:ea typeface="黑体" pitchFamily="49" charset="-122"/>
                </a:endParaRPr>
              </a:p>
            </p:txBody>
          </p:sp>
          <p:sp>
            <p:nvSpPr>
              <p:cNvPr id="109583" name="Text Box 16"/>
              <p:cNvSpPr txBox="1">
                <a:spLocks noChangeArrowheads="1"/>
              </p:cNvSpPr>
              <p:nvPr/>
            </p:nvSpPr>
            <p:spPr bwMode="auto">
              <a:xfrm>
                <a:off x="3347" y="1461"/>
                <a:ext cx="1015" cy="620"/>
              </a:xfrm>
              <a:prstGeom prst="rect">
                <a:avLst/>
              </a:prstGeom>
              <a:noFill/>
              <a:ln w="9525" algn="ctr">
                <a:noFill/>
                <a:miter lim="800000"/>
                <a:headEnd/>
                <a:tailEnd/>
              </a:ln>
            </p:spPr>
            <p:txBody>
              <a:bodyPr wrap="none">
                <a:spAutoFit/>
              </a:bodyPr>
              <a:lstStyle/>
              <a:p>
                <a:pPr eaLnBrk="0" hangingPunct="0"/>
                <a:r>
                  <a:rPr lang="zh-CN" altLang="en-US" sz="3200" b="1">
                    <a:latin typeface="黑体" pitchFamily="49" charset="-122"/>
                    <a:ea typeface="黑体" pitchFamily="49" charset="-122"/>
                  </a:rPr>
                  <a:t>与时俱进</a:t>
                </a:r>
                <a:endParaRPr lang="en-US" altLang="zh-CN" sz="3200" b="1">
                  <a:latin typeface="黑体" pitchFamily="49" charset="-122"/>
                  <a:ea typeface="黑体" pitchFamily="49" charset="-122"/>
                </a:endParaRPr>
              </a:p>
              <a:p>
                <a:pPr eaLnBrk="0" hangingPunct="0"/>
                <a:r>
                  <a:rPr lang="zh-CN" altLang="en-US" sz="3200" b="1">
                    <a:latin typeface="黑体" pitchFamily="49" charset="-122"/>
                    <a:ea typeface="黑体" pitchFamily="49" charset="-122"/>
                  </a:rPr>
                  <a:t>求真务实</a:t>
                </a:r>
                <a:endParaRPr lang="en-US" altLang="zh-CN" sz="3200" b="1">
                  <a:latin typeface="黑体" pitchFamily="49" charset="-122"/>
                  <a:ea typeface="黑体" pitchFamily="49" charset="-122"/>
                </a:endParaRPr>
              </a:p>
            </p:txBody>
          </p:sp>
          <p:sp>
            <p:nvSpPr>
              <p:cNvPr id="109584" name="Text Box 17"/>
              <p:cNvSpPr txBox="1">
                <a:spLocks noChangeArrowheads="1"/>
              </p:cNvSpPr>
              <p:nvPr/>
            </p:nvSpPr>
            <p:spPr bwMode="auto">
              <a:xfrm>
                <a:off x="2421" y="3104"/>
                <a:ext cx="1015" cy="620"/>
              </a:xfrm>
              <a:prstGeom prst="rect">
                <a:avLst/>
              </a:prstGeom>
              <a:noFill/>
              <a:ln w="9525" algn="ctr">
                <a:noFill/>
                <a:miter lim="800000"/>
                <a:headEnd/>
                <a:tailEnd/>
              </a:ln>
            </p:spPr>
            <p:txBody>
              <a:bodyPr wrap="none">
                <a:spAutoFit/>
              </a:bodyPr>
              <a:lstStyle/>
              <a:p>
                <a:pPr algn="r" eaLnBrk="0" hangingPunct="0"/>
                <a:r>
                  <a:rPr lang="zh-CN" altLang="en-US" sz="3200" b="1">
                    <a:latin typeface="黑体" pitchFamily="49" charset="-122"/>
                    <a:ea typeface="黑体" pitchFamily="49" charset="-122"/>
                  </a:rPr>
                  <a:t>革命批判</a:t>
                </a:r>
                <a:endParaRPr lang="en-US" altLang="zh-CN" sz="3200" b="1">
                  <a:latin typeface="黑体" pitchFamily="49" charset="-122"/>
                  <a:ea typeface="黑体" pitchFamily="49" charset="-122"/>
                </a:endParaRPr>
              </a:p>
              <a:p>
                <a:pPr algn="r" eaLnBrk="0" hangingPunct="0"/>
                <a:r>
                  <a:rPr lang="zh-CN" altLang="en-US" sz="3200" b="1">
                    <a:latin typeface="黑体" pitchFamily="49" charset="-122"/>
                    <a:ea typeface="黑体" pitchFamily="49" charset="-122"/>
                  </a:rPr>
                  <a:t>勇于创新</a:t>
                </a:r>
                <a:endParaRPr lang="en-US" altLang="zh-CN" sz="3200" b="1">
                  <a:latin typeface="黑体" pitchFamily="49" charset="-122"/>
                  <a:ea typeface="黑体" pitchFamily="49" charset="-122"/>
                </a:endParaRPr>
              </a:p>
            </p:txBody>
          </p:sp>
        </p:grpSp>
        <p:sp>
          <p:nvSpPr>
            <p:cNvPr id="109576" name="TextBox 16"/>
            <p:cNvSpPr txBox="1">
              <a:spLocks noChangeArrowheads="1"/>
            </p:cNvSpPr>
            <p:nvPr/>
          </p:nvSpPr>
          <p:spPr bwMode="auto">
            <a:xfrm>
              <a:off x="4143372" y="3214686"/>
              <a:ext cx="1143008" cy="646331"/>
            </a:xfrm>
            <a:prstGeom prst="rect">
              <a:avLst/>
            </a:prstGeom>
            <a:noFill/>
            <a:ln w="9525">
              <a:noFill/>
              <a:miter lim="800000"/>
              <a:headEnd/>
              <a:tailEnd/>
            </a:ln>
          </p:spPr>
          <p:txBody>
            <a:bodyPr>
              <a:spAutoFit/>
            </a:bodyPr>
            <a:lstStyle/>
            <a:p>
              <a:pPr algn="ctr"/>
              <a:r>
                <a:rPr lang="zh-CN" altLang="en-US" sz="3600" b="1">
                  <a:solidFill>
                    <a:srgbClr val="FFFF00"/>
                  </a:solidFill>
                  <a:latin typeface="华文新魏" pitchFamily="2" charset="-122"/>
                  <a:ea typeface="华文新魏" pitchFamily="2" charset="-122"/>
                </a:rPr>
                <a:t>精神</a:t>
              </a:r>
            </a:p>
          </p:txBody>
        </p:sp>
      </p:grpSp>
      <p:sp>
        <p:nvSpPr>
          <p:cNvPr id="19" name="TextBox 18"/>
          <p:cNvSpPr txBox="1">
            <a:spLocks noChangeArrowheads="1"/>
          </p:cNvSpPr>
          <p:nvPr/>
        </p:nvSpPr>
        <p:spPr bwMode="auto">
          <a:xfrm>
            <a:off x="6143625" y="2832100"/>
            <a:ext cx="3000375" cy="954088"/>
          </a:xfrm>
          <a:prstGeom prst="rect">
            <a:avLst/>
          </a:prstGeom>
          <a:noFill/>
          <a:ln w="9525">
            <a:noFill/>
            <a:miter lim="800000"/>
            <a:headEnd/>
            <a:tailEnd/>
          </a:ln>
        </p:spPr>
        <p:txBody>
          <a:bodyPr>
            <a:spAutoFit/>
          </a:bodyPr>
          <a:lstStyle/>
          <a:p>
            <a:r>
              <a:rPr lang="zh-CN" altLang="en-US" sz="2800" b="1">
                <a:solidFill>
                  <a:srgbClr val="00863D"/>
                </a:solidFill>
                <a:latin typeface="华文新魏" pitchFamily="2" charset="-122"/>
                <a:ea typeface="华文新魏" pitchFamily="2" charset="-122"/>
              </a:rPr>
              <a:t>实现主客观具体的历史的统一</a:t>
            </a:r>
          </a:p>
        </p:txBody>
      </p:sp>
      <p:sp>
        <p:nvSpPr>
          <p:cNvPr id="20" name="TextBox 19"/>
          <p:cNvSpPr txBox="1">
            <a:spLocks noChangeArrowheads="1"/>
          </p:cNvSpPr>
          <p:nvPr/>
        </p:nvSpPr>
        <p:spPr bwMode="auto">
          <a:xfrm>
            <a:off x="3150097" y="5903913"/>
            <a:ext cx="5094311" cy="954087"/>
          </a:xfrm>
          <a:prstGeom prst="rect">
            <a:avLst/>
          </a:prstGeom>
          <a:noFill/>
          <a:ln w="9525">
            <a:noFill/>
            <a:miter lim="800000"/>
            <a:headEnd/>
            <a:tailEnd/>
          </a:ln>
        </p:spPr>
        <p:txBody>
          <a:bodyPr wrap="square">
            <a:spAutoFit/>
          </a:bodyPr>
          <a:lstStyle/>
          <a:p>
            <a:r>
              <a:rPr lang="zh-CN" altLang="en-US" sz="2800" b="1" dirty="0">
                <a:solidFill>
                  <a:srgbClr val="006600"/>
                </a:solidFill>
                <a:latin typeface="华文新魏" pitchFamily="2" charset="-122"/>
                <a:ea typeface="华文新魏" pitchFamily="2" charset="-122"/>
              </a:rPr>
              <a:t>研究新情况，提出新问题</a:t>
            </a:r>
            <a:r>
              <a:rPr lang="zh-CN" altLang="en-US" sz="2800" b="1" dirty="0" smtClean="0">
                <a:solidFill>
                  <a:srgbClr val="006600"/>
                </a:solidFill>
                <a:latin typeface="华文新魏" pitchFamily="2" charset="-122"/>
                <a:ea typeface="华文新魏" pitchFamily="2" charset="-122"/>
              </a:rPr>
              <a:t>，</a:t>
            </a:r>
            <a:endParaRPr lang="en-US" altLang="zh-CN" sz="2800" b="1" dirty="0" smtClean="0">
              <a:solidFill>
                <a:srgbClr val="006600"/>
              </a:solidFill>
              <a:latin typeface="华文新魏" pitchFamily="2" charset="-122"/>
              <a:ea typeface="华文新魏" pitchFamily="2" charset="-122"/>
            </a:endParaRPr>
          </a:p>
          <a:p>
            <a:r>
              <a:rPr lang="zh-CN" altLang="en-US" sz="2800" b="1" dirty="0" smtClean="0">
                <a:solidFill>
                  <a:srgbClr val="006600"/>
                </a:solidFill>
                <a:latin typeface="华文新魏" pitchFamily="2" charset="-122"/>
                <a:ea typeface="华文新魏" pitchFamily="2" charset="-122"/>
              </a:rPr>
              <a:t>寻找</a:t>
            </a:r>
            <a:r>
              <a:rPr lang="zh-CN" altLang="en-US" sz="2800" b="1" dirty="0">
                <a:solidFill>
                  <a:srgbClr val="006600"/>
                </a:solidFill>
                <a:latin typeface="华文新魏" pitchFamily="2" charset="-122"/>
                <a:ea typeface="华文新魏" pitchFamily="2" charset="-122"/>
              </a:rPr>
              <a:t>新思路，推动事物的发展</a:t>
            </a:r>
          </a:p>
        </p:txBody>
      </p:sp>
      <p:sp>
        <p:nvSpPr>
          <p:cNvPr id="21" name="TextBox 20"/>
          <p:cNvSpPr txBox="1">
            <a:spLocks noChangeArrowheads="1"/>
          </p:cNvSpPr>
          <p:nvPr/>
        </p:nvSpPr>
        <p:spPr bwMode="auto">
          <a:xfrm>
            <a:off x="428625" y="1546225"/>
            <a:ext cx="4000500" cy="954088"/>
          </a:xfrm>
          <a:prstGeom prst="rect">
            <a:avLst/>
          </a:prstGeom>
          <a:noFill/>
          <a:ln w="9525">
            <a:noFill/>
            <a:miter lim="800000"/>
            <a:headEnd/>
            <a:tailEnd/>
          </a:ln>
        </p:spPr>
        <p:txBody>
          <a:bodyPr>
            <a:spAutoFit/>
          </a:bodyPr>
          <a:lstStyle/>
          <a:p>
            <a:r>
              <a:rPr lang="zh-CN" altLang="en-US" sz="2800" b="1">
                <a:solidFill>
                  <a:srgbClr val="00863D"/>
                </a:solidFill>
                <a:latin typeface="华文新魏" pitchFamily="2" charset="-122"/>
                <a:ea typeface="华文新魏" pitchFamily="2" charset="-122"/>
              </a:rPr>
              <a:t>直面挫折、解决困难，不畏失败，勇敢前行</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linds(horizontal)">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1143000" y="1676400"/>
            <a:ext cx="65532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rgbClr val="0000CC"/>
                </a:solidFill>
                <a:latin typeface="华文新魏" pitchFamily="2" charset="-122"/>
                <a:ea typeface="华文新魏" pitchFamily="2" charset="-122"/>
              </a:rPr>
              <a:t>单元知识整合法</a:t>
            </a:r>
            <a:endParaRPr lang="en-US" altLang="zh-CN" sz="3600" b="1" dirty="0">
              <a:solidFill>
                <a:srgbClr val="0000CC"/>
              </a:solidFill>
              <a:latin typeface="华文新魏" pitchFamily="2" charset="-122"/>
              <a:ea typeface="华文新魏" pitchFamily="2" charset="-122"/>
            </a:endParaRPr>
          </a:p>
        </p:txBody>
      </p:sp>
      <p:pic>
        <p:nvPicPr>
          <p:cNvPr id="14340"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5" name="TextBox 4"/>
          <p:cNvSpPr txBox="1"/>
          <p:nvPr/>
        </p:nvSpPr>
        <p:spPr>
          <a:xfrm>
            <a:off x="685800" y="2514600"/>
            <a:ext cx="7848600" cy="3298339"/>
          </a:xfrm>
          <a:prstGeom prst="rect">
            <a:avLst/>
          </a:prstGeom>
          <a:noFill/>
        </p:spPr>
        <p:txBody>
          <a:bodyPr wrap="square" rtlCol="0">
            <a:spAutoFit/>
          </a:bodyPr>
          <a:lstStyle/>
          <a:p>
            <a:pPr>
              <a:lnSpc>
                <a:spcPts val="5000"/>
              </a:lnSpc>
            </a:pPr>
            <a:r>
              <a:rPr lang="zh-CN" altLang="en-US" sz="3200" b="1" dirty="0" smtClean="0"/>
              <a:t>       思想政治必修模块是根据公民的经济、政治、文化生活内容，提炼具有整合意义的若干主题，分单元编写的。单元是整体中自成系统的独立单位，每个单元包含的知识都具有较高的亲缘性或关联度。</a:t>
            </a:r>
            <a:endParaRPr lang="zh-CN" altLang="en-US" sz="3200" b="1" dirty="0"/>
          </a:p>
        </p:txBody>
      </p:sp>
      <p:sp>
        <p:nvSpPr>
          <p:cNvPr id="6" name="TextBox 5"/>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1143000" y="1676400"/>
            <a:ext cx="65532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rgbClr val="0000CC"/>
                </a:solidFill>
                <a:latin typeface="华文新魏" pitchFamily="2" charset="-122"/>
                <a:ea typeface="华文新魏" pitchFamily="2" charset="-122"/>
              </a:rPr>
              <a:t>单元知识整合法操作方法</a:t>
            </a:r>
            <a:endParaRPr lang="en-US" altLang="zh-CN" sz="3600" b="1" dirty="0">
              <a:solidFill>
                <a:srgbClr val="0000CC"/>
              </a:solidFill>
              <a:latin typeface="华文新魏" pitchFamily="2" charset="-122"/>
              <a:ea typeface="华文新魏" pitchFamily="2" charset="-122"/>
            </a:endParaRPr>
          </a:p>
        </p:txBody>
      </p:sp>
      <p:pic>
        <p:nvPicPr>
          <p:cNvPr id="14340"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5" name="TextBox 4"/>
          <p:cNvSpPr txBox="1"/>
          <p:nvPr/>
        </p:nvSpPr>
        <p:spPr>
          <a:xfrm>
            <a:off x="609600" y="2438400"/>
            <a:ext cx="7696200" cy="3939540"/>
          </a:xfrm>
          <a:prstGeom prst="rect">
            <a:avLst/>
          </a:prstGeom>
          <a:noFill/>
        </p:spPr>
        <p:txBody>
          <a:bodyPr wrap="square" rtlCol="0">
            <a:spAutoFit/>
          </a:bodyPr>
          <a:lstStyle/>
          <a:p>
            <a:pPr>
              <a:lnSpc>
                <a:spcPts val="5000"/>
              </a:lnSpc>
            </a:pPr>
            <a:r>
              <a:rPr lang="en-US" altLang="zh-CN" sz="3200" b="1" dirty="0" smtClean="0"/>
              <a:t>        1.</a:t>
            </a:r>
            <a:r>
              <a:rPr lang="zh-CN" altLang="en-US" sz="3200" b="1" dirty="0" smtClean="0"/>
              <a:t>以单元标题为知识专题的主题；</a:t>
            </a:r>
            <a:endParaRPr lang="en-US" altLang="zh-CN" sz="3200" b="1" dirty="0" smtClean="0"/>
          </a:p>
          <a:p>
            <a:pPr>
              <a:lnSpc>
                <a:spcPts val="5000"/>
              </a:lnSpc>
            </a:pPr>
            <a:r>
              <a:rPr lang="en-US" altLang="zh-CN" sz="3200" b="1" dirty="0" smtClean="0"/>
              <a:t>        2.</a:t>
            </a:r>
            <a:r>
              <a:rPr lang="zh-CN" altLang="en-US" sz="3200" b="1" dirty="0" smtClean="0"/>
              <a:t>按照课题、框题、目题的层级，提炼出主要概念、观点、原理等主干知识；</a:t>
            </a:r>
            <a:endParaRPr lang="en-US" altLang="zh-CN" sz="3200" b="1" dirty="0" smtClean="0"/>
          </a:p>
          <a:p>
            <a:pPr>
              <a:lnSpc>
                <a:spcPts val="5000"/>
              </a:lnSpc>
            </a:pPr>
            <a:r>
              <a:rPr lang="en-US" altLang="zh-CN" sz="3200" b="1" dirty="0" smtClean="0"/>
              <a:t>        3.</a:t>
            </a:r>
            <a:r>
              <a:rPr lang="zh-CN" altLang="en-US" sz="3200" b="1" dirty="0" smtClean="0"/>
              <a:t>围绕主题鉴别知识间内在的逻辑关系，用箭头、横线等作出标识，整合为知识专题</a:t>
            </a:r>
            <a:r>
              <a:rPr lang="zh-CN" altLang="zh-CN" sz="3200" b="1" dirty="0" smtClean="0"/>
              <a:t>。</a:t>
            </a:r>
            <a:endParaRPr lang="zh-CN" altLang="en-US" sz="3200" b="1" dirty="0"/>
          </a:p>
        </p:txBody>
      </p:sp>
      <p:sp>
        <p:nvSpPr>
          <p:cNvPr id="6" name="TextBox 5"/>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685800" y="457200"/>
            <a:ext cx="73914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chemeClr val="bg1"/>
                </a:solidFill>
                <a:latin typeface="华文新魏" pitchFamily="2" charset="-122"/>
                <a:ea typeface="华文新魏" pitchFamily="2" charset="-122"/>
              </a:rPr>
              <a:t>经济生活第一单元知识专题示例</a:t>
            </a:r>
            <a:endParaRPr lang="en-US" altLang="zh-CN" sz="3600" b="1" dirty="0">
              <a:solidFill>
                <a:schemeClr val="bg1"/>
              </a:solidFill>
              <a:latin typeface="华文新魏" pitchFamily="2" charset="-122"/>
              <a:ea typeface="华文新魏" pitchFamily="2" charset="-122"/>
            </a:endParaRPr>
          </a:p>
        </p:txBody>
      </p:sp>
      <p:pic>
        <p:nvPicPr>
          <p:cNvPr id="6" name="图片 5" descr="无标题.png"/>
          <p:cNvPicPr>
            <a:picLocks noChangeAspect="1"/>
          </p:cNvPicPr>
          <p:nvPr/>
        </p:nvPicPr>
        <p:blipFill>
          <a:blip r:embed="rId2" cstate="print"/>
          <a:stretch>
            <a:fillRect/>
          </a:stretch>
        </p:blipFill>
        <p:spPr>
          <a:xfrm>
            <a:off x="360797" y="2209800"/>
            <a:ext cx="8544033" cy="4019622"/>
          </a:xfrm>
          <a:prstGeom prst="rect">
            <a:avLst/>
          </a:prstGeom>
        </p:spPr>
      </p:pic>
      <p:sp>
        <p:nvSpPr>
          <p:cNvPr id="7" name="左大括号 6"/>
          <p:cNvSpPr/>
          <p:nvPr/>
        </p:nvSpPr>
        <p:spPr>
          <a:xfrm>
            <a:off x="5410200" y="3429000"/>
            <a:ext cx="215464" cy="838200"/>
          </a:xfrm>
          <a:prstGeom prst="leftBrac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Box 103"/>
          <p:cNvSpPr txBox="1"/>
          <p:nvPr/>
        </p:nvSpPr>
        <p:spPr>
          <a:xfrm>
            <a:off x="899592" y="476672"/>
            <a:ext cx="6912768" cy="646331"/>
          </a:xfrm>
          <a:prstGeom prst="rect">
            <a:avLst/>
          </a:prstGeom>
          <a:noFill/>
        </p:spPr>
        <p:txBody>
          <a:bodyPr wrap="square" rtlCol="0">
            <a:spAutoFit/>
          </a:bodyPr>
          <a:lstStyle/>
          <a:p>
            <a:r>
              <a:rPr lang="zh-CN" altLang="en-US" sz="3600" b="1" dirty="0" smtClean="0">
                <a:solidFill>
                  <a:srgbClr val="FFFF00"/>
                </a:solidFill>
                <a:latin typeface="华文新魏" pitchFamily="2" charset="-122"/>
                <a:ea typeface="华文新魏" pitchFamily="2" charset="-122"/>
              </a:rPr>
              <a:t>                 我们怎么办？</a:t>
            </a:r>
          </a:p>
        </p:txBody>
      </p:sp>
      <p:grpSp>
        <p:nvGrpSpPr>
          <p:cNvPr id="5" name="组合 24"/>
          <p:cNvGrpSpPr/>
          <p:nvPr/>
        </p:nvGrpSpPr>
        <p:grpSpPr>
          <a:xfrm>
            <a:off x="368594" y="2060846"/>
            <a:ext cx="8406814" cy="2880319"/>
            <a:chOff x="1687" y="1884943"/>
            <a:chExt cx="9140627" cy="3131737"/>
          </a:xfrm>
        </p:grpSpPr>
        <p:sp>
          <p:nvSpPr>
            <p:cNvPr id="7" name="椭圆 6"/>
            <p:cNvSpPr/>
            <p:nvPr/>
          </p:nvSpPr>
          <p:spPr bwMode="auto">
            <a:xfrm>
              <a:off x="3276635" y="2121951"/>
              <a:ext cx="2594105" cy="2592372"/>
            </a:xfrm>
            <a:prstGeom prst="ellipse">
              <a:avLst/>
            </a:prstGeom>
            <a:solidFill>
              <a:sysClr val="window" lastClr="FFFFFF">
                <a:lumMod val="95000"/>
              </a:sysClr>
            </a:solidFill>
            <a:ln w="25400" cap="flat" cmpd="sng" algn="ctr">
              <a:no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zh-CN" altLang="en-US" sz="40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sp>
          <p:nvSpPr>
            <p:cNvPr id="8" name="椭圆 7"/>
            <p:cNvSpPr/>
            <p:nvPr/>
          </p:nvSpPr>
          <p:spPr bwMode="auto">
            <a:xfrm>
              <a:off x="3753695" y="2589795"/>
              <a:ext cx="1679533" cy="1678411"/>
            </a:xfrm>
            <a:prstGeom prst="ellipse">
              <a:avLst/>
            </a:prstGeom>
            <a:gradFill>
              <a:gsLst>
                <a:gs pos="33000">
                  <a:srgbClr val="2676FF">
                    <a:lumMod val="60000"/>
                    <a:lumOff val="40000"/>
                  </a:srgbClr>
                </a:gs>
                <a:gs pos="100000">
                  <a:srgbClr val="2676FF"/>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3000" b="1" i="0" u="none" strike="noStrike" kern="0" cap="none" spc="0" normalizeH="0" baseline="0" noProof="0" dirty="0" smtClean="0">
                  <a:ln>
                    <a:noFill/>
                  </a:ln>
                  <a:solidFill>
                    <a:srgbClr val="FFFFFF"/>
                  </a:solidFill>
                  <a:effectLst/>
                  <a:uLnTx/>
                  <a:uFillTx/>
                  <a:latin typeface="微软雅黑" pitchFamily="34" charset="-122"/>
                  <a:ea typeface="微软雅黑" pitchFamily="34" charset="-122"/>
                  <a:cs typeface="+mn-cs"/>
                </a:rPr>
                <a:t>我们</a:t>
              </a:r>
              <a:endParaRPr kumimoji="0" lang="zh-CN" altLang="en-US" sz="3000" b="1" i="0" u="none" strike="noStrike" kern="0" cap="none" spc="0" normalizeH="0" baseline="0" noProof="0" dirty="0">
                <a:ln>
                  <a:noFill/>
                </a:ln>
                <a:solidFill>
                  <a:srgbClr val="FFFFFF"/>
                </a:solidFill>
                <a:effectLst/>
                <a:uLnTx/>
                <a:uFillTx/>
                <a:latin typeface="微软雅黑" pitchFamily="34" charset="-122"/>
                <a:ea typeface="微软雅黑" pitchFamily="34" charset="-122"/>
                <a:cs typeface="+mn-cs"/>
              </a:endParaRPr>
            </a:p>
          </p:txBody>
        </p:sp>
        <p:sp>
          <p:nvSpPr>
            <p:cNvPr id="9" name="下箭头 8"/>
            <p:cNvSpPr/>
            <p:nvPr/>
          </p:nvSpPr>
          <p:spPr>
            <a:xfrm rot="2700000" flipH="1" flipV="1">
              <a:off x="3660100" y="4054309"/>
              <a:ext cx="288032" cy="265425"/>
            </a:xfrm>
            <a:prstGeom prst="downArrow">
              <a:avLst/>
            </a:prstGeom>
            <a:gradFill>
              <a:gsLst>
                <a:gs pos="33000">
                  <a:srgbClr val="2676FF">
                    <a:lumMod val="20000"/>
                    <a:lumOff val="80000"/>
                  </a:srgbClr>
                </a:gs>
                <a:gs pos="100000">
                  <a:srgbClr val="2676FF">
                    <a:lumMod val="60000"/>
                    <a:lumOff val="40000"/>
                  </a:srgbClr>
                </a:gs>
              </a:gsLst>
              <a:lin ang="5400000" scaled="0"/>
            </a:gradFill>
            <a:ln w="3175" cap="flat" cmpd="sng" algn="ctr">
              <a:solidFill>
                <a:srgbClr val="D7D7D7"/>
              </a:solid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tabLst/>
                <a:defRPr/>
              </a:pPr>
              <a:endParaRPr kumimoji="0" lang="zh-CN" altLang="en-US" sz="2800" b="1" i="0" u="none" strike="noStrike" kern="0" cap="none" spc="0" normalizeH="0" baseline="0" noProof="0">
                <a:ln>
                  <a:noFill/>
                </a:ln>
                <a:solidFill>
                  <a:sysClr val="window" lastClr="FFFFFF"/>
                </a:solidFill>
                <a:effectLst/>
                <a:uLnTx/>
                <a:uFillTx/>
                <a:latin typeface="微软雅黑" pitchFamily="34" charset="-122"/>
                <a:ea typeface="微软雅黑" pitchFamily="34" charset="-122"/>
                <a:cs typeface="+mn-cs"/>
              </a:endParaRPr>
            </a:p>
          </p:txBody>
        </p:sp>
        <p:sp>
          <p:nvSpPr>
            <p:cNvPr id="10" name="下箭头 9"/>
            <p:cNvSpPr/>
            <p:nvPr/>
          </p:nvSpPr>
          <p:spPr>
            <a:xfrm rot="8100000" flipH="1">
              <a:off x="5199242" y="4054309"/>
              <a:ext cx="288032" cy="265425"/>
            </a:xfrm>
            <a:prstGeom prst="downArrow">
              <a:avLst/>
            </a:prstGeom>
            <a:gradFill>
              <a:gsLst>
                <a:gs pos="33000">
                  <a:srgbClr val="2676FF">
                    <a:lumMod val="20000"/>
                    <a:lumOff val="80000"/>
                  </a:srgbClr>
                </a:gs>
                <a:gs pos="100000">
                  <a:srgbClr val="2676FF">
                    <a:lumMod val="60000"/>
                    <a:lumOff val="40000"/>
                  </a:srgbClr>
                </a:gs>
              </a:gsLst>
              <a:lin ang="5400000" scaled="0"/>
            </a:gradFill>
            <a:ln w="3175" cap="flat" cmpd="sng" algn="ctr">
              <a:solidFill>
                <a:srgbClr val="D7D7D7"/>
              </a:solid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tabLst/>
                <a:defRPr/>
              </a:pPr>
              <a:endParaRPr kumimoji="0" lang="zh-CN" altLang="en-US" sz="2800" b="1" i="0" u="none" strike="noStrike" kern="0" cap="none" spc="0" normalizeH="0" baseline="0" noProof="0">
                <a:ln>
                  <a:noFill/>
                </a:ln>
                <a:solidFill>
                  <a:sysClr val="window" lastClr="FFFFFF"/>
                </a:solidFill>
                <a:effectLst/>
                <a:uLnTx/>
                <a:uFillTx/>
                <a:latin typeface="微软雅黑" pitchFamily="34" charset="-122"/>
                <a:ea typeface="微软雅黑" pitchFamily="34" charset="-122"/>
                <a:cs typeface="+mn-cs"/>
              </a:endParaRPr>
            </a:p>
          </p:txBody>
        </p:sp>
        <p:sp>
          <p:nvSpPr>
            <p:cNvPr id="11" name="下箭头 10"/>
            <p:cNvSpPr/>
            <p:nvPr/>
          </p:nvSpPr>
          <p:spPr>
            <a:xfrm rot="13500000" flipH="1" flipV="1">
              <a:off x="5199243" y="2546314"/>
              <a:ext cx="288032" cy="265425"/>
            </a:xfrm>
            <a:prstGeom prst="downArrow">
              <a:avLst/>
            </a:prstGeom>
            <a:gradFill>
              <a:gsLst>
                <a:gs pos="33000">
                  <a:srgbClr val="2676FF">
                    <a:lumMod val="20000"/>
                    <a:lumOff val="80000"/>
                  </a:srgbClr>
                </a:gs>
                <a:gs pos="100000">
                  <a:srgbClr val="2676FF">
                    <a:lumMod val="60000"/>
                    <a:lumOff val="40000"/>
                  </a:srgbClr>
                </a:gs>
              </a:gsLst>
              <a:lin ang="5400000" scaled="0"/>
            </a:gradFill>
            <a:ln w="3175" cap="flat" cmpd="sng" algn="ctr">
              <a:solidFill>
                <a:srgbClr val="D7D7D7"/>
              </a:solid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tabLst/>
                <a:defRPr/>
              </a:pPr>
              <a:endParaRPr kumimoji="0" lang="zh-CN" altLang="en-US" sz="2800" b="1" i="0" u="none" strike="noStrike" kern="0" cap="none" spc="0" normalizeH="0" baseline="0" noProof="0">
                <a:ln>
                  <a:noFill/>
                </a:ln>
                <a:solidFill>
                  <a:sysClr val="window" lastClr="FFFFFF"/>
                </a:solidFill>
                <a:effectLst/>
                <a:uLnTx/>
                <a:uFillTx/>
                <a:latin typeface="微软雅黑" pitchFamily="34" charset="-122"/>
                <a:ea typeface="微软雅黑" pitchFamily="34" charset="-122"/>
                <a:cs typeface="+mn-cs"/>
              </a:endParaRPr>
            </a:p>
          </p:txBody>
        </p:sp>
        <p:sp>
          <p:nvSpPr>
            <p:cNvPr id="12" name="下箭头 11"/>
            <p:cNvSpPr/>
            <p:nvPr/>
          </p:nvSpPr>
          <p:spPr>
            <a:xfrm rot="18900000" flipH="1">
              <a:off x="3674389" y="2556997"/>
              <a:ext cx="288032" cy="265425"/>
            </a:xfrm>
            <a:prstGeom prst="downArrow">
              <a:avLst/>
            </a:prstGeom>
            <a:gradFill>
              <a:gsLst>
                <a:gs pos="33000">
                  <a:srgbClr val="2676FF">
                    <a:lumMod val="20000"/>
                    <a:lumOff val="80000"/>
                  </a:srgbClr>
                </a:gs>
                <a:gs pos="100000">
                  <a:srgbClr val="2676FF">
                    <a:lumMod val="60000"/>
                    <a:lumOff val="40000"/>
                  </a:srgbClr>
                </a:gs>
              </a:gsLst>
              <a:lin ang="5400000" scaled="0"/>
            </a:gradFill>
            <a:ln w="3175" cap="flat" cmpd="sng" algn="ctr">
              <a:solidFill>
                <a:srgbClr val="D7D7D7"/>
              </a:solid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tabLst/>
                <a:defRPr/>
              </a:pPr>
              <a:endParaRPr kumimoji="0" lang="zh-CN" altLang="en-US" sz="2800" b="1" i="0" u="none" strike="noStrike" kern="0" cap="none" spc="0" normalizeH="0" baseline="0" noProof="0">
                <a:ln>
                  <a:noFill/>
                </a:ln>
                <a:solidFill>
                  <a:sysClr val="window" lastClr="FFFFFF"/>
                </a:solidFill>
                <a:effectLst/>
                <a:uLnTx/>
                <a:uFillTx/>
                <a:latin typeface="微软雅黑" pitchFamily="34" charset="-122"/>
                <a:ea typeface="微软雅黑" pitchFamily="34" charset="-122"/>
                <a:cs typeface="+mn-cs"/>
              </a:endParaRPr>
            </a:p>
          </p:txBody>
        </p:sp>
        <p:sp>
          <p:nvSpPr>
            <p:cNvPr id="13" name="矩形 12"/>
            <p:cNvSpPr/>
            <p:nvPr/>
          </p:nvSpPr>
          <p:spPr>
            <a:xfrm>
              <a:off x="1687" y="1922879"/>
              <a:ext cx="3420158" cy="58611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lvl="0" algn="ctr">
                <a:lnSpc>
                  <a:spcPct val="120000"/>
                </a:lnSpc>
                <a:defRPr/>
              </a:pPr>
              <a:r>
                <a:rPr lang="zh-CN" altLang="en-US" sz="2400" b="1" dirty="0" smtClean="0"/>
                <a:t>顺应形势明确方向</a:t>
              </a:r>
              <a:endParaRPr lang="zh-CN" altLang="en-US" sz="2400" b="1" dirty="0"/>
            </a:p>
          </p:txBody>
        </p:sp>
        <p:sp>
          <p:nvSpPr>
            <p:cNvPr id="14" name="AutoShape 4"/>
            <p:cNvSpPr>
              <a:spLocks noChangeArrowheads="1"/>
            </p:cNvSpPr>
            <p:nvPr/>
          </p:nvSpPr>
          <p:spPr bwMode="auto">
            <a:xfrm>
              <a:off x="3030241" y="1884943"/>
              <a:ext cx="758825" cy="661988"/>
            </a:xfrm>
            <a:prstGeom prst="hexagon">
              <a:avLst>
                <a:gd name="adj" fmla="val 28657"/>
                <a:gd name="vf" fmla="val 115470"/>
              </a:avLst>
            </a:prstGeom>
            <a:gradFill>
              <a:gsLst>
                <a:gs pos="33000">
                  <a:srgbClr val="2676FF">
                    <a:lumMod val="20000"/>
                    <a:lumOff val="80000"/>
                  </a:srgbClr>
                </a:gs>
                <a:gs pos="100000">
                  <a:srgbClr val="2676FF">
                    <a:lumMod val="60000"/>
                    <a:lumOff val="40000"/>
                  </a:srgbClr>
                </a:gs>
              </a:gsLst>
              <a:lin ang="5400000" scaled="0"/>
            </a:gradFill>
            <a:ln w="3175" cap="flat" cmpd="sng" algn="ctr">
              <a:solidFill>
                <a:srgbClr val="D7D7D7"/>
              </a:solidFill>
              <a:prstDash val="solid"/>
            </a:ln>
            <a:effectLst/>
            <a:extLst/>
          </p:spPr>
          <p:txBody>
            <a:bodyPr anchor="ctr"/>
            <a:lstStyle/>
            <a:p>
              <a:pPr marL="0" marR="0" lvl="0" indent="0" algn="ctr" defTabSz="914400" eaLnBrk="1" fontAlgn="base" latinLnBrk="0" hangingPunct="1">
                <a:lnSpc>
                  <a:spcPct val="120000"/>
                </a:lnSpc>
                <a:spcBef>
                  <a:spcPct val="0"/>
                </a:spcBef>
                <a:spcAft>
                  <a:spcPct val="0"/>
                </a:spcAft>
                <a:buClrTx/>
                <a:buSzTx/>
                <a:buFontTx/>
                <a:buNone/>
                <a:tabLst/>
                <a:defRPr/>
              </a:pPr>
              <a:endParaRPr kumimoji="0" lang="en-US" altLang="zh-CN" sz="2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sp>
          <p:nvSpPr>
            <p:cNvPr id="15" name="矩形 14"/>
            <p:cNvSpPr/>
            <p:nvPr/>
          </p:nvSpPr>
          <p:spPr>
            <a:xfrm>
              <a:off x="5722156" y="1912472"/>
              <a:ext cx="3420158" cy="58611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lvl="0" algn="ctr">
                <a:lnSpc>
                  <a:spcPct val="120000"/>
                </a:lnSpc>
                <a:defRPr/>
              </a:pPr>
              <a:r>
                <a:rPr lang="en-US" altLang="zh-CN" sz="2400" b="1" dirty="0" smtClean="0"/>
                <a:t>    </a:t>
              </a:r>
              <a:r>
                <a:rPr lang="zh-CN" altLang="en-US" sz="2400" b="1" dirty="0" smtClean="0"/>
                <a:t>整体规划复习工作</a:t>
              </a:r>
              <a:endParaRPr kumimoji="0" lang="zh-CN" altLang="en-US" sz="2400" b="1" i="0" u="none" strike="noStrike" kern="0" cap="none" spc="0" normalizeH="0" baseline="0" noProof="0" dirty="0">
                <a:ln>
                  <a:noFill/>
                </a:ln>
                <a:solidFill>
                  <a:sysClr val="window" lastClr="FFFFFF">
                    <a:lumMod val="50000"/>
                  </a:sysClr>
                </a:solidFill>
                <a:effectLst/>
                <a:uLnTx/>
                <a:uFillTx/>
                <a:latin typeface="微软雅黑" pitchFamily="34" charset="-122"/>
                <a:ea typeface="微软雅黑" pitchFamily="34" charset="-122"/>
              </a:endParaRPr>
            </a:p>
          </p:txBody>
        </p:sp>
        <p:sp>
          <p:nvSpPr>
            <p:cNvPr id="17" name="AutoShape 4"/>
            <p:cNvSpPr>
              <a:spLocks noChangeArrowheads="1"/>
            </p:cNvSpPr>
            <p:nvPr/>
          </p:nvSpPr>
          <p:spPr bwMode="auto">
            <a:xfrm>
              <a:off x="5354934" y="1884943"/>
              <a:ext cx="758825" cy="661988"/>
            </a:xfrm>
            <a:prstGeom prst="hexagon">
              <a:avLst>
                <a:gd name="adj" fmla="val 28657"/>
                <a:gd name="vf" fmla="val 115470"/>
              </a:avLst>
            </a:prstGeom>
            <a:gradFill>
              <a:gsLst>
                <a:gs pos="33000">
                  <a:srgbClr val="2676FF">
                    <a:lumMod val="20000"/>
                    <a:lumOff val="80000"/>
                  </a:srgbClr>
                </a:gs>
                <a:gs pos="100000">
                  <a:srgbClr val="2676FF">
                    <a:lumMod val="60000"/>
                    <a:lumOff val="40000"/>
                  </a:srgbClr>
                </a:gs>
              </a:gsLst>
              <a:lin ang="5400000" scaled="0"/>
            </a:gradFill>
            <a:ln w="3175" cap="flat" cmpd="sng" algn="ctr">
              <a:solidFill>
                <a:srgbClr val="D7D7D7"/>
              </a:solidFill>
              <a:prstDash val="solid"/>
            </a:ln>
            <a:effectLst/>
            <a:extLst/>
          </p:spPr>
          <p:txBody>
            <a:bodyPr anchor="ctr"/>
            <a:lstStyle/>
            <a:p>
              <a:pPr marL="0" marR="0" lvl="0" indent="0" algn="ctr" defTabSz="914400" eaLnBrk="1" fontAlgn="base" latinLnBrk="0" hangingPunct="1">
                <a:lnSpc>
                  <a:spcPct val="120000"/>
                </a:lnSpc>
                <a:spcBef>
                  <a:spcPct val="0"/>
                </a:spcBef>
                <a:spcAft>
                  <a:spcPct val="0"/>
                </a:spcAft>
                <a:buClrTx/>
                <a:buSzTx/>
                <a:buFontTx/>
                <a:buNone/>
                <a:tabLst/>
                <a:defRPr/>
              </a:pPr>
              <a:endParaRPr kumimoji="0" lang="en-US" altLang="zh-CN" sz="2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sp>
          <p:nvSpPr>
            <p:cNvPr id="18" name="矩形 17"/>
            <p:cNvSpPr/>
            <p:nvPr/>
          </p:nvSpPr>
          <p:spPr>
            <a:xfrm>
              <a:off x="5707868" y="4349006"/>
              <a:ext cx="3420158" cy="58611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lvl="0" algn="ctr">
                <a:lnSpc>
                  <a:spcPct val="120000"/>
                </a:lnSpc>
                <a:defRPr/>
              </a:pPr>
              <a:r>
                <a:rPr lang="zh-CN" altLang="en-US" sz="2400" b="1" dirty="0" smtClean="0"/>
                <a:t>   关注学生实际获得</a:t>
              </a:r>
              <a:endParaRPr lang="zh-CN" altLang="en-US" sz="2400" b="1" dirty="0"/>
            </a:p>
          </p:txBody>
        </p:sp>
        <p:sp>
          <p:nvSpPr>
            <p:cNvPr id="19" name="AutoShape 4"/>
            <p:cNvSpPr>
              <a:spLocks noChangeArrowheads="1"/>
            </p:cNvSpPr>
            <p:nvPr/>
          </p:nvSpPr>
          <p:spPr bwMode="auto">
            <a:xfrm>
              <a:off x="5354934" y="4311070"/>
              <a:ext cx="758825" cy="661988"/>
            </a:xfrm>
            <a:prstGeom prst="hexagon">
              <a:avLst>
                <a:gd name="adj" fmla="val 28657"/>
                <a:gd name="vf" fmla="val 115470"/>
              </a:avLst>
            </a:prstGeom>
            <a:gradFill>
              <a:gsLst>
                <a:gs pos="33000">
                  <a:srgbClr val="2676FF">
                    <a:lumMod val="20000"/>
                    <a:lumOff val="80000"/>
                  </a:srgbClr>
                </a:gs>
                <a:gs pos="100000">
                  <a:srgbClr val="2676FF">
                    <a:lumMod val="60000"/>
                    <a:lumOff val="40000"/>
                  </a:srgbClr>
                </a:gs>
              </a:gsLst>
              <a:lin ang="5400000" scaled="0"/>
            </a:gradFill>
            <a:ln w="3175" cap="flat" cmpd="sng" algn="ctr">
              <a:solidFill>
                <a:srgbClr val="D7D7D7"/>
              </a:solidFill>
              <a:prstDash val="solid"/>
            </a:ln>
            <a:effectLst/>
            <a:extLst/>
          </p:spPr>
          <p:txBody>
            <a:bodyPr anchor="ctr"/>
            <a:lstStyle/>
            <a:p>
              <a:pPr marL="0" marR="0" lvl="0" indent="0" algn="ctr" defTabSz="914400" eaLnBrk="1" fontAlgn="base" latinLnBrk="0" hangingPunct="1">
                <a:lnSpc>
                  <a:spcPct val="120000"/>
                </a:lnSpc>
                <a:spcBef>
                  <a:spcPct val="0"/>
                </a:spcBef>
                <a:spcAft>
                  <a:spcPct val="0"/>
                </a:spcAft>
                <a:buClrTx/>
                <a:buSzTx/>
                <a:buFontTx/>
                <a:buNone/>
                <a:tabLst/>
                <a:defRPr/>
              </a:pPr>
              <a:endParaRPr kumimoji="0" lang="en-US" altLang="zh-CN" sz="2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sp>
          <p:nvSpPr>
            <p:cNvPr id="20" name="矩形 19"/>
            <p:cNvSpPr/>
            <p:nvPr/>
          </p:nvSpPr>
          <p:spPr>
            <a:xfrm>
              <a:off x="16543" y="4349006"/>
              <a:ext cx="3420158" cy="58611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lvl="0" algn="ctr">
                <a:lnSpc>
                  <a:spcPct val="120000"/>
                </a:lnSpc>
                <a:defRPr/>
              </a:pPr>
              <a:r>
                <a:rPr lang="zh-CN" altLang="en-US" sz="2400" b="1" dirty="0" smtClean="0"/>
                <a:t>优化策略改进教学</a:t>
              </a:r>
              <a:endParaRPr lang="zh-CN" altLang="en-US" sz="2400" b="1" dirty="0"/>
            </a:p>
          </p:txBody>
        </p:sp>
        <p:sp>
          <p:nvSpPr>
            <p:cNvPr id="21" name="AutoShape 4"/>
            <p:cNvSpPr>
              <a:spLocks noChangeArrowheads="1"/>
            </p:cNvSpPr>
            <p:nvPr/>
          </p:nvSpPr>
          <p:spPr bwMode="auto">
            <a:xfrm>
              <a:off x="3084425" y="4354692"/>
              <a:ext cx="758825" cy="661988"/>
            </a:xfrm>
            <a:prstGeom prst="hexagon">
              <a:avLst>
                <a:gd name="adj" fmla="val 28657"/>
                <a:gd name="vf" fmla="val 115470"/>
              </a:avLst>
            </a:prstGeom>
            <a:gradFill>
              <a:gsLst>
                <a:gs pos="33000">
                  <a:srgbClr val="2676FF">
                    <a:lumMod val="20000"/>
                    <a:lumOff val="80000"/>
                  </a:srgbClr>
                </a:gs>
                <a:gs pos="100000">
                  <a:srgbClr val="2676FF">
                    <a:lumMod val="60000"/>
                    <a:lumOff val="40000"/>
                  </a:srgbClr>
                </a:gs>
              </a:gsLst>
              <a:lin ang="5400000" scaled="0"/>
            </a:gradFill>
            <a:ln w="3175" cap="flat" cmpd="sng" algn="ctr">
              <a:solidFill>
                <a:srgbClr val="D7D7D7"/>
              </a:solidFill>
              <a:prstDash val="solid"/>
            </a:ln>
            <a:effectLst/>
            <a:extLst/>
          </p:spPr>
          <p:txBody>
            <a:bodyPr anchor="ctr"/>
            <a:lstStyle/>
            <a:p>
              <a:pPr marL="0" marR="0" lvl="0" indent="0" algn="ctr" defTabSz="914400" eaLnBrk="1" fontAlgn="base" latinLnBrk="0" hangingPunct="1">
                <a:lnSpc>
                  <a:spcPct val="120000"/>
                </a:lnSpc>
                <a:spcBef>
                  <a:spcPct val="0"/>
                </a:spcBef>
                <a:spcAft>
                  <a:spcPct val="0"/>
                </a:spcAft>
                <a:buClrTx/>
                <a:buSzTx/>
                <a:buFontTx/>
                <a:buNone/>
                <a:tabLst/>
                <a:defRPr/>
              </a:pPr>
              <a:endParaRPr kumimoji="0" lang="en-US" altLang="zh-CN" sz="2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grpSp>
    </p:spTree>
    <p:extLst>
      <p:ext uri="{BB962C8B-B14F-4D97-AF65-F5344CB8AC3E}">
        <p14:creationId xmlns:p14="http://schemas.microsoft.com/office/powerpoint/2010/main" xmlns="" val="10122332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762000" y="344269"/>
            <a:ext cx="73914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chemeClr val="bg1"/>
                </a:solidFill>
                <a:latin typeface="华文新魏" pitchFamily="2" charset="-122"/>
                <a:ea typeface="华文新魏" pitchFamily="2" charset="-122"/>
              </a:rPr>
              <a:t>生活与哲学第一单元知识专题示例</a:t>
            </a:r>
            <a:endParaRPr lang="en-US" altLang="zh-CN" sz="3600" b="1" dirty="0">
              <a:solidFill>
                <a:schemeClr val="bg1"/>
              </a:solidFill>
              <a:latin typeface="华文新魏" pitchFamily="2" charset="-122"/>
              <a:ea typeface="华文新魏" pitchFamily="2" charset="-122"/>
            </a:endParaRPr>
          </a:p>
        </p:txBody>
      </p:sp>
      <p:pic>
        <p:nvPicPr>
          <p:cNvPr id="5" name="图片 4" descr="无标题.png"/>
          <p:cNvPicPr>
            <a:picLocks noChangeAspect="1"/>
          </p:cNvPicPr>
          <p:nvPr/>
        </p:nvPicPr>
        <p:blipFill>
          <a:blip r:embed="rId2" cstate="print"/>
          <a:stretch>
            <a:fillRect/>
          </a:stretch>
        </p:blipFill>
        <p:spPr>
          <a:xfrm>
            <a:off x="152400" y="1828800"/>
            <a:ext cx="8685006" cy="4145376"/>
          </a:xfrm>
          <a:prstGeom prst="rect">
            <a:avLst/>
          </a:prstGeom>
        </p:spPr>
      </p:pic>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1143000" y="1676400"/>
            <a:ext cx="65532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rgbClr val="0000CC"/>
                </a:solidFill>
                <a:latin typeface="华文新魏" pitchFamily="2" charset="-122"/>
                <a:ea typeface="华文新魏" pitchFamily="2" charset="-122"/>
              </a:rPr>
              <a:t>单元知识整合法使用建议</a:t>
            </a:r>
            <a:endParaRPr lang="en-US" altLang="zh-CN" sz="3600" b="1" dirty="0">
              <a:solidFill>
                <a:srgbClr val="0000CC"/>
              </a:solidFill>
              <a:latin typeface="华文新魏" pitchFamily="2" charset="-122"/>
              <a:ea typeface="华文新魏" pitchFamily="2" charset="-122"/>
            </a:endParaRPr>
          </a:p>
        </p:txBody>
      </p:sp>
      <p:pic>
        <p:nvPicPr>
          <p:cNvPr id="14340"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5" name="TextBox 4"/>
          <p:cNvSpPr txBox="1"/>
          <p:nvPr/>
        </p:nvSpPr>
        <p:spPr>
          <a:xfrm>
            <a:off x="457200" y="2362200"/>
            <a:ext cx="8077200" cy="3298339"/>
          </a:xfrm>
          <a:prstGeom prst="rect">
            <a:avLst/>
          </a:prstGeom>
          <a:noFill/>
        </p:spPr>
        <p:txBody>
          <a:bodyPr wrap="square" rtlCol="0">
            <a:spAutoFit/>
          </a:bodyPr>
          <a:lstStyle/>
          <a:p>
            <a:pPr>
              <a:lnSpc>
                <a:spcPts val="5000"/>
              </a:lnSpc>
            </a:pPr>
            <a:r>
              <a:rPr lang="en-US" altLang="zh-CN" sz="3200" b="1" dirty="0" smtClean="0"/>
              <a:t>        1.</a:t>
            </a:r>
            <a:r>
              <a:rPr lang="zh-CN" altLang="en-US" sz="3200" b="1" dirty="0" smtClean="0"/>
              <a:t>指导学生围绕主题提取单元主干知识，思考知识间的内在联系，而不是简单罗列知识；</a:t>
            </a:r>
            <a:endParaRPr lang="en-US" altLang="zh-CN" sz="3200" b="1" dirty="0" smtClean="0"/>
          </a:p>
          <a:p>
            <a:pPr>
              <a:lnSpc>
                <a:spcPts val="5000"/>
              </a:lnSpc>
            </a:pPr>
            <a:r>
              <a:rPr lang="en-US" altLang="zh-CN" sz="3200" b="1" dirty="0" smtClean="0"/>
              <a:t>        2.</a:t>
            </a:r>
            <a:r>
              <a:rPr lang="zh-CN" altLang="en-US" sz="3200" b="1" dirty="0" smtClean="0"/>
              <a:t>以单元知识为主，但不完全拘泥于单元，将单元纳入到模块系统中去思考和建构</a:t>
            </a:r>
            <a:r>
              <a:rPr lang="zh-CN" altLang="zh-CN" sz="3200" b="1" dirty="0" smtClean="0"/>
              <a:t>。</a:t>
            </a:r>
            <a:endParaRPr lang="zh-CN" altLang="en-US" sz="3200" b="1" dirty="0"/>
          </a:p>
        </p:txBody>
      </p:sp>
      <p:sp>
        <p:nvSpPr>
          <p:cNvPr id="6" name="TextBox 5"/>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1143000" y="1676400"/>
            <a:ext cx="65532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rgbClr val="0000CC"/>
                </a:solidFill>
                <a:latin typeface="华文新魏" pitchFamily="2" charset="-122"/>
                <a:ea typeface="华文新魏" pitchFamily="2" charset="-122"/>
              </a:rPr>
              <a:t>主体行为分类法</a:t>
            </a:r>
            <a:endParaRPr lang="en-US" altLang="zh-CN" sz="3600" b="1" dirty="0">
              <a:solidFill>
                <a:srgbClr val="0000CC"/>
              </a:solidFill>
              <a:latin typeface="华文新魏" pitchFamily="2" charset="-122"/>
              <a:ea typeface="华文新魏" pitchFamily="2" charset="-122"/>
            </a:endParaRPr>
          </a:p>
        </p:txBody>
      </p:sp>
      <p:pic>
        <p:nvPicPr>
          <p:cNvPr id="14340"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5" name="TextBox 4"/>
          <p:cNvSpPr txBox="1"/>
          <p:nvPr/>
        </p:nvSpPr>
        <p:spPr>
          <a:xfrm>
            <a:off x="685800" y="2514600"/>
            <a:ext cx="7848600" cy="3298339"/>
          </a:xfrm>
          <a:prstGeom prst="rect">
            <a:avLst/>
          </a:prstGeom>
          <a:noFill/>
        </p:spPr>
        <p:txBody>
          <a:bodyPr wrap="square" rtlCol="0">
            <a:spAutoFit/>
          </a:bodyPr>
          <a:lstStyle/>
          <a:p>
            <a:pPr>
              <a:lnSpc>
                <a:spcPts val="5000"/>
              </a:lnSpc>
            </a:pPr>
            <a:r>
              <a:rPr lang="zh-CN" altLang="en-US" sz="3200" b="1" dirty="0" smtClean="0"/>
              <a:t>        </a:t>
            </a:r>
            <a:r>
              <a:rPr lang="en-US" altLang="zh-CN" sz="3200" b="1" dirty="0" smtClean="0"/>
              <a:t>《</a:t>
            </a:r>
            <a:r>
              <a:rPr lang="zh-CN" altLang="en-US" sz="3200" b="1" dirty="0" smtClean="0"/>
              <a:t>经济生活</a:t>
            </a:r>
            <a:r>
              <a:rPr lang="en-US" altLang="zh-CN" sz="3200" b="1" dirty="0" smtClean="0"/>
              <a:t>》《</a:t>
            </a:r>
            <a:r>
              <a:rPr lang="zh-CN" altLang="en-US" sz="3200" b="1" dirty="0" smtClean="0"/>
              <a:t>政治生活</a:t>
            </a:r>
            <a:r>
              <a:rPr lang="en-US" altLang="zh-CN" sz="3200" b="1" dirty="0" smtClean="0"/>
              <a:t>》《</a:t>
            </a:r>
            <a:r>
              <a:rPr lang="zh-CN" altLang="en-US" sz="3200" b="1" dirty="0" smtClean="0"/>
              <a:t>文化生活</a:t>
            </a:r>
            <a:r>
              <a:rPr lang="en-US" altLang="zh-CN" sz="3200" b="1" dirty="0" smtClean="0"/>
              <a:t>》</a:t>
            </a:r>
            <a:r>
              <a:rPr lang="zh-CN" altLang="en-US" sz="3200" b="1" dirty="0" smtClean="0"/>
              <a:t>三个必修模块，均着眼于各种行为主体在经济、政治、文化活动中的表现，阐释其地位和作用、权利和义务，对学生进行必要的道德教育和价值引导。</a:t>
            </a:r>
            <a:endParaRPr lang="zh-CN" altLang="en-US" sz="3200" b="1" dirty="0"/>
          </a:p>
        </p:txBody>
      </p:sp>
      <p:sp>
        <p:nvSpPr>
          <p:cNvPr id="6" name="TextBox 5"/>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1143000" y="1676400"/>
            <a:ext cx="65532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rgbClr val="0000CC"/>
                </a:solidFill>
                <a:latin typeface="华文新魏" pitchFamily="2" charset="-122"/>
                <a:ea typeface="华文新魏" pitchFamily="2" charset="-122"/>
              </a:rPr>
              <a:t>主体行为分类法</a:t>
            </a:r>
            <a:endParaRPr lang="en-US" altLang="zh-CN" sz="3600" b="1" dirty="0">
              <a:solidFill>
                <a:srgbClr val="0000CC"/>
              </a:solidFill>
              <a:latin typeface="华文新魏" pitchFamily="2" charset="-122"/>
              <a:ea typeface="华文新魏" pitchFamily="2" charset="-122"/>
            </a:endParaRPr>
          </a:p>
        </p:txBody>
      </p:sp>
      <p:pic>
        <p:nvPicPr>
          <p:cNvPr id="14340"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5" name="TextBox 4"/>
          <p:cNvSpPr txBox="1"/>
          <p:nvPr/>
        </p:nvSpPr>
        <p:spPr>
          <a:xfrm>
            <a:off x="685800" y="2514600"/>
            <a:ext cx="7848600" cy="3298339"/>
          </a:xfrm>
          <a:prstGeom prst="rect">
            <a:avLst/>
          </a:prstGeom>
          <a:noFill/>
        </p:spPr>
        <p:txBody>
          <a:bodyPr wrap="square" rtlCol="0">
            <a:spAutoFit/>
          </a:bodyPr>
          <a:lstStyle/>
          <a:p>
            <a:pPr>
              <a:lnSpc>
                <a:spcPts val="5000"/>
              </a:lnSpc>
            </a:pPr>
            <a:r>
              <a:rPr lang="zh-CN" altLang="en-US" sz="3200" b="1" dirty="0" smtClean="0"/>
              <a:t>        主体行为分类法是明确指出不同生活领域的行为主体，阐明其地位和作用，依法享有的权利和履行的义务，不同主体间的关系，指导学生站在不同主体的立场上作出正确的价值判断和行为选择的方法。</a:t>
            </a:r>
            <a:endParaRPr lang="zh-CN" altLang="en-US" sz="3200" b="1" dirty="0"/>
          </a:p>
        </p:txBody>
      </p:sp>
      <p:sp>
        <p:nvSpPr>
          <p:cNvPr id="6" name="TextBox 5"/>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1143000" y="1676400"/>
            <a:ext cx="65532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rgbClr val="0000CC"/>
                </a:solidFill>
                <a:latin typeface="华文新魏" pitchFamily="2" charset="-122"/>
                <a:ea typeface="华文新魏" pitchFamily="2" charset="-122"/>
              </a:rPr>
              <a:t>主体行为分类法</a:t>
            </a:r>
            <a:endParaRPr lang="en-US" altLang="zh-CN" sz="3600" b="1" dirty="0">
              <a:solidFill>
                <a:srgbClr val="0000CC"/>
              </a:solidFill>
              <a:latin typeface="华文新魏" pitchFamily="2" charset="-122"/>
              <a:ea typeface="华文新魏" pitchFamily="2" charset="-122"/>
            </a:endParaRPr>
          </a:p>
        </p:txBody>
      </p:sp>
      <p:pic>
        <p:nvPicPr>
          <p:cNvPr id="14340"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5" name="TextBox 4"/>
          <p:cNvSpPr txBox="1"/>
          <p:nvPr/>
        </p:nvSpPr>
        <p:spPr>
          <a:xfrm>
            <a:off x="685800" y="2514600"/>
            <a:ext cx="7848600" cy="2657138"/>
          </a:xfrm>
          <a:prstGeom prst="rect">
            <a:avLst/>
          </a:prstGeom>
          <a:noFill/>
        </p:spPr>
        <p:txBody>
          <a:bodyPr wrap="square" rtlCol="0">
            <a:spAutoFit/>
          </a:bodyPr>
          <a:lstStyle/>
          <a:p>
            <a:pPr>
              <a:lnSpc>
                <a:spcPts val="5000"/>
              </a:lnSpc>
            </a:pPr>
            <a:r>
              <a:rPr lang="zh-CN" altLang="en-US" sz="3200" b="1" dirty="0" smtClean="0"/>
              <a:t>        主体行为分类法能够引导学生模拟和变换社会角色，加深对生活的体验和感悟，在深入理解基础知识、基本理论的同时，树立正确的情感、态度和价值观。</a:t>
            </a:r>
            <a:endParaRPr lang="zh-CN" altLang="en-US" sz="3200" b="1" dirty="0"/>
          </a:p>
        </p:txBody>
      </p:sp>
      <p:sp>
        <p:nvSpPr>
          <p:cNvPr id="6" name="TextBox 5"/>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1143000" y="1676400"/>
            <a:ext cx="65532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rgbClr val="0000CC"/>
                </a:solidFill>
                <a:latin typeface="华文新魏" pitchFamily="2" charset="-122"/>
                <a:ea typeface="华文新魏" pitchFamily="2" charset="-122"/>
              </a:rPr>
              <a:t>主体行为分类法操作方法</a:t>
            </a:r>
            <a:endParaRPr lang="en-US" altLang="zh-CN" sz="3600" b="1" dirty="0">
              <a:solidFill>
                <a:srgbClr val="0000CC"/>
              </a:solidFill>
              <a:latin typeface="华文新魏" pitchFamily="2" charset="-122"/>
              <a:ea typeface="华文新魏" pitchFamily="2" charset="-122"/>
            </a:endParaRPr>
          </a:p>
        </p:txBody>
      </p:sp>
      <p:pic>
        <p:nvPicPr>
          <p:cNvPr id="14340"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5" name="TextBox 4"/>
          <p:cNvSpPr txBox="1"/>
          <p:nvPr/>
        </p:nvSpPr>
        <p:spPr>
          <a:xfrm>
            <a:off x="609600" y="2438400"/>
            <a:ext cx="7696200" cy="3939540"/>
          </a:xfrm>
          <a:prstGeom prst="rect">
            <a:avLst/>
          </a:prstGeom>
          <a:noFill/>
        </p:spPr>
        <p:txBody>
          <a:bodyPr wrap="square" rtlCol="0">
            <a:spAutoFit/>
          </a:bodyPr>
          <a:lstStyle/>
          <a:p>
            <a:pPr>
              <a:lnSpc>
                <a:spcPts val="5000"/>
              </a:lnSpc>
            </a:pPr>
            <a:r>
              <a:rPr lang="en-US" altLang="zh-CN" sz="3200" b="1" dirty="0" smtClean="0"/>
              <a:t>        1.</a:t>
            </a:r>
            <a:r>
              <a:rPr lang="zh-CN" altLang="en-US" sz="3200" b="1" dirty="0" smtClean="0"/>
              <a:t>从宏观到微观提炼不同生活领域的行为主体；</a:t>
            </a:r>
            <a:endParaRPr lang="en-US" altLang="zh-CN" sz="3200" b="1" dirty="0" smtClean="0"/>
          </a:p>
          <a:p>
            <a:pPr>
              <a:lnSpc>
                <a:spcPts val="5000"/>
              </a:lnSpc>
            </a:pPr>
            <a:r>
              <a:rPr lang="en-US" altLang="zh-CN" sz="3200" b="1" dirty="0" smtClean="0"/>
              <a:t>        2.</a:t>
            </a:r>
            <a:r>
              <a:rPr lang="zh-CN" altLang="en-US" sz="3200" b="1" dirty="0" smtClean="0"/>
              <a:t>阐明一类（个）主体在相应社会生活领域中的地位和作用、权利和义务及其应树立的正确思想意识；</a:t>
            </a:r>
            <a:endParaRPr lang="en-US" altLang="zh-CN" sz="3200" b="1" dirty="0" smtClean="0"/>
          </a:p>
          <a:p>
            <a:pPr>
              <a:lnSpc>
                <a:spcPts val="5000"/>
              </a:lnSpc>
            </a:pPr>
            <a:r>
              <a:rPr lang="en-US" altLang="zh-CN" sz="3200" b="1" dirty="0" smtClean="0"/>
              <a:t>        3.</a:t>
            </a:r>
            <a:r>
              <a:rPr lang="zh-CN" altLang="en-US" sz="3200" b="1" dirty="0" smtClean="0"/>
              <a:t>指出不同主体间的相互关系</a:t>
            </a:r>
            <a:r>
              <a:rPr lang="zh-CN" altLang="zh-CN" sz="3200" b="1" dirty="0" smtClean="0"/>
              <a:t>。</a:t>
            </a:r>
            <a:endParaRPr lang="zh-CN" altLang="en-US" sz="3200" b="1" dirty="0"/>
          </a:p>
        </p:txBody>
      </p:sp>
      <p:sp>
        <p:nvSpPr>
          <p:cNvPr id="6" name="TextBox 5"/>
          <p:cNvSpPr txBox="1"/>
          <p:nvPr/>
        </p:nvSpPr>
        <p:spPr>
          <a:xfrm>
            <a:off x="685800" y="304800"/>
            <a:ext cx="7086600" cy="830997"/>
          </a:xfrm>
          <a:prstGeom prst="rect">
            <a:avLst/>
          </a:prstGeom>
          <a:noFill/>
        </p:spPr>
        <p:txBody>
          <a:bodyPr wrap="square" rtlCol="0">
            <a:spAutoFit/>
          </a:bodyPr>
          <a:lstStyle/>
          <a:p>
            <a:r>
              <a:rPr lang="zh-CN" altLang="en-US" sz="4800" b="1" dirty="0" smtClean="0">
                <a:solidFill>
                  <a:schemeClr val="bg1"/>
                </a:solidFill>
                <a:latin typeface="黑体" pitchFamily="49" charset="-122"/>
                <a:ea typeface="黑体" pitchFamily="49" charset="-122"/>
              </a:rPr>
              <a:t>知识专题复习方法和策略</a:t>
            </a:r>
            <a:endParaRPr lang="zh-CN" altLang="en-US" sz="48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609600" y="457200"/>
            <a:ext cx="73914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rgbClr val="FFFF00"/>
                </a:solidFill>
                <a:latin typeface="华文新魏" pitchFamily="2" charset="-122"/>
                <a:ea typeface="华文新魏" pitchFamily="2" charset="-122"/>
              </a:rPr>
              <a:t>经济生活中的行为主体</a:t>
            </a:r>
            <a:endParaRPr lang="en-US" altLang="zh-CN" sz="3600" b="1" dirty="0">
              <a:solidFill>
                <a:srgbClr val="FFFF00"/>
              </a:solidFill>
              <a:latin typeface="华文新魏" pitchFamily="2" charset="-122"/>
              <a:ea typeface="华文新魏" pitchFamily="2" charset="-122"/>
            </a:endParaRPr>
          </a:p>
        </p:txBody>
      </p:sp>
      <p:graphicFrame>
        <p:nvGraphicFramePr>
          <p:cNvPr id="8" name="图示 7"/>
          <p:cNvGraphicFramePr/>
          <p:nvPr/>
        </p:nvGraphicFramePr>
        <p:xfrm>
          <a:off x="1295400" y="2590800"/>
          <a:ext cx="60960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5" name="组合 14"/>
          <p:cNvGrpSpPr/>
          <p:nvPr/>
        </p:nvGrpSpPr>
        <p:grpSpPr>
          <a:xfrm>
            <a:off x="2971800" y="5943600"/>
            <a:ext cx="3048000" cy="874931"/>
            <a:chOff x="2971800" y="5943600"/>
            <a:chExt cx="3048000" cy="874931"/>
          </a:xfrm>
        </p:grpSpPr>
        <p:sp>
          <p:nvSpPr>
            <p:cNvPr id="9" name="左中括号 8"/>
            <p:cNvSpPr/>
            <p:nvPr/>
          </p:nvSpPr>
          <p:spPr>
            <a:xfrm rot="-5400000">
              <a:off x="4305300" y="4610100"/>
              <a:ext cx="152400" cy="2819400"/>
            </a:xfrm>
            <a:prstGeom prst="leftBracket">
              <a:avLst/>
            </a:prstGeom>
            <a:noFill/>
            <a:ln w="28575">
              <a:solidFill>
                <a:schemeClr val="accent2">
                  <a:lumMod val="1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 name="TextBox 9"/>
            <p:cNvSpPr txBox="1"/>
            <p:nvPr/>
          </p:nvSpPr>
          <p:spPr>
            <a:xfrm>
              <a:off x="3276600" y="6172200"/>
              <a:ext cx="2743200" cy="646331"/>
            </a:xfrm>
            <a:prstGeom prst="rect">
              <a:avLst/>
            </a:prstGeom>
            <a:noFill/>
          </p:spPr>
          <p:txBody>
            <a:bodyPr wrap="square" rtlCol="0">
              <a:spAutoFit/>
            </a:bodyPr>
            <a:lstStyle/>
            <a:p>
              <a:r>
                <a:rPr lang="zh-CN" altLang="en-US" sz="3600" b="1" dirty="0" smtClean="0">
                  <a:solidFill>
                    <a:srgbClr val="006600"/>
                  </a:solidFill>
                  <a:latin typeface="华文隶书" pitchFamily="2" charset="-122"/>
                  <a:ea typeface="华文隶书" pitchFamily="2" charset="-122"/>
                </a:rPr>
                <a:t>市场主体</a:t>
              </a:r>
              <a:endParaRPr lang="zh-CN" altLang="en-US" sz="3600" b="1" dirty="0">
                <a:solidFill>
                  <a:srgbClr val="006600"/>
                </a:solidFill>
                <a:latin typeface="华文隶书" pitchFamily="2" charset="-122"/>
                <a:ea typeface="华文隶书" pitchFamily="2" charset="-122"/>
              </a:endParaRPr>
            </a:p>
          </p:txBody>
        </p:sp>
      </p:grpSp>
      <p:sp>
        <p:nvSpPr>
          <p:cNvPr id="11" name="矩形标注 10"/>
          <p:cNvSpPr/>
          <p:nvPr/>
        </p:nvSpPr>
        <p:spPr>
          <a:xfrm>
            <a:off x="4038600" y="3886200"/>
            <a:ext cx="4572000" cy="1676400"/>
          </a:xfrm>
          <a:prstGeom prst="wedgeRectCallout">
            <a:avLst>
              <a:gd name="adj1" fmla="val -46664"/>
              <a:gd name="adj2" fmla="val 8883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2800" b="1" dirty="0" smtClean="0">
                <a:solidFill>
                  <a:schemeClr val="tx1"/>
                </a:solidFill>
              </a:rPr>
              <a:t>在市场上从事经济活动，享有权利和承担义务的个人和组织体，在满足社会需要中追求自身利益最大化</a:t>
            </a:r>
            <a:r>
              <a:rPr lang="zh-CN" altLang="en-US" sz="2800" b="1" dirty="0" smtClean="0">
                <a:solidFill>
                  <a:schemeClr val="tx1"/>
                </a:solidFill>
              </a:rPr>
              <a:t>。</a:t>
            </a:r>
            <a:endParaRPr lang="zh-CN" altLang="en-US" sz="2800" b="1" dirty="0">
              <a:solidFill>
                <a:schemeClr val="tx1"/>
              </a:solidFill>
            </a:endParaRPr>
          </a:p>
        </p:txBody>
      </p:sp>
      <p:sp>
        <p:nvSpPr>
          <p:cNvPr id="12" name="矩形标注 11"/>
          <p:cNvSpPr/>
          <p:nvPr/>
        </p:nvSpPr>
        <p:spPr>
          <a:xfrm>
            <a:off x="228600" y="3505200"/>
            <a:ext cx="3200400" cy="762000"/>
          </a:xfrm>
          <a:prstGeom prst="wedgeRectCallout">
            <a:avLst>
              <a:gd name="adj1" fmla="val 31038"/>
              <a:gd name="adj2" fmla="val 13961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800" b="1" dirty="0" smtClean="0">
                <a:solidFill>
                  <a:srgbClr val="FF0000"/>
                </a:solidFill>
              </a:rPr>
              <a:t>最主要的市场主体</a:t>
            </a:r>
            <a:endParaRPr lang="zh-CN" altLang="en-US" sz="2800" b="1" dirty="0">
              <a:solidFill>
                <a:srgbClr val="FF0000"/>
              </a:solidFill>
            </a:endParaRPr>
          </a:p>
        </p:txBody>
      </p:sp>
      <p:sp>
        <p:nvSpPr>
          <p:cNvPr id="13" name="矩形标注 12"/>
          <p:cNvSpPr/>
          <p:nvPr/>
        </p:nvSpPr>
        <p:spPr>
          <a:xfrm>
            <a:off x="0" y="0"/>
            <a:ext cx="8305800" cy="2133600"/>
          </a:xfrm>
          <a:prstGeom prst="wedgeRectCallout">
            <a:avLst>
              <a:gd name="adj1" fmla="val -2139"/>
              <a:gd name="adj2" fmla="val 83929"/>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800" b="1" dirty="0" smtClean="0">
                <a:solidFill>
                  <a:schemeClr val="tx1"/>
                </a:solidFill>
              </a:rPr>
              <a:t>政府不是市场主体，扮演着国家经济的管理者、财政运行的监控者、发展经济的投资者、生产经营的导航者、为公众谋福祉的服务者、市场关系的调节者、对矛盾与纠纷作出裁决的裁判者</a:t>
            </a:r>
            <a:r>
              <a:rPr lang="en-US" altLang="zh-CN" sz="2800" b="1" dirty="0" smtClean="0">
                <a:solidFill>
                  <a:schemeClr val="tx1"/>
                </a:solidFill>
              </a:rPr>
              <a:t>……</a:t>
            </a:r>
            <a:r>
              <a:rPr lang="zh-CN" altLang="en-US" sz="2800" b="1" dirty="0" smtClean="0">
                <a:solidFill>
                  <a:schemeClr val="tx1"/>
                </a:solidFill>
              </a:rPr>
              <a:t>等角色。</a:t>
            </a:r>
            <a:endParaRPr lang="zh-CN" altLang="en-US" sz="2800" b="1" dirty="0">
              <a:solidFill>
                <a:schemeClr val="tx1"/>
              </a:solidFill>
            </a:endParaRPr>
          </a:p>
        </p:txBody>
      </p:sp>
      <p:sp>
        <p:nvSpPr>
          <p:cNvPr id="14" name="矩形标注 13"/>
          <p:cNvSpPr/>
          <p:nvPr/>
        </p:nvSpPr>
        <p:spPr>
          <a:xfrm>
            <a:off x="4267200" y="2819400"/>
            <a:ext cx="4572000" cy="1066800"/>
          </a:xfrm>
          <a:prstGeom prst="wedgeRectCallout">
            <a:avLst>
              <a:gd name="adj1" fmla="val -13216"/>
              <a:gd name="adj2" fmla="val 12174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800" b="1" dirty="0" smtClean="0">
                <a:solidFill>
                  <a:schemeClr val="tx1"/>
                </a:solidFill>
              </a:rPr>
              <a:t>消费者、经营者、劳动者、投资者、纳税人等。</a:t>
            </a:r>
            <a:endParaRPr lang="zh-CN" altLang="en-US" sz="28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1"/>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2"/>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linds(horizontal)">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linds(horizontal)">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3" grpId="0" animBg="1"/>
      <p:bldP spid="14" grpId="0" animBg="1"/>
      <p:bldP spid="14" grpId="1"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838200" y="381000"/>
            <a:ext cx="73914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rgbClr val="FFFF00"/>
                </a:solidFill>
                <a:latin typeface="华文新魏" pitchFamily="2" charset="-122"/>
                <a:ea typeface="华文新魏" pitchFamily="2" charset="-122"/>
              </a:rPr>
              <a:t>政治生活中的行为主体</a:t>
            </a:r>
            <a:endParaRPr lang="en-US" altLang="zh-CN" sz="3600" b="1" dirty="0">
              <a:solidFill>
                <a:srgbClr val="FFFF00"/>
              </a:solidFill>
              <a:latin typeface="华文新魏" pitchFamily="2" charset="-122"/>
              <a:ea typeface="华文新魏" pitchFamily="2" charset="-122"/>
            </a:endParaRPr>
          </a:p>
        </p:txBody>
      </p:sp>
      <p:graphicFrame>
        <p:nvGraphicFramePr>
          <p:cNvPr id="15" name="图示 14"/>
          <p:cNvGraphicFramePr/>
          <p:nvPr/>
        </p:nvGraphicFramePr>
        <p:xfrm>
          <a:off x="1295400" y="2057400"/>
          <a:ext cx="6629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矩形标注 15"/>
          <p:cNvSpPr/>
          <p:nvPr/>
        </p:nvSpPr>
        <p:spPr>
          <a:xfrm>
            <a:off x="2362200" y="762000"/>
            <a:ext cx="4114800" cy="838200"/>
          </a:xfrm>
          <a:prstGeom prst="wedgeRectCallout">
            <a:avLst>
              <a:gd name="adj1" fmla="val 5596"/>
              <a:gd name="adj2" fmla="val 13209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800" b="1" dirty="0" smtClean="0">
                <a:solidFill>
                  <a:schemeClr val="tx1"/>
                </a:solidFill>
              </a:rPr>
              <a:t>中国共产党、民主党派</a:t>
            </a:r>
            <a:endParaRPr lang="zh-CN" altLang="en-US" sz="2800" b="1" dirty="0">
              <a:solidFill>
                <a:schemeClr val="tx1"/>
              </a:solidFill>
            </a:endParaRPr>
          </a:p>
        </p:txBody>
      </p:sp>
      <p:sp>
        <p:nvSpPr>
          <p:cNvPr id="17" name="矩形标注 16"/>
          <p:cNvSpPr/>
          <p:nvPr/>
        </p:nvSpPr>
        <p:spPr>
          <a:xfrm>
            <a:off x="457200" y="2133600"/>
            <a:ext cx="7467600" cy="990600"/>
          </a:xfrm>
          <a:prstGeom prst="wedgeRectCallout">
            <a:avLst>
              <a:gd name="adj1" fmla="val -15690"/>
              <a:gd name="adj2" fmla="val 108032"/>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800" b="1" dirty="0" smtClean="0">
                <a:solidFill>
                  <a:schemeClr val="tx1"/>
                </a:solidFill>
              </a:rPr>
              <a:t>人大、政府、国家主席、司法机关、中央军委</a:t>
            </a:r>
            <a:endParaRPr lang="zh-CN" altLang="en-US" sz="2800" b="1" dirty="0">
              <a:solidFill>
                <a:schemeClr val="tx1"/>
              </a:solidFill>
            </a:endParaRPr>
          </a:p>
        </p:txBody>
      </p:sp>
      <p:sp>
        <p:nvSpPr>
          <p:cNvPr id="18" name="矩形标注 17"/>
          <p:cNvSpPr/>
          <p:nvPr/>
        </p:nvSpPr>
        <p:spPr>
          <a:xfrm>
            <a:off x="3657600" y="2209800"/>
            <a:ext cx="4724400" cy="838200"/>
          </a:xfrm>
          <a:prstGeom prst="wedgeRectCallout">
            <a:avLst>
              <a:gd name="adj1" fmla="val 5596"/>
              <a:gd name="adj2" fmla="val 13209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800" b="1" dirty="0" smtClean="0">
                <a:solidFill>
                  <a:schemeClr val="tx1"/>
                </a:solidFill>
              </a:rPr>
              <a:t>人民政协、居委会和村委会</a:t>
            </a:r>
            <a:endParaRPr lang="zh-CN" altLang="en-US" sz="28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6"/>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linds(horizontal)">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linds(horizontal)">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grpId="1" nodeType="clickEffect">
                                  <p:stCondLst>
                                    <p:cond delay="0"/>
                                  </p:stCondLst>
                                  <p:childTnLst>
                                    <p:set>
                                      <p:cBhvr>
                                        <p:cTn id="29"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7" grpId="0" animBg="1"/>
      <p:bldP spid="17" grpId="1" animBg="1"/>
      <p:bldP spid="18" grpId="0" animBg="1"/>
      <p:bldP spid="18" grpId="1"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685800" y="381000"/>
            <a:ext cx="7391400" cy="646331"/>
          </a:xfrm>
          <a:prstGeom prst="rect">
            <a:avLst/>
          </a:prstGeom>
          <a:noFill/>
          <a:ln w="12700" cap="sq">
            <a:noFill/>
            <a:miter lim="800000"/>
            <a:headEnd type="none" w="sm" len="sm"/>
            <a:tailEnd type="none" w="sm" len="sm"/>
          </a:ln>
        </p:spPr>
        <p:txBody>
          <a:bodyPr wrap="square">
            <a:spAutoFit/>
          </a:bodyPr>
          <a:lstStyle/>
          <a:p>
            <a:pPr algn="ctr"/>
            <a:r>
              <a:rPr lang="zh-CN" altLang="en-US" sz="3600" b="1" dirty="0" smtClean="0">
                <a:solidFill>
                  <a:srgbClr val="FFFF00"/>
                </a:solidFill>
                <a:latin typeface="华文新魏" pitchFamily="2" charset="-122"/>
                <a:ea typeface="华文新魏" pitchFamily="2" charset="-122"/>
              </a:rPr>
              <a:t>文化生活中的行为主体</a:t>
            </a:r>
            <a:endParaRPr lang="en-US" altLang="zh-CN" sz="3600" b="1" dirty="0">
              <a:solidFill>
                <a:srgbClr val="FFFF00"/>
              </a:solidFill>
              <a:latin typeface="华文新魏" pitchFamily="2" charset="-122"/>
              <a:ea typeface="华文新魏" pitchFamily="2" charset="-122"/>
            </a:endParaRPr>
          </a:p>
        </p:txBody>
      </p:sp>
      <p:graphicFrame>
        <p:nvGraphicFramePr>
          <p:cNvPr id="15" name="图示 14"/>
          <p:cNvGraphicFramePr/>
          <p:nvPr/>
        </p:nvGraphicFramePr>
        <p:xfrm>
          <a:off x="1066800" y="1981200"/>
          <a:ext cx="6629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4"/>
          <p:cNvSpPr txBox="1">
            <a:spLocks noChangeArrowheads="1"/>
          </p:cNvSpPr>
          <p:nvPr/>
        </p:nvSpPr>
        <p:spPr bwMode="auto">
          <a:xfrm>
            <a:off x="76200" y="344269"/>
            <a:ext cx="8532440" cy="646331"/>
          </a:xfrm>
          <a:prstGeom prst="rect">
            <a:avLst/>
          </a:prstGeom>
          <a:noFill/>
          <a:ln w="9525">
            <a:noFill/>
            <a:miter lim="800000"/>
            <a:headEnd/>
            <a:tailEnd/>
          </a:ln>
        </p:spPr>
        <p:txBody>
          <a:bodyPr wrap="square">
            <a:spAutoFit/>
          </a:bodyPr>
          <a:lstStyle/>
          <a:p>
            <a:pPr algn="ctr">
              <a:spcBef>
                <a:spcPct val="50000"/>
              </a:spcBef>
            </a:pPr>
            <a:r>
              <a:rPr lang="zh-CN" altLang="en-US" sz="3600" b="1" dirty="0" smtClean="0">
                <a:solidFill>
                  <a:schemeClr val="bg1"/>
                </a:solidFill>
                <a:ea typeface="隶书" pitchFamily="49" charset="-122"/>
              </a:rPr>
              <a:t>厘清文化</a:t>
            </a:r>
            <a:r>
              <a:rPr lang="zh-CN" altLang="en-US" sz="3600" b="1" dirty="0">
                <a:solidFill>
                  <a:schemeClr val="bg1"/>
                </a:solidFill>
                <a:ea typeface="隶书" pitchFamily="49" charset="-122"/>
              </a:rPr>
              <a:t>事业和文化产业</a:t>
            </a:r>
          </a:p>
        </p:txBody>
      </p:sp>
      <p:grpSp>
        <p:nvGrpSpPr>
          <p:cNvPr id="2" name="组合 11"/>
          <p:cNvGrpSpPr>
            <a:grpSpLocks/>
          </p:cNvGrpSpPr>
          <p:nvPr/>
        </p:nvGrpSpPr>
        <p:grpSpPr bwMode="auto">
          <a:xfrm>
            <a:off x="838200" y="1676400"/>
            <a:ext cx="7353300" cy="4357687"/>
            <a:chOff x="928662" y="2071678"/>
            <a:chExt cx="7353328" cy="4357718"/>
          </a:xfrm>
        </p:grpSpPr>
        <p:sp>
          <p:nvSpPr>
            <p:cNvPr id="8" name="AutoShape 2"/>
            <p:cNvSpPr>
              <a:spLocks noChangeArrowheads="1"/>
            </p:cNvSpPr>
            <p:nvPr/>
          </p:nvSpPr>
          <p:spPr bwMode="gray">
            <a:xfrm>
              <a:off x="4929177" y="2143116"/>
              <a:ext cx="3352813" cy="4286280"/>
            </a:xfrm>
            <a:prstGeom prst="roundRect">
              <a:avLst>
                <a:gd name="adj" fmla="val 10347"/>
              </a:avLst>
            </a:prstGeom>
            <a:solidFill>
              <a:schemeClr val="bg1"/>
            </a:solidFill>
            <a:ln w="50800">
              <a:solidFill>
                <a:schemeClr val="accent1"/>
              </a:solidFill>
              <a:round/>
              <a:headEnd/>
              <a:tailEnd/>
            </a:ln>
            <a:effectLst>
              <a:outerShdw dist="107763" dir="2700000" algn="ctr" rotWithShape="0">
                <a:srgbClr val="808080">
                  <a:alpha val="50000"/>
                </a:srgbClr>
              </a:outerShdw>
            </a:effectLst>
          </p:spPr>
          <p:txBody>
            <a:bodyPr wrap="none" anchor="ctr"/>
            <a:lstStyle/>
            <a:p>
              <a:pPr algn="ctr">
                <a:defRPr/>
              </a:pPr>
              <a:endParaRPr lang="zh-CN" altLang="en-US">
                <a:ea typeface="宋体" charset="-122"/>
              </a:endParaRPr>
            </a:p>
          </p:txBody>
        </p:sp>
        <p:sp>
          <p:nvSpPr>
            <p:cNvPr id="9" name="AutoShape 4"/>
            <p:cNvSpPr>
              <a:spLocks noChangeArrowheads="1"/>
            </p:cNvSpPr>
            <p:nvPr/>
          </p:nvSpPr>
          <p:spPr bwMode="gray">
            <a:xfrm>
              <a:off x="928662" y="2071678"/>
              <a:ext cx="3354400" cy="4357718"/>
            </a:xfrm>
            <a:prstGeom prst="roundRect">
              <a:avLst>
                <a:gd name="adj" fmla="val 10347"/>
              </a:avLst>
            </a:prstGeom>
            <a:solidFill>
              <a:schemeClr val="bg1"/>
            </a:solidFill>
            <a:ln w="50800">
              <a:solidFill>
                <a:schemeClr val="folHlink"/>
              </a:solidFill>
              <a:round/>
              <a:headEnd/>
              <a:tailEnd/>
            </a:ln>
            <a:effectLst>
              <a:outerShdw dist="107763" dir="8100000" algn="ctr" rotWithShape="0">
                <a:srgbClr val="808080">
                  <a:alpha val="50000"/>
                </a:srgbClr>
              </a:outerShdw>
            </a:effectLst>
          </p:spPr>
          <p:txBody>
            <a:bodyPr wrap="none" anchor="ctr"/>
            <a:lstStyle/>
            <a:p>
              <a:pPr algn="ctr">
                <a:defRPr/>
              </a:pPr>
              <a:endParaRPr lang="zh-CN" altLang="en-US">
                <a:ea typeface="宋体" charset="-122"/>
              </a:endParaRPr>
            </a:p>
          </p:txBody>
        </p:sp>
        <p:sp>
          <p:nvSpPr>
            <p:cNvPr id="87047" name="Text Box 8"/>
            <p:cNvSpPr txBox="1">
              <a:spLocks noChangeArrowheads="1"/>
            </p:cNvSpPr>
            <p:nvPr/>
          </p:nvSpPr>
          <p:spPr bwMode="gray">
            <a:xfrm>
              <a:off x="1071538" y="2285992"/>
              <a:ext cx="3071834" cy="3970318"/>
            </a:xfrm>
            <a:prstGeom prst="rect">
              <a:avLst/>
            </a:prstGeom>
            <a:noFill/>
            <a:ln w="9525" algn="ctr">
              <a:noFill/>
              <a:miter lim="800000"/>
              <a:headEnd/>
              <a:tailEnd/>
            </a:ln>
          </p:spPr>
          <p:txBody>
            <a:bodyPr>
              <a:spAutoFit/>
            </a:bodyPr>
            <a:lstStyle/>
            <a:p>
              <a:pPr eaLnBrk="0" hangingPunct="0"/>
              <a:r>
                <a:rPr lang="zh-CN" altLang="en-US" sz="2800" b="1"/>
                <a:t>       文化事业：以</a:t>
              </a:r>
              <a:r>
                <a:rPr lang="zh-CN" altLang="en-US" sz="2800" b="1">
                  <a:solidFill>
                    <a:srgbClr val="FF0000"/>
                  </a:solidFill>
                </a:rPr>
                <a:t>政府</a:t>
              </a:r>
              <a:r>
                <a:rPr lang="zh-CN" altLang="en-US" sz="2800" b="1"/>
                <a:t>为主导，加强文化</a:t>
              </a:r>
              <a:r>
                <a:rPr lang="zh-CN" altLang="en-US" sz="2800" b="1">
                  <a:solidFill>
                    <a:srgbClr val="FF0000"/>
                  </a:solidFill>
                </a:rPr>
                <a:t>基础设施建设</a:t>
              </a:r>
              <a:r>
                <a:rPr lang="zh-CN" altLang="en-US" sz="2800" b="1"/>
                <a:t>，完善公共文化服务网络，让群众广泛享有免费或优惠的基本公共文化服务，保障人民</a:t>
              </a:r>
              <a:r>
                <a:rPr lang="zh-CN" altLang="en-US" sz="2800" b="1">
                  <a:solidFill>
                    <a:srgbClr val="FF0000"/>
                  </a:solidFill>
                </a:rPr>
                <a:t>基本文化权益</a:t>
              </a:r>
              <a:endParaRPr lang="en-US" altLang="zh-CN" sz="2800">
                <a:solidFill>
                  <a:srgbClr val="000000"/>
                </a:solidFill>
              </a:endParaRPr>
            </a:p>
          </p:txBody>
        </p:sp>
        <p:sp>
          <p:nvSpPr>
            <p:cNvPr id="87048" name="Text Box 9"/>
            <p:cNvSpPr txBox="1">
              <a:spLocks noChangeArrowheads="1"/>
            </p:cNvSpPr>
            <p:nvPr/>
          </p:nvSpPr>
          <p:spPr bwMode="gray">
            <a:xfrm>
              <a:off x="5070505" y="2971800"/>
              <a:ext cx="3073395" cy="2677656"/>
            </a:xfrm>
            <a:prstGeom prst="rect">
              <a:avLst/>
            </a:prstGeom>
            <a:noFill/>
            <a:ln w="9525" algn="ctr">
              <a:noFill/>
              <a:miter lim="800000"/>
              <a:headEnd/>
              <a:tailEnd/>
            </a:ln>
          </p:spPr>
          <p:txBody>
            <a:bodyPr>
              <a:spAutoFit/>
            </a:bodyPr>
            <a:lstStyle/>
            <a:p>
              <a:r>
                <a:rPr lang="zh-CN" altLang="en-US" sz="2800" b="1"/>
                <a:t>       文化产业：以</a:t>
              </a:r>
              <a:r>
                <a:rPr lang="zh-CN" altLang="en-US" sz="2800" b="1">
                  <a:solidFill>
                    <a:srgbClr val="FF0000"/>
                  </a:solidFill>
                </a:rPr>
                <a:t>市场</a:t>
              </a:r>
              <a:r>
                <a:rPr lang="zh-CN" altLang="en-US" sz="2800" b="1"/>
                <a:t>为主导，组织文化产品和服务的生产、传播和消费，满足人民群众</a:t>
              </a:r>
              <a:r>
                <a:rPr lang="zh-CN" altLang="en-US" sz="2800" b="1">
                  <a:solidFill>
                    <a:srgbClr val="FF0000"/>
                  </a:solidFill>
                </a:rPr>
                <a:t>多样化精神文化需求</a:t>
              </a:r>
              <a:r>
                <a:rPr lang="zh-CN" altLang="en-US" sz="2800" b="1"/>
                <a:t>。</a:t>
              </a:r>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Box 103"/>
          <p:cNvSpPr txBox="1"/>
          <p:nvPr/>
        </p:nvSpPr>
        <p:spPr>
          <a:xfrm>
            <a:off x="899592" y="476672"/>
            <a:ext cx="6912768" cy="646331"/>
          </a:xfrm>
          <a:prstGeom prst="rect">
            <a:avLst/>
          </a:prstGeom>
          <a:noFill/>
        </p:spPr>
        <p:txBody>
          <a:bodyPr wrap="square" rtlCol="0">
            <a:spAutoFit/>
          </a:bodyPr>
          <a:lstStyle/>
          <a:p>
            <a:r>
              <a:rPr lang="zh-CN" altLang="en-US" sz="3600" b="1" dirty="0" smtClean="0">
                <a:solidFill>
                  <a:srgbClr val="FFFF00"/>
                </a:solidFill>
                <a:latin typeface="华文新魏" pitchFamily="2" charset="-122"/>
                <a:ea typeface="华文新魏" pitchFamily="2" charset="-122"/>
              </a:rPr>
              <a:t> 二、 我们的复习教学规划</a:t>
            </a:r>
          </a:p>
        </p:txBody>
      </p:sp>
      <p:sp>
        <p:nvSpPr>
          <p:cNvPr id="22" name="TextBox 6"/>
          <p:cNvSpPr>
            <a:spLocks noChangeArrowheads="1"/>
          </p:cNvSpPr>
          <p:nvPr/>
        </p:nvSpPr>
        <p:spPr bwMode="auto">
          <a:xfrm>
            <a:off x="838200" y="1590151"/>
            <a:ext cx="7661275" cy="4505849"/>
          </a:xfrm>
          <a:prstGeom prst="rect">
            <a:avLst/>
          </a:prstGeom>
          <a:noFill/>
          <a:ln w="9525">
            <a:noFill/>
            <a:miter lim="800000"/>
            <a:headEnd/>
            <a:tailEnd/>
          </a:ln>
        </p:spPr>
        <p:txBody>
          <a:bodyPr wrap="square">
            <a:spAutoFit/>
          </a:bodyPr>
          <a:lstStyle/>
          <a:p>
            <a:pPr>
              <a:lnSpc>
                <a:spcPct val="120000"/>
              </a:lnSpc>
            </a:pPr>
            <a:r>
              <a:rPr lang="zh-CN" altLang="en-US" sz="3200" b="1" dirty="0" smtClean="0">
                <a:solidFill>
                  <a:srgbClr val="A50021"/>
                </a:solidFill>
                <a:latin typeface="Gill Sans MT" pitchFamily="34" charset="0"/>
                <a:ea typeface="华文新魏" pitchFamily="2" charset="-122"/>
                <a:sym typeface="华文中宋" pitchFamily="2" charset="-122"/>
              </a:rPr>
              <a:t>第一</a:t>
            </a:r>
            <a:r>
              <a:rPr lang="zh-CN" altLang="en-US" sz="3200" b="1" dirty="0">
                <a:solidFill>
                  <a:srgbClr val="A50021"/>
                </a:solidFill>
                <a:latin typeface="Gill Sans MT" pitchFamily="34" charset="0"/>
                <a:ea typeface="华文新魏" pitchFamily="2" charset="-122"/>
                <a:sym typeface="华文中宋" pitchFamily="2" charset="-122"/>
              </a:rPr>
              <a:t>阶段——选修模块新授课教学及必修模块系统复习阶段</a:t>
            </a:r>
          </a:p>
          <a:p>
            <a:pPr>
              <a:lnSpc>
                <a:spcPct val="150000"/>
              </a:lnSpc>
            </a:pPr>
            <a:r>
              <a:rPr lang="zh-CN" altLang="en-US" sz="2800" b="1" dirty="0">
                <a:solidFill>
                  <a:srgbClr val="000000"/>
                </a:solidFill>
                <a:latin typeface="宋体" charset="-122"/>
                <a:sym typeface="华文中宋" pitchFamily="2" charset="-122"/>
              </a:rPr>
              <a:t>    时间：201</a:t>
            </a:r>
            <a:r>
              <a:rPr lang="en-US" altLang="zh-CN" sz="2800" b="1" dirty="0">
                <a:solidFill>
                  <a:srgbClr val="000000"/>
                </a:solidFill>
                <a:latin typeface="宋体" charset="-122"/>
                <a:sym typeface="华文中宋" pitchFamily="2" charset="-122"/>
              </a:rPr>
              <a:t>6</a:t>
            </a:r>
            <a:r>
              <a:rPr lang="zh-CN" altLang="en-US" sz="2800" b="1" dirty="0">
                <a:solidFill>
                  <a:srgbClr val="000000"/>
                </a:solidFill>
                <a:latin typeface="宋体" charset="-122"/>
                <a:sym typeface="华文中宋" pitchFamily="2" charset="-122"/>
              </a:rPr>
              <a:t>年</a:t>
            </a:r>
            <a:r>
              <a:rPr lang="en-US" altLang="zh-CN" sz="2800" b="1" dirty="0">
                <a:solidFill>
                  <a:srgbClr val="000000"/>
                </a:solidFill>
                <a:latin typeface="宋体" charset="-122"/>
                <a:sym typeface="华文中宋" pitchFamily="2" charset="-122"/>
              </a:rPr>
              <a:t>9</a:t>
            </a:r>
            <a:r>
              <a:rPr lang="zh-CN" altLang="en-US" sz="2800" b="1" dirty="0">
                <a:solidFill>
                  <a:srgbClr val="000000"/>
                </a:solidFill>
                <a:latin typeface="宋体" charset="-122"/>
                <a:sym typeface="华文中宋" pitchFamily="2" charset="-122"/>
              </a:rPr>
              <a:t>月—201</a:t>
            </a:r>
            <a:r>
              <a:rPr lang="en-US" altLang="zh-CN" sz="2800" b="1" dirty="0">
                <a:solidFill>
                  <a:srgbClr val="000000"/>
                </a:solidFill>
                <a:latin typeface="宋体" charset="-122"/>
                <a:sym typeface="华文中宋" pitchFamily="2" charset="-122"/>
              </a:rPr>
              <a:t>7</a:t>
            </a:r>
            <a:r>
              <a:rPr lang="zh-CN" altLang="en-US" sz="2800" b="1" dirty="0">
                <a:solidFill>
                  <a:srgbClr val="000000"/>
                </a:solidFill>
                <a:latin typeface="宋体" charset="-122"/>
                <a:sym typeface="华文中宋" pitchFamily="2" charset="-122"/>
              </a:rPr>
              <a:t>年2月底。</a:t>
            </a:r>
          </a:p>
          <a:p>
            <a:pPr>
              <a:lnSpc>
                <a:spcPct val="150000"/>
              </a:lnSpc>
            </a:pPr>
            <a:r>
              <a:rPr lang="zh-CN" altLang="en-US" sz="2800" b="1" dirty="0">
                <a:solidFill>
                  <a:srgbClr val="000000"/>
                </a:solidFill>
                <a:latin typeface="宋体" charset="-122"/>
                <a:sym typeface="华文中宋" pitchFamily="2" charset="-122"/>
              </a:rPr>
              <a:t>    任务：完成选修模块新授课教学，依据考试说明指导学生进行全面系统复习，注重基础知识的夯实、微观知识体系的建构，加强对学科能力的训练。</a:t>
            </a:r>
          </a:p>
        </p:txBody>
      </p:sp>
    </p:spTree>
    <p:extLst>
      <p:ext uri="{BB962C8B-B14F-4D97-AF65-F5344CB8AC3E}">
        <p14:creationId xmlns:p14="http://schemas.microsoft.com/office/powerpoint/2010/main" xmlns="" val="10122332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ldLvl="0"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a:grpSpLocks/>
          </p:cNvGrpSpPr>
          <p:nvPr/>
        </p:nvGrpSpPr>
        <p:grpSpPr bwMode="auto">
          <a:xfrm>
            <a:off x="304800" y="1600200"/>
            <a:ext cx="8458200" cy="3170238"/>
            <a:chOff x="304800" y="1600200"/>
            <a:chExt cx="8458200" cy="3170238"/>
          </a:xfrm>
        </p:grpSpPr>
        <p:sp>
          <p:nvSpPr>
            <p:cNvPr id="14338" name="Rectangle 20"/>
            <p:cNvSpPr>
              <a:spLocks noChangeArrowheads="1"/>
            </p:cNvSpPr>
            <p:nvPr/>
          </p:nvSpPr>
          <p:spPr bwMode="auto">
            <a:xfrm>
              <a:off x="304800" y="1600200"/>
              <a:ext cx="4038600" cy="3170238"/>
            </a:xfrm>
            <a:prstGeom prst="rect">
              <a:avLst/>
            </a:prstGeom>
            <a:noFill/>
            <a:ln w="28575" cmpd="sng">
              <a:solidFill>
                <a:srgbClr val="FF0000"/>
              </a:solidFill>
              <a:miter lim="800000"/>
              <a:headEnd/>
              <a:tailEnd/>
            </a:ln>
          </p:spPr>
          <p:txBody>
            <a:bodyPr anchor="ctr">
              <a:spAutoFit/>
            </a:bodyPr>
            <a:lstStyle/>
            <a:p>
              <a:pPr algn="ctr">
                <a:defRPr/>
              </a:pPr>
              <a:r>
                <a:rPr lang="zh-CN" altLang="en-US" sz="3200" b="1" dirty="0">
                  <a:effectLst>
                    <a:outerShdw blurRad="38100" dist="38100" dir="2700000" algn="tl">
                      <a:srgbClr val="C0C0C0"/>
                    </a:outerShdw>
                  </a:effectLst>
                </a:rPr>
                <a:t>发展文化事业</a:t>
              </a:r>
              <a:endParaRPr lang="zh-CN" altLang="en-US" sz="3200" b="1" dirty="0">
                <a:effectLst>
                  <a:outerShdw blurRad="38100" dist="38100" dir="2700000" algn="tl">
                    <a:srgbClr val="C0C0C0"/>
                  </a:outerShdw>
                </a:effectLst>
                <a:ea typeface="黑体" pitchFamily="49" charset="-122"/>
              </a:endParaRPr>
            </a:p>
            <a:p>
              <a:pPr>
                <a:defRPr/>
              </a:pPr>
              <a:r>
                <a:rPr lang="zh-CN" altLang="en-US" sz="2800" b="1" dirty="0">
                  <a:ea typeface="黑体" pitchFamily="49" charset="-122"/>
                </a:rPr>
                <a:t>构建公共文化服务体系；</a:t>
              </a:r>
            </a:p>
            <a:p>
              <a:pPr>
                <a:defRPr/>
              </a:pPr>
              <a:r>
                <a:rPr lang="zh-CN" altLang="en-US" sz="2800" b="1" dirty="0">
                  <a:ea typeface="黑体" pitchFamily="49" charset="-122"/>
                </a:rPr>
                <a:t>发展现代传播体系；</a:t>
              </a:r>
            </a:p>
            <a:p>
              <a:pPr>
                <a:defRPr/>
              </a:pPr>
              <a:r>
                <a:rPr lang="zh-CN" altLang="en-US" sz="2800" b="1" dirty="0">
                  <a:ea typeface="黑体" pitchFamily="49" charset="-122"/>
                </a:rPr>
                <a:t>建设优秀传统文化传承体系；</a:t>
              </a:r>
            </a:p>
            <a:p>
              <a:pPr>
                <a:defRPr/>
              </a:pPr>
              <a:r>
                <a:rPr lang="zh-CN" altLang="en-US" sz="2800" b="1" dirty="0">
                  <a:ea typeface="黑体" pitchFamily="49" charset="-122"/>
                </a:rPr>
                <a:t>加快城乡文化一体化发展。</a:t>
              </a:r>
            </a:p>
          </p:txBody>
        </p:sp>
        <p:sp>
          <p:nvSpPr>
            <p:cNvPr id="14339" name="Rectangle 21"/>
            <p:cNvSpPr>
              <a:spLocks noChangeArrowheads="1"/>
            </p:cNvSpPr>
            <p:nvPr/>
          </p:nvSpPr>
          <p:spPr bwMode="auto">
            <a:xfrm>
              <a:off x="4572000" y="1600200"/>
              <a:ext cx="4191000" cy="3170238"/>
            </a:xfrm>
            <a:prstGeom prst="rect">
              <a:avLst/>
            </a:prstGeom>
            <a:noFill/>
            <a:ln w="28575" cmpd="sng">
              <a:solidFill>
                <a:srgbClr val="FF0000"/>
              </a:solidFill>
              <a:miter lim="800000"/>
              <a:headEnd/>
              <a:tailEnd/>
            </a:ln>
          </p:spPr>
          <p:txBody>
            <a:bodyPr anchor="ctr">
              <a:spAutoFit/>
            </a:bodyPr>
            <a:lstStyle/>
            <a:p>
              <a:pPr algn="ctr">
                <a:defRPr/>
              </a:pPr>
              <a:r>
                <a:rPr lang="zh-CN" altLang="en-US" sz="3200" b="1" dirty="0">
                  <a:effectLst>
                    <a:outerShdw blurRad="38100" dist="38100" dir="2700000" algn="tl">
                      <a:srgbClr val="C0C0C0"/>
                    </a:outerShdw>
                  </a:effectLst>
                </a:rPr>
                <a:t>发展文化产业</a:t>
              </a:r>
              <a:endParaRPr lang="zh-CN" altLang="en-US" sz="3200" b="1" dirty="0">
                <a:effectLst>
                  <a:outerShdw blurRad="38100" dist="38100" dir="2700000" algn="tl">
                    <a:srgbClr val="C0C0C0"/>
                  </a:outerShdw>
                </a:effectLst>
                <a:ea typeface="黑体" pitchFamily="49" charset="-122"/>
              </a:endParaRPr>
            </a:p>
            <a:p>
              <a:pPr>
                <a:defRPr/>
              </a:pPr>
              <a:r>
                <a:rPr lang="zh-CN" altLang="en-US" sz="2800" b="1" dirty="0">
                  <a:ea typeface="黑体" pitchFamily="49" charset="-122"/>
                </a:rPr>
                <a:t>构建现代文化产业体系；</a:t>
              </a:r>
            </a:p>
            <a:p>
              <a:pPr>
                <a:defRPr/>
              </a:pPr>
              <a:r>
                <a:rPr lang="zh-CN" altLang="en-US" sz="2800" b="1" dirty="0">
                  <a:ea typeface="黑体" pitchFamily="49" charset="-122"/>
                </a:rPr>
                <a:t>形成公有制为主体、多种所有制共同发展的文化产业格局；</a:t>
              </a:r>
            </a:p>
            <a:p>
              <a:pPr>
                <a:defRPr/>
              </a:pPr>
              <a:r>
                <a:rPr lang="zh-CN" altLang="en-US" sz="2800" b="1" dirty="0">
                  <a:ea typeface="黑体" pitchFamily="49" charset="-122"/>
                </a:rPr>
                <a:t>推进文化科技创新；</a:t>
              </a:r>
            </a:p>
            <a:p>
              <a:pPr>
                <a:defRPr/>
              </a:pPr>
              <a:r>
                <a:rPr lang="zh-CN" altLang="en-US" sz="2800" b="1" dirty="0">
                  <a:ea typeface="黑体" pitchFamily="49" charset="-122"/>
                </a:rPr>
                <a:t>扩大文化消费。</a:t>
              </a:r>
            </a:p>
          </p:txBody>
        </p:sp>
      </p:grpSp>
      <p:sp>
        <p:nvSpPr>
          <p:cNvPr id="88067" name="Text Box 4"/>
          <p:cNvSpPr txBox="1">
            <a:spLocks noChangeArrowheads="1"/>
          </p:cNvSpPr>
          <p:nvPr/>
        </p:nvSpPr>
        <p:spPr bwMode="auto">
          <a:xfrm>
            <a:off x="1371600" y="304800"/>
            <a:ext cx="6248400" cy="646113"/>
          </a:xfrm>
          <a:prstGeom prst="rect">
            <a:avLst/>
          </a:prstGeom>
          <a:noFill/>
          <a:ln w="9525">
            <a:noFill/>
            <a:miter lim="800000"/>
            <a:headEnd/>
            <a:tailEnd/>
          </a:ln>
        </p:spPr>
        <p:txBody>
          <a:bodyPr>
            <a:spAutoFit/>
          </a:bodyPr>
          <a:lstStyle/>
          <a:p>
            <a:pPr algn="ctr">
              <a:spcBef>
                <a:spcPct val="50000"/>
              </a:spcBef>
            </a:pPr>
            <a:r>
              <a:rPr lang="zh-CN" altLang="en-US" sz="3600" b="1" dirty="0">
                <a:solidFill>
                  <a:schemeClr val="bg1"/>
                </a:solidFill>
                <a:ea typeface="隶书" pitchFamily="49" charset="-122"/>
              </a:rPr>
              <a:t>如何发展文化事业和文化产业</a:t>
            </a:r>
          </a:p>
        </p:txBody>
      </p:sp>
      <p:sp>
        <p:nvSpPr>
          <p:cNvPr id="5" name="TextBox 4"/>
          <p:cNvSpPr txBox="1">
            <a:spLocks noChangeArrowheads="1"/>
          </p:cNvSpPr>
          <p:nvPr/>
        </p:nvSpPr>
        <p:spPr bwMode="auto">
          <a:xfrm>
            <a:off x="609600" y="5029200"/>
            <a:ext cx="7772400" cy="1570038"/>
          </a:xfrm>
          <a:prstGeom prst="rect">
            <a:avLst/>
          </a:prstGeom>
          <a:noFill/>
          <a:ln w="9525">
            <a:noFill/>
            <a:miter lim="800000"/>
            <a:headEnd/>
            <a:tailEnd/>
          </a:ln>
        </p:spPr>
        <p:txBody>
          <a:bodyPr>
            <a:spAutoFit/>
          </a:bodyPr>
          <a:lstStyle/>
          <a:p>
            <a:r>
              <a:rPr lang="zh-CN" altLang="en-US" sz="3200" b="1" dirty="0">
                <a:latin typeface="华文新魏" pitchFamily="2" charset="-122"/>
                <a:ea typeface="华文新魏" pitchFamily="2" charset="-122"/>
              </a:rPr>
              <a:t>        都必须把</a:t>
            </a:r>
            <a:r>
              <a:rPr lang="zh-CN" altLang="en-US" sz="3200" b="1" dirty="0">
                <a:solidFill>
                  <a:srgbClr val="FF0000"/>
                </a:solidFill>
                <a:latin typeface="华文新魏" pitchFamily="2" charset="-122"/>
                <a:ea typeface="华文新魏" pitchFamily="2" charset="-122"/>
              </a:rPr>
              <a:t>社会效益</a:t>
            </a:r>
            <a:r>
              <a:rPr lang="zh-CN" altLang="en-US" sz="3200" b="1" dirty="0">
                <a:latin typeface="华文新魏" pitchFamily="2" charset="-122"/>
                <a:ea typeface="华文新魏" pitchFamily="2" charset="-122"/>
              </a:rPr>
              <a:t>放在首位，融入</a:t>
            </a:r>
            <a:r>
              <a:rPr lang="zh-CN" altLang="en-US" sz="3200" b="1" dirty="0">
                <a:solidFill>
                  <a:srgbClr val="FF0000"/>
                </a:solidFill>
                <a:latin typeface="华文新魏" pitchFamily="2" charset="-122"/>
                <a:ea typeface="华文新魏" pitchFamily="2" charset="-122"/>
              </a:rPr>
              <a:t>社会主义核心价值体系</a:t>
            </a:r>
            <a:r>
              <a:rPr lang="zh-CN" altLang="en-US" sz="3200" b="1" dirty="0">
                <a:latin typeface="华文新魏" pitchFamily="2" charset="-122"/>
                <a:ea typeface="华文新魏" pitchFamily="2" charset="-122"/>
              </a:rPr>
              <a:t>，相互促进，协调发展，推动社会主义文化的发展和繁荣。</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1143000" y="1676400"/>
            <a:ext cx="6553200" cy="646331"/>
          </a:xfrm>
          <a:prstGeom prst="rect">
            <a:avLst/>
          </a:prstGeom>
          <a:noFill/>
          <a:ln w="12700" cap="sq">
            <a:noFill/>
            <a:miter lim="800000"/>
            <a:headEnd type="none" w="sm" len="sm"/>
            <a:tailEnd type="none" w="sm" len="sm"/>
          </a:ln>
        </p:spPr>
        <p:txBody>
          <a:bodyPr wrap="square">
            <a:spAutoFit/>
          </a:bodyPr>
          <a:lstStyle/>
          <a:p>
            <a:r>
              <a:rPr lang="en-US" altLang="zh-CN" sz="3600" b="1" dirty="0" smtClean="0">
                <a:solidFill>
                  <a:srgbClr val="0000CC"/>
                </a:solidFill>
                <a:latin typeface="华文新魏" pitchFamily="2" charset="-122"/>
                <a:ea typeface="华文新魏" pitchFamily="2" charset="-122"/>
              </a:rPr>
              <a:t>1.</a:t>
            </a:r>
            <a:r>
              <a:rPr lang="zh-CN" altLang="en-US" sz="3600" b="1" dirty="0" smtClean="0">
                <a:solidFill>
                  <a:srgbClr val="0000CC"/>
                </a:solidFill>
                <a:latin typeface="华文新魏" pitchFamily="2" charset="-122"/>
                <a:ea typeface="华文新魏" pitchFamily="2" charset="-122"/>
              </a:rPr>
              <a:t> 强化学生主体的参与和体验</a:t>
            </a:r>
            <a:endParaRPr lang="en-US" altLang="zh-CN" sz="3600" b="1" dirty="0">
              <a:solidFill>
                <a:srgbClr val="0000CC"/>
              </a:solidFill>
              <a:latin typeface="华文新魏" pitchFamily="2" charset="-122"/>
              <a:ea typeface="华文新魏" pitchFamily="2" charset="-122"/>
            </a:endParaRPr>
          </a:p>
        </p:txBody>
      </p:sp>
      <p:sp>
        <p:nvSpPr>
          <p:cNvPr id="14339" name="WordArt 8"/>
          <p:cNvSpPr>
            <a:spLocks noChangeArrowheads="1" noChangeShapeType="1" noTextEdit="1"/>
          </p:cNvSpPr>
          <p:nvPr/>
        </p:nvSpPr>
        <p:spPr bwMode="auto">
          <a:xfrm>
            <a:off x="76200" y="495300"/>
            <a:ext cx="8077200" cy="685800"/>
          </a:xfrm>
          <a:prstGeom prst="rect">
            <a:avLst/>
          </a:prstGeom>
        </p:spPr>
        <p:txBody>
          <a:bodyPr wrap="none" fromWordArt="1">
            <a:prstTxWarp prst="textPlain">
              <a:avLst>
                <a:gd name="adj" fmla="val 50000"/>
              </a:avLst>
            </a:prstTxWarp>
          </a:bodyPr>
          <a:lstStyle/>
          <a:p>
            <a:pPr algn="ctr"/>
            <a:r>
              <a:rPr lang="zh-CN" altLang="en-US" sz="3600" b="1" kern="10" dirty="0" smtClean="0">
                <a:ln w="9525">
                  <a:noFill/>
                  <a:round/>
                  <a:headEnd/>
                  <a:tailEnd/>
                </a:ln>
                <a:solidFill>
                  <a:srgbClr val="FFFF00"/>
                </a:solidFill>
                <a:effectLst>
                  <a:outerShdw dist="35921" dir="2700000" algn="ctr" rotWithShape="0">
                    <a:srgbClr val="C0C0C0">
                      <a:alpha val="79999"/>
                    </a:srgbClr>
                  </a:outerShdw>
                </a:effectLst>
                <a:latin typeface="华文新魏"/>
                <a:ea typeface="华文新魏"/>
              </a:rPr>
              <a:t>  搞好知识专题复习的策略</a:t>
            </a:r>
            <a:endParaRPr lang="zh-CN" altLang="en-US" sz="3600" b="1" kern="10" dirty="0">
              <a:ln w="9525">
                <a:noFill/>
                <a:round/>
                <a:headEnd/>
                <a:tailEnd/>
              </a:ln>
              <a:solidFill>
                <a:srgbClr val="FFFF00"/>
              </a:solidFill>
              <a:effectLst>
                <a:outerShdw dist="35921" dir="2700000" algn="ctr" rotWithShape="0">
                  <a:srgbClr val="C0C0C0">
                    <a:alpha val="79999"/>
                  </a:srgbClr>
                </a:outerShdw>
              </a:effectLst>
              <a:latin typeface="华文新魏"/>
              <a:ea typeface="华文新魏"/>
            </a:endParaRPr>
          </a:p>
        </p:txBody>
      </p:sp>
      <p:pic>
        <p:nvPicPr>
          <p:cNvPr id="14340" name="Picture 10" descr="wenhuayongpiner2_013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91400" y="5099050"/>
            <a:ext cx="1752600" cy="1682750"/>
          </a:xfrm>
          <a:prstGeom prst="rect">
            <a:avLst/>
          </a:prstGeom>
          <a:noFill/>
          <a:ln w="9525">
            <a:noFill/>
            <a:miter lim="800000"/>
            <a:headEnd/>
            <a:tailEnd/>
          </a:ln>
        </p:spPr>
      </p:pic>
      <p:sp>
        <p:nvSpPr>
          <p:cNvPr id="6" name="Text Box 4"/>
          <p:cNvSpPr txBox="1">
            <a:spLocks noChangeArrowheads="1"/>
          </p:cNvSpPr>
          <p:nvPr/>
        </p:nvSpPr>
        <p:spPr bwMode="auto">
          <a:xfrm>
            <a:off x="1143000" y="2401669"/>
            <a:ext cx="6553200" cy="646331"/>
          </a:xfrm>
          <a:prstGeom prst="rect">
            <a:avLst/>
          </a:prstGeom>
          <a:noFill/>
          <a:ln w="12700" cap="sq">
            <a:noFill/>
            <a:miter lim="800000"/>
            <a:headEnd type="none" w="sm" len="sm"/>
            <a:tailEnd type="none" w="sm" len="sm"/>
          </a:ln>
        </p:spPr>
        <p:txBody>
          <a:bodyPr wrap="square">
            <a:spAutoFit/>
          </a:bodyPr>
          <a:lstStyle/>
          <a:p>
            <a:r>
              <a:rPr lang="en-US" altLang="zh-CN" sz="3600" b="1" dirty="0" smtClean="0">
                <a:solidFill>
                  <a:srgbClr val="0000CC"/>
                </a:solidFill>
                <a:latin typeface="华文新魏" pitchFamily="2" charset="-122"/>
                <a:ea typeface="华文新魏" pitchFamily="2" charset="-122"/>
              </a:rPr>
              <a:t>2.</a:t>
            </a:r>
            <a:r>
              <a:rPr lang="zh-CN" altLang="en-US" sz="3600" b="1" dirty="0" smtClean="0">
                <a:solidFill>
                  <a:srgbClr val="0000CC"/>
                </a:solidFill>
                <a:latin typeface="华文新魏" pitchFamily="2" charset="-122"/>
                <a:ea typeface="华文新魏" pitchFamily="2" charset="-122"/>
              </a:rPr>
              <a:t>注重不同方法的互补和衍生</a:t>
            </a:r>
            <a:endParaRPr lang="en-US" altLang="zh-CN" sz="3600" b="1" dirty="0">
              <a:solidFill>
                <a:srgbClr val="0000CC"/>
              </a:solidFill>
              <a:latin typeface="华文新魏" pitchFamily="2" charset="-122"/>
              <a:ea typeface="华文新魏" pitchFamily="2" charset="-122"/>
            </a:endParaRPr>
          </a:p>
        </p:txBody>
      </p:sp>
      <p:sp>
        <p:nvSpPr>
          <p:cNvPr id="7" name="Text Box 4"/>
          <p:cNvSpPr txBox="1">
            <a:spLocks noChangeArrowheads="1"/>
          </p:cNvSpPr>
          <p:nvPr/>
        </p:nvSpPr>
        <p:spPr bwMode="auto">
          <a:xfrm>
            <a:off x="1143000" y="3200400"/>
            <a:ext cx="6553200" cy="646331"/>
          </a:xfrm>
          <a:prstGeom prst="rect">
            <a:avLst/>
          </a:prstGeom>
          <a:noFill/>
          <a:ln w="12700" cap="sq">
            <a:noFill/>
            <a:miter lim="800000"/>
            <a:headEnd type="none" w="sm" len="sm"/>
            <a:tailEnd type="none" w="sm" len="sm"/>
          </a:ln>
        </p:spPr>
        <p:txBody>
          <a:bodyPr wrap="square">
            <a:spAutoFit/>
          </a:bodyPr>
          <a:lstStyle/>
          <a:p>
            <a:r>
              <a:rPr lang="en-US" altLang="zh-CN" sz="3600" b="1" dirty="0" smtClean="0">
                <a:solidFill>
                  <a:srgbClr val="0000CC"/>
                </a:solidFill>
                <a:latin typeface="华文新魏" pitchFamily="2" charset="-122"/>
                <a:ea typeface="华文新魏" pitchFamily="2" charset="-122"/>
              </a:rPr>
              <a:t>3.</a:t>
            </a:r>
            <a:r>
              <a:rPr lang="zh-CN" altLang="en-US" sz="3600" b="1" dirty="0" smtClean="0">
                <a:solidFill>
                  <a:srgbClr val="0000CC"/>
                </a:solidFill>
                <a:latin typeface="华文新魏" pitchFamily="2" charset="-122"/>
                <a:ea typeface="华文新魏" pitchFamily="2" charset="-122"/>
              </a:rPr>
              <a:t>突出实际问题的呈现和解决</a:t>
            </a:r>
            <a:endParaRPr lang="en-US" altLang="zh-CN" sz="3600" b="1" dirty="0">
              <a:solidFill>
                <a:srgbClr val="0000CC"/>
              </a:solidFill>
              <a:latin typeface="华文新魏" pitchFamily="2" charset="-122"/>
              <a:ea typeface="华文新魏" pitchFamily="2" charset="-122"/>
            </a:endParaRP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533400"/>
            <a:ext cx="7010400" cy="4154984"/>
          </a:xfrm>
          <a:prstGeom prst="rect">
            <a:avLst/>
          </a:prstGeom>
          <a:noFill/>
        </p:spPr>
        <p:txBody>
          <a:bodyPr wrap="square" rtlCol="0">
            <a:spAutoFit/>
          </a:bodyPr>
          <a:lstStyle/>
          <a:p>
            <a:pPr>
              <a:lnSpc>
                <a:spcPct val="150000"/>
              </a:lnSpc>
            </a:pPr>
            <a:endParaRPr lang="en-US" altLang="zh-CN" sz="3600" b="1" dirty="0" smtClean="0">
              <a:latin typeface="+mn-ea"/>
              <a:ea typeface="+mn-ea"/>
            </a:endParaRPr>
          </a:p>
          <a:p>
            <a:pPr>
              <a:lnSpc>
                <a:spcPct val="150000"/>
              </a:lnSpc>
            </a:pPr>
            <a:r>
              <a:rPr lang="zh-CN" altLang="en-US" sz="4000" b="1" dirty="0" smtClean="0">
                <a:solidFill>
                  <a:schemeClr val="bg1"/>
                </a:solidFill>
                <a:latin typeface="黑体" pitchFamily="49" charset="-122"/>
                <a:ea typeface="黑体" pitchFamily="49" charset="-122"/>
              </a:rPr>
              <a:t>复习课教学设计交流</a:t>
            </a:r>
            <a:endParaRPr lang="en-US" altLang="zh-CN" sz="4000" b="1" dirty="0" smtClean="0">
              <a:solidFill>
                <a:schemeClr val="bg1"/>
              </a:solidFill>
              <a:latin typeface="黑体" pitchFamily="49" charset="-122"/>
              <a:ea typeface="黑体" pitchFamily="49" charset="-122"/>
            </a:endParaRPr>
          </a:p>
          <a:p>
            <a:pPr>
              <a:lnSpc>
                <a:spcPct val="150000"/>
              </a:lnSpc>
            </a:pPr>
            <a:r>
              <a:rPr lang="en-US" altLang="zh-CN" sz="3200" b="1" dirty="0" smtClean="0">
                <a:latin typeface="+mn-ea"/>
                <a:ea typeface="+mn-ea"/>
              </a:rPr>
              <a:t>     </a:t>
            </a:r>
          </a:p>
          <a:p>
            <a:pPr>
              <a:lnSpc>
                <a:spcPct val="150000"/>
              </a:lnSpc>
            </a:pPr>
            <a:r>
              <a:rPr lang="en-US" altLang="zh-CN" sz="3200" b="1" dirty="0" smtClean="0">
                <a:latin typeface="+mn-ea"/>
                <a:ea typeface="+mn-ea"/>
              </a:rPr>
              <a:t>      ——</a:t>
            </a:r>
            <a:r>
              <a:rPr lang="zh-CN" altLang="en-US" sz="3200" b="1" dirty="0" smtClean="0">
                <a:latin typeface="+mn-ea"/>
                <a:ea typeface="+mn-ea"/>
              </a:rPr>
              <a:t>以</a:t>
            </a:r>
            <a:r>
              <a:rPr lang="en-US" altLang="zh-CN" sz="3200" b="1" dirty="0" smtClean="0">
                <a:latin typeface="+mn-ea"/>
                <a:ea typeface="+mn-ea"/>
              </a:rPr>
              <a:t>《</a:t>
            </a:r>
            <a:r>
              <a:rPr lang="zh-CN" altLang="en-US" sz="3200" b="1" dirty="0" smtClean="0">
                <a:latin typeface="+mn-ea"/>
                <a:ea typeface="+mn-ea"/>
              </a:rPr>
              <a:t>消费</a:t>
            </a:r>
            <a:r>
              <a:rPr lang="en-US" altLang="zh-CN" sz="3200" b="1" dirty="0" smtClean="0">
                <a:latin typeface="+mn-ea"/>
                <a:ea typeface="+mn-ea"/>
              </a:rPr>
              <a:t>》</a:t>
            </a:r>
            <a:r>
              <a:rPr lang="zh-CN" altLang="en-US" sz="3200" b="1" dirty="0" smtClean="0">
                <a:latin typeface="+mn-ea"/>
                <a:ea typeface="+mn-ea"/>
              </a:rPr>
              <a:t>复习教学为例</a:t>
            </a:r>
          </a:p>
          <a:p>
            <a:pPr>
              <a:lnSpc>
                <a:spcPct val="150000"/>
              </a:lnSpc>
            </a:pPr>
            <a:endParaRPr lang="zh-CN" altLang="en-US" sz="3600" b="1" dirty="0">
              <a:latin typeface="+mn-ea"/>
              <a:ea typeface="+mn-ea"/>
            </a:endParaRPr>
          </a:p>
        </p:txBody>
      </p:sp>
    </p:spTree>
  </p:cSld>
  <p:clrMapOvr>
    <a:masterClrMapping/>
  </p:clrMapOvr>
  <p:transition>
    <p:blinds dir="vert"/>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内容占位符 2"/>
          <p:cNvSpPr>
            <a:spLocks noGrp="1"/>
          </p:cNvSpPr>
          <p:nvPr>
            <p:ph idx="1"/>
          </p:nvPr>
        </p:nvSpPr>
        <p:spPr>
          <a:xfrm>
            <a:off x="609600" y="1538287"/>
            <a:ext cx="8054280" cy="5014913"/>
          </a:xfrm>
        </p:spPr>
        <p:txBody>
          <a:bodyPr/>
          <a:lstStyle/>
          <a:p>
            <a:pPr eaLnBrk="1" hangingPunct="1">
              <a:buNone/>
            </a:pPr>
            <a:r>
              <a:rPr lang="en-US" altLang="zh-CN" sz="2800" dirty="0" smtClean="0">
                <a:latin typeface="华文新魏" pitchFamily="2" charset="-122"/>
                <a:ea typeface="华文新魏" pitchFamily="2" charset="-122"/>
                <a:sym typeface="Symbol"/>
              </a:rPr>
              <a:t>1.</a:t>
            </a:r>
            <a:r>
              <a:rPr lang="zh-CN" altLang="en-US" sz="2800" dirty="0" smtClean="0">
                <a:latin typeface="华文新魏" pitchFamily="2" charset="-122"/>
                <a:ea typeface="华文新魏" pitchFamily="2" charset="-122"/>
                <a:sym typeface="Symbol"/>
              </a:rPr>
              <a:t>结合生活体会，知道什么是消费，能够判断辨别消费类型以及不同消费心理下的消费行为，有践行正确消费原则的意识和行为表现；</a:t>
            </a:r>
          </a:p>
          <a:p>
            <a:pPr eaLnBrk="1" hangingPunct="1">
              <a:buNone/>
            </a:pPr>
            <a:r>
              <a:rPr lang="en-US" altLang="zh-CN" sz="2800" dirty="0" smtClean="0">
                <a:latin typeface="华文新魏" pitchFamily="2" charset="-122"/>
                <a:ea typeface="华文新魏" pitchFamily="2" charset="-122"/>
                <a:sym typeface="Symbol"/>
              </a:rPr>
              <a:t>2.</a:t>
            </a:r>
            <a:r>
              <a:rPr lang="zh-CN" altLang="en-US" sz="2800" dirty="0" smtClean="0">
                <a:latin typeface="华文新魏" pitchFamily="2" charset="-122"/>
                <a:ea typeface="华文新魏" pitchFamily="2" charset="-122"/>
                <a:sym typeface="Symbol"/>
              </a:rPr>
              <a:t>通过观点辨析，理性认识并从多维度表述消费对个人、国家的重要作用；</a:t>
            </a:r>
          </a:p>
          <a:p>
            <a:pPr eaLnBrk="1" hangingPunct="1">
              <a:buNone/>
            </a:pPr>
            <a:r>
              <a:rPr lang="en-US" altLang="zh-CN" sz="2800" dirty="0" smtClean="0">
                <a:latin typeface="华文新魏" pitchFamily="2" charset="-122"/>
                <a:ea typeface="华文新魏" pitchFamily="2" charset="-122"/>
                <a:sym typeface="Symbol"/>
              </a:rPr>
              <a:t>3.</a:t>
            </a:r>
            <a:r>
              <a:rPr lang="zh-CN" altLang="en-US" sz="2800" dirty="0" smtClean="0">
                <a:latin typeface="华文新魏" pitchFamily="2" charset="-122"/>
                <a:ea typeface="华文新魏" pitchFamily="2" charset="-122"/>
                <a:sym typeface="Symbol"/>
              </a:rPr>
              <a:t>通过事例分析，全面理解影响消费的各种因素，准确说明这些因素如何对消费产生影响；</a:t>
            </a:r>
          </a:p>
          <a:p>
            <a:pPr eaLnBrk="1" hangingPunct="1">
              <a:buNone/>
            </a:pPr>
            <a:r>
              <a:rPr lang="en-US" altLang="zh-CN" sz="2800" dirty="0" smtClean="0">
                <a:latin typeface="华文新魏" pitchFamily="2" charset="-122"/>
                <a:ea typeface="华文新魏" pitchFamily="2" charset="-122"/>
                <a:sym typeface="Symbol"/>
              </a:rPr>
              <a:t>4.</a:t>
            </a:r>
            <a:r>
              <a:rPr lang="zh-CN" altLang="en-US" sz="2800" dirty="0" smtClean="0">
                <a:latin typeface="华文新魏" pitchFamily="2" charset="-122"/>
                <a:ea typeface="华文新魏" pitchFamily="2" charset="-122"/>
                <a:sym typeface="Symbol"/>
              </a:rPr>
              <a:t>通过事例分析，多角度思考并提出增加居民消费的举措，印证并认同党和国家方针政策的正确性。</a:t>
            </a:r>
            <a:endParaRPr lang="zh-CN" altLang="en-US" sz="2800" dirty="0" smtClean="0">
              <a:latin typeface="华文新魏" pitchFamily="2" charset="-122"/>
              <a:ea typeface="华文新魏" pitchFamily="2" charset="-122"/>
            </a:endParaRPr>
          </a:p>
        </p:txBody>
      </p:sp>
      <p:sp>
        <p:nvSpPr>
          <p:cNvPr id="32771" name="标题 1"/>
          <p:cNvSpPr>
            <a:spLocks noGrp="1"/>
          </p:cNvSpPr>
          <p:nvPr>
            <p:ph type="title"/>
          </p:nvPr>
        </p:nvSpPr>
        <p:spPr>
          <a:xfrm>
            <a:off x="0" y="142852"/>
            <a:ext cx="8057728" cy="1143000"/>
          </a:xfrm>
        </p:spPr>
        <p:txBody>
          <a:bodyPr/>
          <a:lstStyle/>
          <a:p>
            <a:pPr algn="ctr" eaLnBrk="1" hangingPunct="1"/>
            <a:r>
              <a:rPr lang="zh-CN" altLang="en-US" sz="3200" b="1" dirty="0" smtClean="0">
                <a:latin typeface="黑体" pitchFamily="49" charset="-122"/>
                <a:ea typeface="黑体" pitchFamily="49" charset="-122"/>
              </a:rPr>
              <a:t>（一）基于核心素养，统整三维教学目标</a:t>
            </a:r>
          </a:p>
        </p:txBody>
      </p:sp>
    </p:spTree>
  </p:cSld>
  <p:clrMapOvr>
    <a:masterClrMapping/>
  </p:clrMapOvr>
  <p:transition>
    <p:blinds dir="vert"/>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标题 1"/>
          <p:cNvSpPr>
            <a:spLocks noGrp="1"/>
          </p:cNvSpPr>
          <p:nvPr>
            <p:ph type="title"/>
          </p:nvPr>
        </p:nvSpPr>
        <p:spPr>
          <a:xfrm>
            <a:off x="-228600" y="142852"/>
            <a:ext cx="8542784" cy="1143000"/>
          </a:xfrm>
        </p:spPr>
        <p:txBody>
          <a:bodyPr/>
          <a:lstStyle/>
          <a:p>
            <a:pPr algn="ctr" eaLnBrk="1" hangingPunct="1"/>
            <a:r>
              <a:rPr lang="zh-CN" altLang="en-US" sz="3200" b="1" dirty="0" smtClean="0">
                <a:latin typeface="黑体" pitchFamily="49" charset="-122"/>
                <a:ea typeface="黑体" pitchFamily="49" charset="-122"/>
              </a:rPr>
              <a:t>（二）梳理学习内容，整合建构知识网络</a:t>
            </a:r>
          </a:p>
        </p:txBody>
      </p:sp>
      <p:pic>
        <p:nvPicPr>
          <p:cNvPr id="31" name="图片 30" descr="无标题.png"/>
          <p:cNvPicPr>
            <a:picLocks noChangeAspect="1"/>
          </p:cNvPicPr>
          <p:nvPr/>
        </p:nvPicPr>
        <p:blipFill>
          <a:blip r:embed="rId2" cstate="print"/>
          <a:srcRect r="21263" b="47946"/>
          <a:stretch>
            <a:fillRect/>
          </a:stretch>
        </p:blipFill>
        <p:spPr>
          <a:xfrm>
            <a:off x="0" y="1568204"/>
            <a:ext cx="9144000" cy="4375396"/>
          </a:xfrm>
          <a:prstGeom prst="rect">
            <a:avLst/>
          </a:prstGeom>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标题 1"/>
          <p:cNvSpPr>
            <a:spLocks noGrp="1"/>
          </p:cNvSpPr>
          <p:nvPr>
            <p:ph type="title"/>
          </p:nvPr>
        </p:nvSpPr>
        <p:spPr>
          <a:xfrm>
            <a:off x="-533400" y="76200"/>
            <a:ext cx="8999984" cy="1143000"/>
          </a:xfrm>
        </p:spPr>
        <p:txBody>
          <a:bodyPr/>
          <a:lstStyle/>
          <a:p>
            <a:pPr algn="ctr" eaLnBrk="1" hangingPunct="1"/>
            <a:r>
              <a:rPr lang="zh-CN" altLang="en-US" sz="3200" b="1" dirty="0" smtClean="0">
                <a:latin typeface="黑体" pitchFamily="49" charset="-122"/>
                <a:ea typeface="黑体" pitchFamily="49" charset="-122"/>
              </a:rPr>
              <a:t>（三）精选学习资源，创设良好教学情境</a:t>
            </a:r>
          </a:p>
        </p:txBody>
      </p:sp>
      <p:sp>
        <p:nvSpPr>
          <p:cNvPr id="4" name="内容占位符 3"/>
          <p:cNvSpPr>
            <a:spLocks noGrp="1"/>
          </p:cNvSpPr>
          <p:nvPr>
            <p:ph idx="1"/>
          </p:nvPr>
        </p:nvSpPr>
        <p:spPr/>
        <p:txBody>
          <a:bodyPr/>
          <a:lstStyle/>
          <a:p>
            <a:endParaRPr lang="zh-CN" altLang="en-US"/>
          </a:p>
        </p:txBody>
      </p:sp>
      <p:sp>
        <p:nvSpPr>
          <p:cNvPr id="2050" name="Text Box 2"/>
          <p:cNvSpPr txBox="1">
            <a:spLocks noChangeArrowheads="1"/>
          </p:cNvSpPr>
          <p:nvPr/>
        </p:nvSpPr>
        <p:spPr bwMode="auto">
          <a:xfrm>
            <a:off x="0" y="1109057"/>
            <a:ext cx="9144000" cy="56323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rgbClr val="0000CC"/>
                </a:solidFill>
                <a:effectLst/>
                <a:latin typeface="楷体" pitchFamily="49" charset="-122"/>
                <a:ea typeface="楷体" pitchFamily="49" charset="-122"/>
                <a:cs typeface="宋体" pitchFamily="2" charset="-122"/>
              </a:rPr>
              <a:t>某文化传播公司员工王小姐：</a:t>
            </a:r>
            <a:r>
              <a:rPr kumimoji="0" lang="zh-CN" altLang="en-US" sz="2400" b="1" i="0" u="none" strike="noStrike" cap="none" normalizeH="0" baseline="0" dirty="0" smtClean="0">
                <a:ln>
                  <a:noFill/>
                </a:ln>
                <a:solidFill>
                  <a:schemeClr val="tx1"/>
                </a:solidFill>
                <a:effectLst/>
                <a:latin typeface="楷体" pitchFamily="49" charset="-122"/>
                <a:ea typeface="楷体" pitchFamily="49" charset="-122"/>
                <a:cs typeface="宋体" pitchFamily="2" charset="-122"/>
              </a:rPr>
              <a:t>过去洗发水哪款特价用哪款，现在为减少掉发专门改用无硅的；过去化妆品用佰草集，现在针对痘肌调理改用奥尔滨的；过去服装鞋帽喜欢跟风淘宝，现在换为专柜品牌。</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rgbClr val="0000CC"/>
                </a:solidFill>
                <a:effectLst/>
                <a:latin typeface="楷体" pitchFamily="49" charset="-122"/>
                <a:ea typeface="楷体" pitchFamily="49" charset="-122"/>
                <a:cs typeface="宋体" pitchFamily="2" charset="-122"/>
              </a:rPr>
              <a:t>北京朝阳区某社区居民王先生：</a:t>
            </a:r>
            <a:r>
              <a:rPr kumimoji="0" lang="zh-CN" altLang="en-US" sz="2400" b="1" i="0" u="none" strike="noStrike" cap="none" normalizeH="0" baseline="0" dirty="0" smtClean="0">
                <a:ln>
                  <a:noFill/>
                </a:ln>
                <a:solidFill>
                  <a:schemeClr val="tx1"/>
                </a:solidFill>
                <a:effectLst/>
                <a:latin typeface="楷体" pitchFamily="49" charset="-122"/>
                <a:ea typeface="楷体" pitchFamily="49" charset="-122"/>
                <a:cs typeface="宋体" pitchFamily="2" charset="-122"/>
              </a:rPr>
              <a:t>旅游不是随大流观光留影，玩出特点才精彩。今年元旦我和妻子到海南三亚旅游，</a:t>
            </a:r>
            <a:r>
              <a:rPr kumimoji="0" lang="zh-CN" altLang="en-US" sz="2400" b="1" i="0" u="none" strike="noStrike" cap="none" normalizeH="0" baseline="0" dirty="0" smtClean="0">
                <a:ln>
                  <a:noFill/>
                </a:ln>
                <a:solidFill>
                  <a:schemeClr val="tx1"/>
                </a:solidFill>
                <a:effectLst/>
                <a:latin typeface="Arial"/>
                <a:ea typeface="楷体" pitchFamily="49" charset="-122"/>
                <a:cs typeface="宋体" pitchFamily="2" charset="-122"/>
              </a:rPr>
              <a:t>“</a:t>
            </a:r>
            <a:r>
              <a:rPr kumimoji="0" lang="zh-CN" altLang="en-US" sz="2400" b="1" i="0" u="none" strike="noStrike" cap="none" normalizeH="0" baseline="0" dirty="0" smtClean="0">
                <a:ln>
                  <a:noFill/>
                </a:ln>
                <a:solidFill>
                  <a:schemeClr val="tx1"/>
                </a:solidFill>
                <a:effectLst/>
                <a:latin typeface="楷体" pitchFamily="49" charset="-122"/>
                <a:ea typeface="楷体" pitchFamily="49" charset="-122"/>
                <a:cs typeface="宋体" pitchFamily="2" charset="-122"/>
              </a:rPr>
              <a:t>时尚自我</a:t>
            </a:r>
            <a:r>
              <a:rPr kumimoji="0" lang="zh-CN" altLang="en-US" sz="2400" b="1" i="0" u="none" strike="noStrike" cap="none" normalizeH="0" baseline="0" dirty="0" smtClean="0">
                <a:ln>
                  <a:noFill/>
                </a:ln>
                <a:solidFill>
                  <a:schemeClr val="tx1"/>
                </a:solidFill>
                <a:effectLst/>
                <a:latin typeface="Arial"/>
                <a:ea typeface="楷体" pitchFamily="49" charset="-122"/>
                <a:cs typeface="宋体" pitchFamily="2" charset="-122"/>
              </a:rPr>
              <a:t>”</a:t>
            </a:r>
            <a:r>
              <a:rPr kumimoji="0" lang="zh-CN" altLang="en-US" sz="2400" b="1" i="0" u="none" strike="noStrike" cap="none" normalizeH="0" baseline="0" dirty="0" smtClean="0">
                <a:ln>
                  <a:noFill/>
                </a:ln>
                <a:solidFill>
                  <a:schemeClr val="tx1"/>
                </a:solidFill>
                <a:effectLst/>
                <a:latin typeface="楷体" pitchFamily="49" charset="-122"/>
                <a:ea typeface="楷体" pitchFamily="49" charset="-122"/>
                <a:cs typeface="宋体" pitchFamily="2" charset="-122"/>
              </a:rPr>
              <a:t>是安排行程的首要标准。</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rgbClr val="0000CC"/>
                </a:solidFill>
                <a:effectLst/>
                <a:latin typeface="楷体" pitchFamily="49" charset="-122"/>
                <a:ea typeface="楷体" pitchFamily="49" charset="-122"/>
                <a:cs typeface="宋体" pitchFamily="2" charset="-122"/>
              </a:rPr>
              <a:t>某外企财务人员赵女士：</a:t>
            </a:r>
            <a:r>
              <a:rPr kumimoji="0" lang="zh-CN" altLang="en-US" sz="2400" b="1" i="0" u="none" strike="noStrike" cap="none" normalizeH="0" baseline="0" dirty="0" smtClean="0">
                <a:ln>
                  <a:noFill/>
                </a:ln>
                <a:solidFill>
                  <a:schemeClr val="tx1"/>
                </a:solidFill>
                <a:effectLst/>
                <a:latin typeface="楷体" pitchFamily="49" charset="-122"/>
                <a:ea typeface="楷体" pitchFamily="49" charset="-122"/>
                <a:cs typeface="宋体" pitchFamily="2" charset="-122"/>
              </a:rPr>
              <a:t>我现在选购有机蔬菜，家里装上了净水器；购买家电更看重节能指标；为了躲霾，我经常上健身房锻炼或去养生馆理疗。</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rgbClr val="0000CC"/>
                </a:solidFill>
                <a:effectLst/>
                <a:latin typeface="楷体" pitchFamily="49" charset="-122"/>
                <a:ea typeface="楷体" pitchFamily="49" charset="-122"/>
                <a:cs typeface="宋体" pitchFamily="2" charset="-122"/>
              </a:rPr>
              <a:t>某互联网创业公司宋经理：</a:t>
            </a:r>
            <a:r>
              <a:rPr kumimoji="0" lang="zh-CN" altLang="en-US" sz="2400" b="1" i="0" u="none" strike="noStrike" cap="none" normalizeH="0" baseline="0" dirty="0" smtClean="0">
                <a:ln>
                  <a:noFill/>
                </a:ln>
                <a:solidFill>
                  <a:schemeClr val="tx1"/>
                </a:solidFill>
                <a:effectLst/>
                <a:latin typeface="楷体" pitchFamily="49" charset="-122"/>
                <a:ea typeface="楷体" pitchFamily="49" charset="-122"/>
                <a:cs typeface="宋体" pitchFamily="2" charset="-122"/>
              </a:rPr>
              <a:t>我上个月的账单，花费大部分是在线支付，主要是购买手机游戏、订制互联网课程以及订餐、约车等。</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rgbClr val="0000CC"/>
                </a:solidFill>
                <a:effectLst/>
                <a:latin typeface="楷体" pitchFamily="49" charset="-122"/>
                <a:ea typeface="楷体" pitchFamily="49" charset="-122"/>
                <a:cs typeface="宋体" pitchFamily="2" charset="-122"/>
              </a:rPr>
              <a:t>受访者</a:t>
            </a:r>
            <a:r>
              <a:rPr kumimoji="0" lang="zh-CN" altLang="en-US" sz="2400" b="1" i="0" u="none" strike="noStrike" cap="none" normalizeH="0" baseline="0" dirty="0" smtClean="0">
                <a:ln>
                  <a:noFill/>
                </a:ln>
                <a:solidFill>
                  <a:srgbClr val="0000CC"/>
                </a:solidFill>
                <a:effectLst/>
                <a:latin typeface="Arial"/>
                <a:ea typeface="楷体" pitchFamily="49" charset="-122"/>
                <a:cs typeface="宋体" pitchFamily="2" charset="-122"/>
              </a:rPr>
              <a:t>“</a:t>
            </a:r>
            <a:r>
              <a:rPr kumimoji="0" lang="zh-CN" altLang="en-US" sz="2400" b="1" i="0" u="none" strike="noStrike" cap="none" normalizeH="0" baseline="0" dirty="0" smtClean="0">
                <a:ln>
                  <a:noFill/>
                </a:ln>
                <a:solidFill>
                  <a:srgbClr val="0000CC"/>
                </a:solidFill>
                <a:effectLst/>
                <a:latin typeface="楷体" pitchFamily="49" charset="-122"/>
                <a:ea typeface="楷体" pitchFamily="49" charset="-122"/>
                <a:cs typeface="宋体" pitchFamily="2" charset="-122"/>
              </a:rPr>
              <a:t>吐槽</a:t>
            </a:r>
            <a:r>
              <a:rPr kumimoji="0" lang="zh-CN" altLang="en-US" sz="2400" b="1" i="0" u="none" strike="noStrike" cap="none" normalizeH="0" baseline="0" dirty="0" smtClean="0">
                <a:ln>
                  <a:noFill/>
                </a:ln>
                <a:solidFill>
                  <a:srgbClr val="0000CC"/>
                </a:solidFill>
                <a:effectLst/>
                <a:latin typeface="Arial"/>
                <a:ea typeface="楷体" pitchFamily="49" charset="-122"/>
                <a:cs typeface="宋体" pitchFamily="2" charset="-122"/>
              </a:rPr>
              <a:t>”</a:t>
            </a:r>
            <a:r>
              <a:rPr kumimoji="0" lang="zh-CN" altLang="en-US" sz="2400" b="1" i="0" u="none" strike="noStrike" cap="none" normalizeH="0" baseline="0" dirty="0" smtClean="0">
                <a:ln>
                  <a:noFill/>
                </a:ln>
                <a:solidFill>
                  <a:srgbClr val="0000CC"/>
                </a:solidFill>
                <a:effectLst/>
                <a:latin typeface="楷体" pitchFamily="49" charset="-122"/>
                <a:ea typeface="楷体" pitchFamily="49" charset="-122"/>
                <a:cs typeface="宋体" pitchFamily="2" charset="-122"/>
              </a:rPr>
              <a:t>在消费中遇到的问题：</a:t>
            </a:r>
            <a:r>
              <a:rPr kumimoji="0" lang="zh-CN" altLang="en-US" sz="2400" b="1" i="0" u="none" strike="noStrike" cap="none" normalizeH="0" baseline="0" dirty="0" smtClean="0">
                <a:ln>
                  <a:noFill/>
                </a:ln>
                <a:solidFill>
                  <a:schemeClr val="tx1"/>
                </a:solidFill>
                <a:effectLst/>
                <a:latin typeface="楷体" pitchFamily="49" charset="-122"/>
                <a:ea typeface="楷体" pitchFamily="49" charset="-122"/>
                <a:cs typeface="宋体" pitchFamily="2" charset="-122"/>
              </a:rPr>
              <a:t>目前国内市场存在较多的毫无个性的大路货和山寨货，商家提供服务</a:t>
            </a:r>
            <a:r>
              <a:rPr kumimoji="0" lang="zh-CN" altLang="en-US" sz="2400" b="1" i="0" u="none" strike="noStrike" cap="none" normalizeH="0" baseline="0" dirty="0" smtClean="0">
                <a:ln>
                  <a:noFill/>
                </a:ln>
                <a:solidFill>
                  <a:schemeClr val="tx1"/>
                </a:solidFill>
                <a:effectLst/>
                <a:latin typeface="Arial"/>
                <a:ea typeface="楷体" pitchFamily="49" charset="-122"/>
                <a:cs typeface="宋体" pitchFamily="2" charset="-122"/>
              </a:rPr>
              <a:t>“</a:t>
            </a:r>
            <a:r>
              <a:rPr kumimoji="0" lang="zh-CN" altLang="en-US" sz="2400" b="1" i="0" u="none" strike="noStrike" cap="none" normalizeH="0" baseline="0" dirty="0" smtClean="0">
                <a:ln>
                  <a:noFill/>
                </a:ln>
                <a:solidFill>
                  <a:schemeClr val="tx1"/>
                </a:solidFill>
                <a:effectLst/>
                <a:latin typeface="楷体" pitchFamily="49" charset="-122"/>
                <a:ea typeface="楷体" pitchFamily="49" charset="-122"/>
                <a:cs typeface="宋体" pitchFamily="2" charset="-122"/>
              </a:rPr>
              <a:t>看人下菜碟</a:t>
            </a:r>
            <a:r>
              <a:rPr kumimoji="0" lang="zh-CN" altLang="en-US" sz="2400" b="1" i="0" u="none" strike="noStrike" cap="none" normalizeH="0" baseline="0" dirty="0" smtClean="0">
                <a:ln>
                  <a:noFill/>
                </a:ln>
                <a:solidFill>
                  <a:schemeClr val="tx1"/>
                </a:solidFill>
                <a:effectLst/>
                <a:latin typeface="Arial"/>
                <a:ea typeface="楷体" pitchFamily="49" charset="-122"/>
                <a:cs typeface="宋体" pitchFamily="2" charset="-122"/>
              </a:rPr>
              <a:t>”</a:t>
            </a:r>
            <a:r>
              <a:rPr kumimoji="0" lang="zh-CN" altLang="en-US" sz="2400" b="1" i="0" u="none" strike="noStrike" cap="none" normalizeH="0" baseline="0" dirty="0" smtClean="0">
                <a:ln>
                  <a:noFill/>
                </a:ln>
                <a:solidFill>
                  <a:schemeClr val="tx1"/>
                </a:solidFill>
                <a:effectLst/>
                <a:latin typeface="楷体" pitchFamily="49" charset="-122"/>
                <a:ea typeface="楷体" pitchFamily="49" charset="-122"/>
                <a:cs typeface="宋体" pitchFamily="2" charset="-122"/>
              </a:rPr>
              <a:t>，一些产品的质量与宣传</a:t>
            </a:r>
            <a:r>
              <a:rPr kumimoji="0" lang="zh-CN" altLang="en-US" sz="2400" b="1" i="0" u="none" strike="noStrike" cap="none" normalizeH="0" baseline="0" dirty="0" smtClean="0">
                <a:ln>
                  <a:noFill/>
                </a:ln>
                <a:solidFill>
                  <a:schemeClr val="tx1"/>
                </a:solidFill>
                <a:effectLst/>
                <a:latin typeface="Arial"/>
                <a:ea typeface="楷体" pitchFamily="49" charset="-122"/>
                <a:cs typeface="宋体" pitchFamily="2" charset="-122"/>
              </a:rPr>
              <a:t>“</a:t>
            </a:r>
            <a:r>
              <a:rPr kumimoji="0" lang="zh-CN" altLang="en-US" sz="2400" b="1" i="0" u="none" strike="noStrike" cap="none" normalizeH="0" baseline="0" dirty="0" smtClean="0">
                <a:ln>
                  <a:noFill/>
                </a:ln>
                <a:solidFill>
                  <a:schemeClr val="tx1"/>
                </a:solidFill>
                <a:effectLst/>
                <a:latin typeface="楷体" pitchFamily="49" charset="-122"/>
                <a:ea typeface="楷体" pitchFamily="49" charset="-122"/>
                <a:cs typeface="宋体" pitchFamily="2" charset="-122"/>
              </a:rPr>
              <a:t>名不副实</a:t>
            </a:r>
            <a:r>
              <a:rPr kumimoji="0" lang="zh-CN" altLang="en-US" sz="2400" b="1" i="0" u="none" strike="noStrike" cap="none" normalizeH="0" baseline="0" dirty="0" smtClean="0">
                <a:ln>
                  <a:noFill/>
                </a:ln>
                <a:solidFill>
                  <a:schemeClr val="tx1"/>
                </a:solidFill>
                <a:effectLst/>
                <a:latin typeface="Arial"/>
                <a:ea typeface="楷体" pitchFamily="49" charset="-122"/>
                <a:cs typeface="宋体" pitchFamily="2" charset="-122"/>
              </a:rPr>
              <a:t>”</a:t>
            </a:r>
            <a:r>
              <a:rPr kumimoji="0" lang="zh-CN" altLang="en-US" sz="2400" b="1" i="0" u="none" strike="noStrike" cap="none" normalizeH="0" baseline="0" dirty="0" smtClean="0">
                <a:ln>
                  <a:noFill/>
                </a:ln>
                <a:solidFill>
                  <a:schemeClr val="tx1"/>
                </a:solidFill>
                <a:effectLst/>
                <a:latin typeface="楷体" pitchFamily="49" charset="-122"/>
                <a:ea typeface="楷体" pitchFamily="49" charset="-122"/>
                <a:cs typeface="宋体" pitchFamily="2" charset="-122"/>
              </a:rPr>
              <a:t>，基础设施跟不上，网络速度慢，上网费用高等。</a:t>
            </a:r>
            <a:endParaRPr kumimoji="0" lang="zh-CN"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标题 1"/>
          <p:cNvSpPr>
            <a:spLocks noGrp="1"/>
          </p:cNvSpPr>
          <p:nvPr>
            <p:ph type="title"/>
          </p:nvPr>
        </p:nvSpPr>
        <p:spPr>
          <a:xfrm>
            <a:off x="-152400" y="76200"/>
            <a:ext cx="8153400" cy="1143000"/>
          </a:xfrm>
        </p:spPr>
        <p:txBody>
          <a:bodyPr/>
          <a:lstStyle/>
          <a:p>
            <a:pPr algn="ctr" eaLnBrk="1" hangingPunct="1"/>
            <a:r>
              <a:rPr lang="zh-CN" altLang="en-US" sz="3200" b="1" dirty="0" smtClean="0">
                <a:latin typeface="黑体" pitchFamily="49" charset="-122"/>
                <a:ea typeface="黑体" pitchFamily="49" charset="-122"/>
              </a:rPr>
              <a:t>（四）强化问题解决，发挥任务导向作用</a:t>
            </a:r>
          </a:p>
        </p:txBody>
      </p:sp>
      <p:graphicFrame>
        <p:nvGraphicFramePr>
          <p:cNvPr id="5" name="内容占位符 4"/>
          <p:cNvGraphicFramePr>
            <a:graphicFrameLocks noGrp="1"/>
          </p:cNvGraphicFramePr>
          <p:nvPr>
            <p:ph idx="1"/>
          </p:nvPr>
        </p:nvGraphicFramePr>
        <p:xfrm>
          <a:off x="31532" y="1221462"/>
          <a:ext cx="8999984" cy="5547360"/>
        </p:xfrm>
        <a:graphic>
          <a:graphicData uri="http://schemas.openxmlformats.org/drawingml/2006/table">
            <a:tbl>
              <a:tblPr/>
              <a:tblGrid>
                <a:gridCol w="413986"/>
                <a:gridCol w="3292883"/>
                <a:gridCol w="5293115"/>
              </a:tblGrid>
              <a:tr h="232530">
                <a:tc>
                  <a:txBody>
                    <a:bodyPr/>
                    <a:lstStyle/>
                    <a:p>
                      <a:pPr algn="ctr">
                        <a:spcAft>
                          <a:spcPts val="0"/>
                        </a:spcAft>
                      </a:pPr>
                      <a:endParaRPr lang="en-US" sz="2600" b="1"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CN" sz="2600" b="1" kern="100">
                          <a:latin typeface="Calibri"/>
                          <a:ea typeface="楷体"/>
                          <a:cs typeface="Times New Roman"/>
                        </a:rPr>
                        <a:t>目标</a:t>
                      </a:r>
                      <a:endParaRPr lang="zh-CN" sz="2600" b="1"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CN" sz="2600" b="1" kern="100">
                          <a:latin typeface="Calibri"/>
                          <a:ea typeface="楷体"/>
                          <a:cs typeface="Times New Roman"/>
                        </a:rPr>
                        <a:t>任务</a:t>
                      </a:r>
                      <a:endParaRPr lang="zh-CN" sz="2600" b="1"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62654">
                <a:tc>
                  <a:txBody>
                    <a:bodyPr/>
                    <a:lstStyle/>
                    <a:p>
                      <a:pPr algn="ctr">
                        <a:spcAft>
                          <a:spcPts val="0"/>
                        </a:spcAft>
                      </a:pPr>
                      <a:r>
                        <a:rPr lang="en-US" sz="2600" b="1" kern="100">
                          <a:latin typeface="Calibri"/>
                          <a:ea typeface="宋体"/>
                          <a:cs typeface="Times New Roman"/>
                        </a:rPr>
                        <a:t>1</a:t>
                      </a:r>
                      <a:endParaRPr lang="zh-CN" sz="2600" b="1"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266700" algn="just">
                        <a:spcAft>
                          <a:spcPts val="0"/>
                        </a:spcAft>
                      </a:pPr>
                      <a:r>
                        <a:rPr lang="en-US" altLang="zh-CN" sz="2600" b="1" kern="100" dirty="0" smtClean="0">
                          <a:latin typeface="Calibri"/>
                          <a:ea typeface="楷体"/>
                          <a:cs typeface="Times New Roman"/>
                        </a:rPr>
                        <a:t>      </a:t>
                      </a:r>
                      <a:r>
                        <a:rPr lang="zh-CN" sz="2600" b="1" kern="100" dirty="0" smtClean="0">
                          <a:latin typeface="Calibri"/>
                          <a:ea typeface="楷体"/>
                          <a:cs typeface="Times New Roman"/>
                        </a:rPr>
                        <a:t>结合</a:t>
                      </a:r>
                      <a:r>
                        <a:rPr lang="zh-CN" sz="2600" b="1" kern="100" dirty="0">
                          <a:latin typeface="Calibri"/>
                          <a:ea typeface="楷体"/>
                          <a:cs typeface="Times New Roman"/>
                        </a:rPr>
                        <a:t>生活体会，知道什么是消费，能够判断辨别消费类型以及不同消费心理下的消费行为，有践行正确消费原则的意识和行为表现。</a:t>
                      </a:r>
                      <a:endParaRPr lang="zh-CN" sz="2600" b="1"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266700" algn="just">
                        <a:spcAft>
                          <a:spcPts val="0"/>
                        </a:spcAft>
                      </a:pPr>
                      <a:r>
                        <a:rPr lang="en-US" altLang="zh-CN" sz="2600" b="1" kern="100" dirty="0" smtClean="0">
                          <a:latin typeface="Calibri"/>
                          <a:ea typeface="楷体"/>
                          <a:cs typeface="Times New Roman"/>
                        </a:rPr>
                        <a:t>      </a:t>
                      </a:r>
                      <a:r>
                        <a:rPr lang="zh-CN" sz="2600" b="1" kern="100" dirty="0" smtClean="0">
                          <a:latin typeface="Calibri"/>
                          <a:ea typeface="楷体"/>
                          <a:cs typeface="Times New Roman"/>
                        </a:rPr>
                        <a:t>我们</a:t>
                      </a:r>
                      <a:r>
                        <a:rPr lang="zh-CN" sz="2600" b="1" kern="100" dirty="0">
                          <a:latin typeface="Calibri"/>
                          <a:ea typeface="楷体"/>
                          <a:cs typeface="Times New Roman"/>
                        </a:rPr>
                        <a:t>每个人生来就是一个消费者，我们每时每刻都在消费。请你列举此时此刻正在进行的消费，并判断消费的类型。</a:t>
                      </a:r>
                      <a:endParaRPr lang="zh-CN" sz="2600" b="1" kern="100" dirty="0">
                        <a:latin typeface="Calibri"/>
                        <a:ea typeface="宋体"/>
                        <a:cs typeface="Times New Roman"/>
                      </a:endParaRPr>
                    </a:p>
                    <a:p>
                      <a:pPr indent="266700" algn="just">
                        <a:spcAft>
                          <a:spcPts val="0"/>
                        </a:spcAft>
                      </a:pPr>
                      <a:r>
                        <a:rPr lang="en-US" altLang="zh-CN" sz="2600" b="1" kern="100" dirty="0" smtClean="0">
                          <a:latin typeface="Calibri"/>
                          <a:ea typeface="楷体"/>
                          <a:cs typeface="Times New Roman"/>
                        </a:rPr>
                        <a:t>     </a:t>
                      </a:r>
                      <a:r>
                        <a:rPr lang="zh-CN" sz="2600" b="1" kern="100" dirty="0" smtClean="0">
                          <a:latin typeface="Calibri"/>
                          <a:ea typeface="楷体"/>
                          <a:cs typeface="Times New Roman"/>
                        </a:rPr>
                        <a:t>请</a:t>
                      </a:r>
                      <a:r>
                        <a:rPr lang="zh-CN" sz="2600" b="1" kern="100" dirty="0">
                          <a:latin typeface="Calibri"/>
                          <a:ea typeface="楷体"/>
                          <a:cs typeface="Times New Roman"/>
                        </a:rPr>
                        <a:t>结合生活体会和举例，概括什么是消费。</a:t>
                      </a:r>
                      <a:endParaRPr lang="zh-CN" sz="2600" b="1" kern="100" dirty="0">
                        <a:latin typeface="Calibri"/>
                        <a:ea typeface="宋体"/>
                        <a:cs typeface="Times New Roman"/>
                      </a:endParaRPr>
                    </a:p>
                    <a:p>
                      <a:pPr indent="266700" algn="just">
                        <a:spcAft>
                          <a:spcPts val="0"/>
                        </a:spcAft>
                      </a:pPr>
                      <a:r>
                        <a:rPr lang="en-US" altLang="zh-CN" sz="2600" b="1" kern="100" dirty="0" smtClean="0">
                          <a:latin typeface="Calibri"/>
                          <a:ea typeface="楷体"/>
                          <a:cs typeface="Times New Roman"/>
                        </a:rPr>
                        <a:t>     </a:t>
                      </a:r>
                      <a:r>
                        <a:rPr lang="zh-CN" sz="2600" b="1" kern="100" dirty="0" smtClean="0">
                          <a:latin typeface="Calibri"/>
                          <a:ea typeface="楷体"/>
                          <a:cs typeface="Times New Roman"/>
                        </a:rPr>
                        <a:t>结合</a:t>
                      </a:r>
                      <a:r>
                        <a:rPr lang="zh-CN" sz="2600" b="1" kern="100" dirty="0">
                          <a:latin typeface="Calibri"/>
                          <a:ea typeface="楷体"/>
                          <a:cs typeface="Times New Roman"/>
                        </a:rPr>
                        <a:t>你的日常消费，评价一下自己的消费行为</a:t>
                      </a:r>
                      <a:endParaRPr lang="zh-CN" sz="2600" b="1"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97592">
                <a:tc>
                  <a:txBody>
                    <a:bodyPr/>
                    <a:lstStyle/>
                    <a:p>
                      <a:pPr algn="ctr">
                        <a:spcAft>
                          <a:spcPts val="0"/>
                        </a:spcAft>
                      </a:pPr>
                      <a:r>
                        <a:rPr lang="en-US" sz="2600" b="1" kern="100">
                          <a:latin typeface="Calibri"/>
                          <a:ea typeface="宋体"/>
                          <a:cs typeface="Times New Roman"/>
                        </a:rPr>
                        <a:t>2</a:t>
                      </a:r>
                      <a:endParaRPr lang="zh-CN" sz="2600" b="1"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266700" algn="just">
                        <a:spcAft>
                          <a:spcPts val="0"/>
                        </a:spcAft>
                      </a:pPr>
                      <a:r>
                        <a:rPr lang="en-US" altLang="zh-CN" sz="2600" b="1" kern="100" dirty="0" smtClean="0">
                          <a:latin typeface="Calibri"/>
                          <a:ea typeface="楷体"/>
                          <a:cs typeface="Times New Roman"/>
                        </a:rPr>
                        <a:t>      </a:t>
                      </a:r>
                      <a:r>
                        <a:rPr lang="zh-CN" sz="2600" b="1" kern="100" dirty="0" smtClean="0">
                          <a:latin typeface="Calibri"/>
                          <a:ea typeface="楷体"/>
                          <a:cs typeface="Times New Roman"/>
                        </a:rPr>
                        <a:t>通过</a:t>
                      </a:r>
                      <a:r>
                        <a:rPr lang="zh-CN" sz="2600" b="1" kern="100" dirty="0">
                          <a:latin typeface="Calibri"/>
                          <a:ea typeface="楷体"/>
                          <a:cs typeface="Times New Roman"/>
                        </a:rPr>
                        <a:t>观点辨析，全面认识并从多维度表述消费对个人、国家的重要作用。</a:t>
                      </a:r>
                      <a:endParaRPr lang="zh-CN" sz="2600" b="1"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266700" algn="just">
                        <a:spcAft>
                          <a:spcPts val="0"/>
                        </a:spcAft>
                      </a:pPr>
                      <a:r>
                        <a:rPr lang="en-US" altLang="zh-CN" sz="2600" b="1" kern="100" dirty="0" smtClean="0">
                          <a:latin typeface="Calibri"/>
                          <a:ea typeface="楷体"/>
                          <a:cs typeface="Times New Roman"/>
                        </a:rPr>
                        <a:t>     </a:t>
                      </a:r>
                      <a:r>
                        <a:rPr lang="zh-CN" sz="2600" b="1" kern="100" dirty="0" smtClean="0">
                          <a:latin typeface="Calibri"/>
                          <a:ea typeface="楷体"/>
                          <a:cs typeface="Times New Roman"/>
                        </a:rPr>
                        <a:t>生活</a:t>
                      </a:r>
                      <a:r>
                        <a:rPr lang="zh-CN" sz="2600" b="1" kern="100" dirty="0">
                          <a:latin typeface="Calibri"/>
                          <a:ea typeface="楷体"/>
                          <a:cs typeface="Times New Roman"/>
                        </a:rPr>
                        <a:t>消费满足的是我个人的生活需要，我的消费我作主，所以，生活消费只关系个人利益，与其他方面无关。你是否同意这一观点，请说明理由。</a:t>
                      </a:r>
                      <a:endParaRPr lang="zh-CN" sz="2600" b="1"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标题 1"/>
          <p:cNvSpPr>
            <a:spLocks noGrp="1"/>
          </p:cNvSpPr>
          <p:nvPr>
            <p:ph type="title"/>
          </p:nvPr>
        </p:nvSpPr>
        <p:spPr>
          <a:xfrm>
            <a:off x="-533400" y="142852"/>
            <a:ext cx="8771384" cy="1143000"/>
          </a:xfrm>
        </p:spPr>
        <p:txBody>
          <a:bodyPr/>
          <a:lstStyle/>
          <a:p>
            <a:pPr algn="ctr" eaLnBrk="1" hangingPunct="1"/>
            <a:r>
              <a:rPr lang="zh-CN" altLang="en-US" sz="3200" b="1" dirty="0" smtClean="0">
                <a:latin typeface="黑体" pitchFamily="49" charset="-122"/>
                <a:ea typeface="黑体" pitchFamily="49" charset="-122"/>
              </a:rPr>
              <a:t>（四）强化问题解决，发挥任务导向作用</a:t>
            </a:r>
          </a:p>
        </p:txBody>
      </p:sp>
      <p:graphicFrame>
        <p:nvGraphicFramePr>
          <p:cNvPr id="5" name="内容占位符 4"/>
          <p:cNvGraphicFramePr>
            <a:graphicFrameLocks noGrp="1"/>
          </p:cNvGraphicFramePr>
          <p:nvPr>
            <p:ph idx="1"/>
          </p:nvPr>
        </p:nvGraphicFramePr>
        <p:xfrm>
          <a:off x="31532" y="1221462"/>
          <a:ext cx="8999984" cy="5120640"/>
        </p:xfrm>
        <a:graphic>
          <a:graphicData uri="http://schemas.openxmlformats.org/drawingml/2006/table">
            <a:tbl>
              <a:tblPr/>
              <a:tblGrid>
                <a:gridCol w="413986"/>
                <a:gridCol w="3292883"/>
                <a:gridCol w="5293115"/>
              </a:tblGrid>
              <a:tr h="232530">
                <a:tc>
                  <a:txBody>
                    <a:bodyPr/>
                    <a:lstStyle/>
                    <a:p>
                      <a:pPr algn="ctr">
                        <a:spcAft>
                          <a:spcPts val="0"/>
                        </a:spcAft>
                      </a:pPr>
                      <a:endParaRPr lang="en-US" sz="2800" b="1"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CN" sz="2800" b="1" kern="100">
                          <a:latin typeface="Calibri"/>
                          <a:ea typeface="楷体"/>
                          <a:cs typeface="Times New Roman"/>
                        </a:rPr>
                        <a:t>目标</a:t>
                      </a:r>
                      <a:endParaRPr lang="zh-CN" sz="2800" b="1"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CN" sz="2800" b="1" kern="100">
                          <a:latin typeface="Calibri"/>
                          <a:ea typeface="楷体"/>
                          <a:cs typeface="Times New Roman"/>
                        </a:rPr>
                        <a:t>任务</a:t>
                      </a:r>
                      <a:endParaRPr lang="zh-CN" sz="2800" b="1"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65532">
                <a:tc>
                  <a:txBody>
                    <a:bodyPr/>
                    <a:lstStyle/>
                    <a:p>
                      <a:pPr algn="ctr">
                        <a:spcAft>
                          <a:spcPts val="0"/>
                        </a:spcAft>
                      </a:pPr>
                      <a:r>
                        <a:rPr lang="en-US" sz="2800" b="1" kern="100" dirty="0">
                          <a:latin typeface="Calibri"/>
                          <a:ea typeface="宋体"/>
                          <a:cs typeface="Times New Roman"/>
                        </a:rPr>
                        <a:t>3</a:t>
                      </a:r>
                      <a:endParaRPr lang="zh-CN" sz="2800" b="1"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266700" algn="just">
                        <a:spcAft>
                          <a:spcPts val="0"/>
                        </a:spcAft>
                      </a:pPr>
                      <a:r>
                        <a:rPr lang="en-US" altLang="zh-CN" sz="2800" b="1" kern="100" dirty="0" smtClean="0">
                          <a:latin typeface="Calibri"/>
                          <a:ea typeface="楷体"/>
                          <a:cs typeface="Times New Roman"/>
                        </a:rPr>
                        <a:t>       </a:t>
                      </a:r>
                      <a:r>
                        <a:rPr lang="zh-CN" sz="2800" b="1" kern="100" dirty="0" smtClean="0">
                          <a:latin typeface="Calibri"/>
                          <a:ea typeface="楷体"/>
                          <a:cs typeface="Times New Roman"/>
                        </a:rPr>
                        <a:t>通过</a:t>
                      </a:r>
                      <a:r>
                        <a:rPr lang="zh-CN" sz="2800" b="1" kern="100" dirty="0">
                          <a:latin typeface="Calibri"/>
                          <a:ea typeface="楷体"/>
                          <a:cs typeface="Times New Roman"/>
                        </a:rPr>
                        <a:t>事例分析，理解影响消费的各种因素，准确说明这些因素如何对消费产生影响。</a:t>
                      </a:r>
                      <a:endParaRPr lang="zh-CN" sz="2800" b="1"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indent="266700" algn="l">
                        <a:lnSpc>
                          <a:spcPts val="4000"/>
                        </a:lnSpc>
                        <a:spcAft>
                          <a:spcPts val="0"/>
                        </a:spcAft>
                      </a:pPr>
                      <a:r>
                        <a:rPr lang="en-US" altLang="zh-CN" sz="2800" b="1" kern="100" dirty="0" smtClean="0">
                          <a:latin typeface="Calibri"/>
                          <a:ea typeface="楷体"/>
                          <a:cs typeface="Times New Roman"/>
                        </a:rPr>
                        <a:t>      </a:t>
                      </a:r>
                      <a:r>
                        <a:rPr lang="zh-CN" sz="2800" b="1" kern="100" dirty="0" smtClean="0">
                          <a:latin typeface="Calibri"/>
                          <a:ea typeface="楷体"/>
                          <a:cs typeface="Times New Roman"/>
                        </a:rPr>
                        <a:t>假如</a:t>
                      </a:r>
                      <a:r>
                        <a:rPr lang="zh-CN" sz="2800" b="1" kern="100" dirty="0">
                          <a:latin typeface="Calibri"/>
                          <a:ea typeface="楷体"/>
                          <a:cs typeface="Times New Roman"/>
                        </a:rPr>
                        <a:t>我们是国家消费政策的制定者，结合当前消费呈现的变化、特点和问题，就如何增加居民消费制定出</a:t>
                      </a:r>
                      <a:r>
                        <a:rPr lang="zh-CN" sz="2800" b="1" kern="100" dirty="0" smtClean="0">
                          <a:latin typeface="Calibri"/>
                          <a:ea typeface="楷体"/>
                          <a:cs typeface="Times New Roman"/>
                        </a:rPr>
                        <a:t>科学的</a:t>
                      </a:r>
                      <a:r>
                        <a:rPr lang="zh-CN" sz="2800" b="1" kern="100" dirty="0">
                          <a:latin typeface="Calibri"/>
                          <a:ea typeface="楷体"/>
                          <a:cs typeface="Times New Roman"/>
                        </a:rPr>
                        <a:t>政策，同时说明制定这些政策的理论依据。</a:t>
                      </a:r>
                      <a:endParaRPr lang="zh-CN" sz="2800" b="1" kern="100" dirty="0">
                        <a:latin typeface="Calibri"/>
                        <a:ea typeface="宋体"/>
                        <a:cs typeface="Times New Roman"/>
                      </a:endParaRPr>
                    </a:p>
                    <a:p>
                      <a:pPr indent="266700" algn="just">
                        <a:lnSpc>
                          <a:spcPts val="4000"/>
                        </a:lnSpc>
                        <a:spcAft>
                          <a:spcPts val="0"/>
                        </a:spcAft>
                      </a:pPr>
                      <a:r>
                        <a:rPr lang="en-US" altLang="zh-CN" sz="2800" b="1" kern="100" dirty="0" smtClean="0">
                          <a:latin typeface="Calibri"/>
                          <a:ea typeface="楷体"/>
                          <a:cs typeface="Times New Roman"/>
                        </a:rPr>
                        <a:t>      </a:t>
                      </a:r>
                      <a:r>
                        <a:rPr lang="zh-CN" sz="2800" b="1" kern="100" dirty="0" smtClean="0">
                          <a:latin typeface="Calibri"/>
                          <a:ea typeface="楷体"/>
                          <a:cs typeface="Times New Roman"/>
                        </a:rPr>
                        <a:t>为</a:t>
                      </a:r>
                      <a:r>
                        <a:rPr lang="zh-CN" sz="2800" b="1" kern="100" dirty="0">
                          <a:latin typeface="Calibri"/>
                          <a:ea typeface="楷体"/>
                          <a:cs typeface="Times New Roman"/>
                        </a:rPr>
                        <a:t>避免政策的重复性，我们从社会再生产的生产、分配、交换三个环节分成三个小组，合作探究，完成政策的制定。</a:t>
                      </a:r>
                      <a:endParaRPr lang="zh-CN" sz="2800" b="1"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930123">
                <a:tc>
                  <a:txBody>
                    <a:bodyPr/>
                    <a:lstStyle/>
                    <a:p>
                      <a:pPr algn="ctr">
                        <a:spcAft>
                          <a:spcPts val="0"/>
                        </a:spcAft>
                      </a:pPr>
                      <a:r>
                        <a:rPr lang="en-US" sz="2800" b="1" kern="100">
                          <a:latin typeface="Calibri"/>
                          <a:ea typeface="宋体"/>
                          <a:cs typeface="Times New Roman"/>
                        </a:rPr>
                        <a:t>4</a:t>
                      </a:r>
                      <a:endParaRPr lang="zh-CN" sz="2800" b="1"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266700" algn="just">
                        <a:spcAft>
                          <a:spcPts val="0"/>
                        </a:spcAft>
                      </a:pPr>
                      <a:r>
                        <a:rPr lang="en-US" altLang="zh-CN" sz="2800" b="1" kern="100" dirty="0" smtClean="0">
                          <a:latin typeface="Calibri"/>
                          <a:ea typeface="楷体"/>
                          <a:cs typeface="Times New Roman"/>
                        </a:rPr>
                        <a:t>       </a:t>
                      </a:r>
                      <a:r>
                        <a:rPr lang="zh-CN" sz="2800" b="1" kern="100" dirty="0" smtClean="0">
                          <a:latin typeface="Calibri"/>
                          <a:ea typeface="楷体"/>
                          <a:cs typeface="Times New Roman"/>
                        </a:rPr>
                        <a:t>通过</a:t>
                      </a:r>
                      <a:r>
                        <a:rPr lang="zh-CN" sz="2800" b="1" kern="100" dirty="0">
                          <a:latin typeface="Calibri"/>
                          <a:ea typeface="楷体"/>
                          <a:cs typeface="Times New Roman"/>
                        </a:rPr>
                        <a:t>事例分析，多角度思考并提出增加居民消费的举措，</a:t>
                      </a:r>
                      <a:r>
                        <a:rPr lang="zh-CN" sz="2800" b="1" kern="100" dirty="0" smtClean="0">
                          <a:latin typeface="Calibri"/>
                          <a:ea typeface="楷体"/>
                          <a:cs typeface="Times New Roman"/>
                        </a:rPr>
                        <a:t>印证</a:t>
                      </a:r>
                      <a:r>
                        <a:rPr lang="zh-CN" altLang="en-US" sz="2800" b="1" kern="100" dirty="0" smtClean="0">
                          <a:latin typeface="Calibri"/>
                          <a:ea typeface="楷体"/>
                          <a:cs typeface="Times New Roman"/>
                        </a:rPr>
                        <a:t>并认同</a:t>
                      </a:r>
                      <a:r>
                        <a:rPr lang="zh-CN" sz="2800" b="1" kern="100" dirty="0" smtClean="0">
                          <a:latin typeface="Calibri"/>
                          <a:ea typeface="楷体"/>
                          <a:cs typeface="Times New Roman"/>
                        </a:rPr>
                        <a:t>党</a:t>
                      </a:r>
                      <a:r>
                        <a:rPr lang="zh-CN" sz="2800" b="1" kern="100" dirty="0">
                          <a:latin typeface="Calibri"/>
                          <a:ea typeface="楷体"/>
                          <a:cs typeface="Times New Roman"/>
                        </a:rPr>
                        <a:t>和国家方针政策的正确性。</a:t>
                      </a:r>
                      <a:endParaRPr lang="zh-CN" sz="2800" b="1"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zh-CN" altLang="en-US"/>
                    </a:p>
                  </a:txBody>
                  <a:tcPr/>
                </a:tc>
              </a:tr>
            </a:tbl>
          </a:graphicData>
        </a:graphic>
      </p:graphicFrame>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标题 1"/>
          <p:cNvSpPr>
            <a:spLocks noGrp="1"/>
          </p:cNvSpPr>
          <p:nvPr>
            <p:ph type="title"/>
          </p:nvPr>
        </p:nvSpPr>
        <p:spPr>
          <a:xfrm>
            <a:off x="76200" y="142852"/>
            <a:ext cx="8153400" cy="1143000"/>
          </a:xfrm>
        </p:spPr>
        <p:txBody>
          <a:bodyPr/>
          <a:lstStyle/>
          <a:p>
            <a:pPr algn="ctr" eaLnBrk="1" hangingPunct="1"/>
            <a:r>
              <a:rPr lang="zh-CN" altLang="en-US" sz="3200" b="1" dirty="0" smtClean="0">
                <a:latin typeface="黑体" pitchFamily="49" charset="-122"/>
                <a:ea typeface="黑体" pitchFamily="49" charset="-122"/>
              </a:rPr>
              <a:t>（五）重视即时评价，调控提高教学效果</a:t>
            </a:r>
          </a:p>
        </p:txBody>
      </p:sp>
      <p:sp>
        <p:nvSpPr>
          <p:cNvPr id="4" name="内容占位符 3"/>
          <p:cNvSpPr>
            <a:spLocks noGrp="1"/>
          </p:cNvSpPr>
          <p:nvPr>
            <p:ph idx="1"/>
          </p:nvPr>
        </p:nvSpPr>
        <p:spPr/>
        <p:txBody>
          <a:bodyPr/>
          <a:lstStyle/>
          <a:p>
            <a:endParaRPr lang="zh-CN" altLang="en-US"/>
          </a:p>
        </p:txBody>
      </p:sp>
      <p:sp>
        <p:nvSpPr>
          <p:cNvPr id="5" name="TextBox 4"/>
          <p:cNvSpPr txBox="1"/>
          <p:nvPr/>
        </p:nvSpPr>
        <p:spPr>
          <a:xfrm>
            <a:off x="323528" y="1412776"/>
            <a:ext cx="8676456" cy="3970318"/>
          </a:xfrm>
          <a:prstGeom prst="rect">
            <a:avLst/>
          </a:prstGeom>
          <a:solidFill>
            <a:schemeClr val="bg1"/>
          </a:solidFill>
        </p:spPr>
        <p:txBody>
          <a:bodyPr wrap="square" rtlCol="0">
            <a:spAutoFit/>
          </a:bodyPr>
          <a:lstStyle/>
          <a:p>
            <a:r>
              <a:rPr lang="zh-CN" altLang="en-US" sz="2800" b="1" dirty="0" smtClean="0"/>
              <a:t>目标：全面认识并从多维度表述消费对个人、国家的重要作用。</a:t>
            </a:r>
            <a:endParaRPr lang="en-US" altLang="zh-CN" sz="2800" b="1" dirty="0" smtClean="0"/>
          </a:p>
          <a:p>
            <a:r>
              <a:rPr lang="zh-CN" altLang="en-US" sz="2800" b="1" dirty="0" smtClean="0"/>
              <a:t>任务：辨析“生活消费只关系个人利益，与其他方面无关”。</a:t>
            </a:r>
            <a:endParaRPr lang="en-US" altLang="zh-CN" sz="2800" b="1" dirty="0" smtClean="0"/>
          </a:p>
          <a:p>
            <a:r>
              <a:rPr lang="zh-CN" altLang="en-US" sz="2800" b="1" dirty="0" smtClean="0"/>
              <a:t>观察视角：评价、辨析能力。</a:t>
            </a:r>
            <a:endParaRPr lang="en-US" altLang="zh-CN" sz="2800" b="1" dirty="0" smtClean="0"/>
          </a:p>
          <a:p>
            <a:r>
              <a:rPr lang="zh-CN" altLang="en-US" sz="2800" b="1" dirty="0" smtClean="0"/>
              <a:t>度量标准：</a:t>
            </a:r>
            <a:endParaRPr lang="en-US" altLang="zh-CN" sz="2800" b="1" dirty="0" smtClean="0"/>
          </a:p>
          <a:p>
            <a:r>
              <a:rPr lang="en-US" altLang="zh-CN" sz="2800" b="1" dirty="0" smtClean="0"/>
              <a:t>1.</a:t>
            </a:r>
            <a:r>
              <a:rPr lang="zh-CN" altLang="en-US" sz="2800" b="1" dirty="0" smtClean="0"/>
              <a:t>只能用常见的一个维度进行分析评价；</a:t>
            </a:r>
            <a:endParaRPr lang="en-US" altLang="zh-CN" sz="2800" b="1" dirty="0" smtClean="0"/>
          </a:p>
          <a:p>
            <a:r>
              <a:rPr lang="en-US" altLang="zh-CN" sz="2800" b="1" dirty="0" smtClean="0"/>
              <a:t>2.</a:t>
            </a:r>
            <a:r>
              <a:rPr lang="zh-CN" altLang="en-US" sz="2800" b="1" dirty="0" smtClean="0"/>
              <a:t>能够从常见的多个维度进行分析评价；</a:t>
            </a:r>
            <a:endParaRPr lang="en-US" altLang="zh-CN" sz="2800" b="1" dirty="0" smtClean="0"/>
          </a:p>
          <a:p>
            <a:r>
              <a:rPr lang="en-US" altLang="zh-CN" sz="2800" b="1" dirty="0" smtClean="0"/>
              <a:t>3.</a:t>
            </a:r>
            <a:r>
              <a:rPr lang="zh-CN" altLang="en-US" sz="2800" b="1" dirty="0" smtClean="0"/>
              <a:t>能够用新的维度进行分析评价。</a:t>
            </a:r>
            <a:endParaRPr lang="zh-CN" alt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2438400"/>
            <a:ext cx="8763000" cy="769441"/>
          </a:xfrm>
          <a:prstGeom prst="rect">
            <a:avLst/>
          </a:prstGeom>
          <a:noFill/>
        </p:spPr>
        <p:txBody>
          <a:bodyPr wrap="square" rtlCol="0">
            <a:spAutoFit/>
          </a:bodyPr>
          <a:lstStyle/>
          <a:p>
            <a:r>
              <a:rPr lang="zh-CN" altLang="en-US" sz="4400" b="1" dirty="0" smtClean="0">
                <a:solidFill>
                  <a:srgbClr val="0000CC"/>
                </a:solidFill>
                <a:latin typeface="黑体" pitchFamily="49" charset="-122"/>
                <a:ea typeface="黑体" pitchFamily="49" charset="-122"/>
              </a:rPr>
              <a:t>解答不同类型试题的方法和策略</a:t>
            </a:r>
            <a:endParaRPr lang="zh-CN" altLang="en-US" sz="4400" b="1" dirty="0">
              <a:solidFill>
                <a:srgbClr val="0000CC"/>
              </a:solidFill>
              <a:latin typeface="黑体" pitchFamily="49" charset="-122"/>
              <a:ea typeface="黑体" pitchFamily="49" charset="-122"/>
            </a:endParaRP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p:cNvSpPr>
            <a:spLocks noChangeArrowheads="1"/>
          </p:cNvSpPr>
          <p:nvPr/>
        </p:nvSpPr>
        <p:spPr bwMode="auto">
          <a:xfrm>
            <a:off x="914400" y="1752600"/>
            <a:ext cx="7467600" cy="3914918"/>
          </a:xfrm>
          <a:prstGeom prst="rect">
            <a:avLst/>
          </a:prstGeom>
          <a:noFill/>
          <a:ln w="9525">
            <a:noFill/>
            <a:miter lim="800000"/>
            <a:headEnd/>
            <a:tailEnd/>
          </a:ln>
        </p:spPr>
        <p:txBody>
          <a:bodyPr wrap="square">
            <a:spAutoFit/>
          </a:bodyPr>
          <a:lstStyle/>
          <a:p>
            <a:pPr>
              <a:lnSpc>
                <a:spcPct val="120000"/>
              </a:lnSpc>
            </a:pPr>
            <a:r>
              <a:rPr lang="zh-CN" altLang="en-US" sz="3200" b="1" dirty="0" smtClean="0">
                <a:solidFill>
                  <a:srgbClr val="A50021"/>
                </a:solidFill>
                <a:latin typeface="Gill Sans MT" pitchFamily="34" charset="0"/>
                <a:ea typeface="华文新魏" pitchFamily="2" charset="-122"/>
                <a:sym typeface="华文中宋" pitchFamily="2" charset="-122"/>
              </a:rPr>
              <a:t>第二</a:t>
            </a:r>
            <a:r>
              <a:rPr lang="zh-CN" altLang="en-US" sz="3200" b="1" dirty="0">
                <a:solidFill>
                  <a:srgbClr val="A50021"/>
                </a:solidFill>
                <a:latin typeface="Gill Sans MT" pitchFamily="34" charset="0"/>
                <a:ea typeface="华文新魏" pitchFamily="2" charset="-122"/>
                <a:sym typeface="华文中宋" pitchFamily="2" charset="-122"/>
              </a:rPr>
              <a:t>阶段——模块与热点专题复习阶段</a:t>
            </a:r>
          </a:p>
          <a:p>
            <a:pPr>
              <a:lnSpc>
                <a:spcPct val="150000"/>
              </a:lnSpc>
            </a:pPr>
            <a:r>
              <a:rPr lang="zh-CN" altLang="en-US" sz="2800" b="1" dirty="0">
                <a:solidFill>
                  <a:srgbClr val="000000"/>
                </a:solidFill>
                <a:latin typeface="宋体" charset="-122"/>
                <a:sym typeface="华文中宋" pitchFamily="2" charset="-122"/>
              </a:rPr>
              <a:t>    时间：201</a:t>
            </a:r>
            <a:r>
              <a:rPr lang="en-US" altLang="zh-CN" sz="2800" b="1" dirty="0">
                <a:solidFill>
                  <a:srgbClr val="000000"/>
                </a:solidFill>
                <a:latin typeface="宋体" charset="-122"/>
                <a:sym typeface="华文中宋" pitchFamily="2" charset="-122"/>
              </a:rPr>
              <a:t>7</a:t>
            </a:r>
            <a:r>
              <a:rPr lang="zh-CN" altLang="en-US" sz="2800" b="1" dirty="0">
                <a:solidFill>
                  <a:srgbClr val="000000"/>
                </a:solidFill>
                <a:latin typeface="宋体" charset="-122"/>
                <a:sym typeface="华文中宋" pitchFamily="2" charset="-122"/>
              </a:rPr>
              <a:t>年3月—201</a:t>
            </a:r>
            <a:r>
              <a:rPr lang="en-US" altLang="zh-CN" sz="2800" b="1" dirty="0">
                <a:solidFill>
                  <a:srgbClr val="000000"/>
                </a:solidFill>
                <a:latin typeface="宋体" charset="-122"/>
                <a:sym typeface="华文中宋" pitchFamily="2" charset="-122"/>
              </a:rPr>
              <a:t>7</a:t>
            </a:r>
            <a:r>
              <a:rPr lang="zh-CN" altLang="en-US" sz="2800" b="1" dirty="0">
                <a:solidFill>
                  <a:srgbClr val="000000"/>
                </a:solidFill>
                <a:latin typeface="宋体" charset="-122"/>
                <a:sym typeface="华文中宋" pitchFamily="2" charset="-122"/>
              </a:rPr>
              <a:t>年4月底。</a:t>
            </a:r>
          </a:p>
          <a:p>
            <a:pPr>
              <a:lnSpc>
                <a:spcPct val="150000"/>
              </a:lnSpc>
            </a:pPr>
            <a:r>
              <a:rPr lang="zh-CN" altLang="en-US" sz="2800" b="1" dirty="0">
                <a:solidFill>
                  <a:srgbClr val="000000"/>
                </a:solidFill>
                <a:latin typeface="宋体" charset="-122"/>
                <a:sym typeface="华文中宋" pitchFamily="2" charset="-122"/>
              </a:rPr>
              <a:t>    任务：整合与重构模块知识，形成宏观的知识体系；整理重要热点问题，综合运用知识分析解决实际问题；继续加强对学生思维能力的指导和培养。</a:t>
            </a:r>
          </a:p>
        </p:txBody>
      </p:sp>
      <p:sp>
        <p:nvSpPr>
          <p:cNvPr id="7" name="TextBox 6"/>
          <p:cNvSpPr txBox="1"/>
          <p:nvPr/>
        </p:nvSpPr>
        <p:spPr>
          <a:xfrm>
            <a:off x="899592" y="476672"/>
            <a:ext cx="6912768" cy="646331"/>
          </a:xfrm>
          <a:prstGeom prst="rect">
            <a:avLst/>
          </a:prstGeom>
          <a:noFill/>
        </p:spPr>
        <p:txBody>
          <a:bodyPr wrap="square" rtlCol="0">
            <a:spAutoFit/>
          </a:bodyPr>
          <a:lstStyle/>
          <a:p>
            <a:r>
              <a:rPr lang="zh-CN" altLang="en-US" sz="3600" b="1" dirty="0" smtClean="0">
                <a:solidFill>
                  <a:srgbClr val="FFFF00"/>
                </a:solidFill>
                <a:latin typeface="华文新魏" pitchFamily="2" charset="-122"/>
                <a:ea typeface="华文新魏" pitchFamily="2" charset="-122"/>
              </a:rPr>
              <a:t> 二、 我们的复习教学规划</a:t>
            </a:r>
          </a:p>
        </p:txBody>
      </p:sp>
    </p:spTree>
    <p:extLst>
      <p:ext uri="{BB962C8B-B14F-4D97-AF65-F5344CB8AC3E}">
        <p14:creationId xmlns:p14="http://schemas.microsoft.com/office/powerpoint/2010/main" xmlns="" val="10122332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625" y="332656"/>
            <a:ext cx="8229600" cy="936104"/>
          </a:xfrm>
        </p:spPr>
        <p:txBody>
          <a:bodyPr>
            <a:noAutofit/>
          </a:bodyPr>
          <a:lstStyle/>
          <a:p>
            <a:pPr marL="274320" indent="-274320" eaLnBrk="1" fontAlgn="auto" hangingPunct="1">
              <a:spcBef>
                <a:spcPts val="580"/>
              </a:spcBef>
              <a:spcAft>
                <a:spcPts val="0"/>
              </a:spcAft>
              <a:buFont typeface="Wingdings 2"/>
              <a:buNone/>
              <a:defRPr/>
            </a:pPr>
            <a:r>
              <a:rPr lang="zh-CN" altLang="en-US" sz="4000" b="1" dirty="0" smtClean="0">
                <a:solidFill>
                  <a:srgbClr val="FFFF00"/>
                </a:solidFill>
                <a:latin typeface="楷体" pitchFamily="49" charset="-122"/>
                <a:ea typeface="楷体" pitchFamily="49" charset="-122"/>
              </a:rPr>
              <a:t>  主观试题分类依据</a:t>
            </a:r>
            <a:endParaRPr lang="zh-CN" altLang="en-US" sz="4000" b="1" dirty="0">
              <a:solidFill>
                <a:srgbClr val="FFFF00"/>
              </a:solidFill>
              <a:latin typeface="楷体" pitchFamily="49" charset="-122"/>
              <a:ea typeface="楷体" pitchFamily="49" charset="-122"/>
            </a:endParaRPr>
          </a:p>
        </p:txBody>
      </p:sp>
      <p:sp useBgFill="1">
        <p:nvSpPr>
          <p:cNvPr id="8196" name="TextBox 6"/>
          <p:cNvSpPr txBox="1">
            <a:spLocks noChangeArrowheads="1"/>
          </p:cNvSpPr>
          <p:nvPr/>
        </p:nvSpPr>
        <p:spPr bwMode="auto">
          <a:xfrm>
            <a:off x="6072188" y="6211888"/>
            <a:ext cx="3071812" cy="646112"/>
          </a:xfrm>
          <a:prstGeom prst="rect">
            <a:avLst/>
          </a:prstGeom>
          <a:ln w="9525">
            <a:noFill/>
            <a:miter lim="800000"/>
            <a:headEnd/>
            <a:tailEnd/>
          </a:ln>
        </p:spPr>
        <p:txBody>
          <a:bodyPr>
            <a:spAutoFit/>
          </a:bodyPr>
          <a:lstStyle/>
          <a:p>
            <a:endParaRPr lang="en-US" altLang="zh-CN"/>
          </a:p>
          <a:p>
            <a:endParaRPr lang="zh-CN" altLang="en-US"/>
          </a:p>
        </p:txBody>
      </p:sp>
      <p:sp>
        <p:nvSpPr>
          <p:cNvPr id="8" name="内容占位符 2"/>
          <p:cNvSpPr txBox="1">
            <a:spLocks/>
          </p:cNvSpPr>
          <p:nvPr/>
        </p:nvSpPr>
        <p:spPr>
          <a:xfrm>
            <a:off x="395536" y="1340769"/>
            <a:ext cx="8064896" cy="1224136"/>
          </a:xfrm>
          <a:prstGeom prst="rect">
            <a:avLst/>
          </a:prstGeom>
        </p:spPr>
        <p:txBody>
          <a:bodyPr>
            <a:noAutofit/>
          </a:bodyPr>
          <a:lstStyle/>
          <a:p>
            <a:pPr marL="274320" lvl="0" indent="-274320" algn="l" fontAlgn="auto">
              <a:spcBef>
                <a:spcPts val="580"/>
              </a:spcBef>
              <a:spcAft>
                <a:spcPts val="0"/>
              </a:spcAft>
              <a:buClr>
                <a:schemeClr val="accent1"/>
              </a:buClr>
              <a:buSzPct val="80000"/>
              <a:defRPr/>
            </a:pPr>
            <a:r>
              <a:rPr kumimoji="0" lang="zh-CN" altLang="en-US" sz="3200" b="1" i="0" u="none" strike="noStrike" kern="1200" cap="none" spc="0" normalizeH="0" baseline="0" noProof="0" dirty="0" smtClean="0">
                <a:ln>
                  <a:noFill/>
                </a:ln>
                <a:solidFill>
                  <a:schemeClr val="tx1"/>
                </a:solidFill>
                <a:effectLst/>
                <a:uLnTx/>
                <a:uFillTx/>
                <a:latin typeface="楷体" pitchFamily="49" charset="-122"/>
                <a:ea typeface="楷体" pitchFamily="49" charset="-122"/>
                <a:cs typeface="+mn-cs"/>
              </a:rPr>
              <a:t>     全国高考</a:t>
            </a:r>
            <a:r>
              <a:rPr kumimoji="0" lang="en-US" altLang="zh-CN" sz="3200" b="1" i="0" u="none" strike="noStrike" kern="1200" cap="none" spc="0" normalizeH="0" baseline="0" noProof="0" dirty="0" smtClean="0">
                <a:ln>
                  <a:noFill/>
                </a:ln>
                <a:solidFill>
                  <a:schemeClr val="tx1"/>
                </a:solidFill>
                <a:effectLst/>
                <a:uLnTx/>
                <a:uFillTx/>
                <a:latin typeface="楷体" pitchFamily="49" charset="-122"/>
                <a:ea typeface="楷体" pitchFamily="49" charset="-122"/>
                <a:cs typeface="+mn-cs"/>
              </a:rPr>
              <a:t>《</a:t>
            </a:r>
            <a:r>
              <a:rPr kumimoji="0" lang="zh-CN" altLang="en-US" sz="3200" b="1" i="0" u="none" strike="noStrike" kern="1200" cap="none" spc="0" normalizeH="0" baseline="0" noProof="0" dirty="0" smtClean="0">
                <a:ln>
                  <a:noFill/>
                </a:ln>
                <a:solidFill>
                  <a:schemeClr val="tx1"/>
                </a:solidFill>
                <a:effectLst/>
                <a:uLnTx/>
                <a:uFillTx/>
                <a:latin typeface="楷体" pitchFamily="49" charset="-122"/>
                <a:ea typeface="楷体" pitchFamily="49" charset="-122"/>
                <a:cs typeface="+mn-cs"/>
              </a:rPr>
              <a:t>考试大纲</a:t>
            </a:r>
            <a:r>
              <a:rPr lang="en-US" altLang="zh-CN" sz="3200" b="1" dirty="0" smtClean="0">
                <a:latin typeface="楷体" pitchFamily="49" charset="-122"/>
                <a:ea typeface="楷体" pitchFamily="49" charset="-122"/>
              </a:rPr>
              <a:t>》</a:t>
            </a:r>
            <a:r>
              <a:rPr lang="zh-CN" altLang="en-US" sz="3200" b="1" dirty="0" smtClean="0">
                <a:latin typeface="楷体" pitchFamily="49" charset="-122"/>
                <a:ea typeface="楷体" pitchFamily="49" charset="-122"/>
              </a:rPr>
              <a:t>“</a:t>
            </a:r>
            <a:r>
              <a:rPr kumimoji="0" lang="zh-CN" altLang="en-US" sz="3200" b="1" i="0" u="none" strike="noStrike" kern="1200" cap="none" spc="0" normalizeH="0" baseline="0" noProof="0" dirty="0" smtClean="0">
                <a:ln>
                  <a:noFill/>
                </a:ln>
                <a:solidFill>
                  <a:schemeClr val="tx1"/>
                </a:solidFill>
                <a:effectLst/>
                <a:uLnTx/>
                <a:uFillTx/>
                <a:latin typeface="楷体" pitchFamily="49" charset="-122"/>
                <a:ea typeface="楷体" pitchFamily="49" charset="-122"/>
                <a:cs typeface="+mn-cs"/>
              </a:rPr>
              <a:t>文科综合能力测试</a:t>
            </a:r>
            <a:r>
              <a:rPr lang="zh-CN" altLang="en-US" sz="3200" b="1" dirty="0" smtClean="0">
                <a:latin typeface="楷体" pitchFamily="49" charset="-122"/>
                <a:ea typeface="楷体" pitchFamily="49" charset="-122"/>
              </a:rPr>
              <a:t>”</a:t>
            </a:r>
            <a:r>
              <a:rPr kumimoji="0" lang="zh-CN" altLang="en-US" sz="3200" b="1" i="0" u="none" strike="noStrike" kern="1200" cap="none" spc="0" normalizeH="0" baseline="0" noProof="0" dirty="0" smtClean="0">
                <a:ln>
                  <a:noFill/>
                </a:ln>
                <a:solidFill>
                  <a:schemeClr val="tx1"/>
                </a:solidFill>
                <a:effectLst/>
                <a:uLnTx/>
                <a:uFillTx/>
                <a:latin typeface="楷体" pitchFamily="49" charset="-122"/>
                <a:ea typeface="楷体" pitchFamily="49" charset="-122"/>
                <a:cs typeface="+mn-cs"/>
              </a:rPr>
              <a:t>考查目标及要求</a:t>
            </a:r>
            <a:r>
              <a:rPr kumimoji="0" lang="en-US" sz="3200" b="1" i="0" u="none" strike="noStrike" kern="1200" cap="none" spc="0" normalizeH="0" baseline="0" noProof="0" dirty="0" smtClean="0">
                <a:ln>
                  <a:noFill/>
                </a:ln>
                <a:solidFill>
                  <a:schemeClr val="tx1"/>
                </a:solidFill>
                <a:effectLst/>
                <a:uLnTx/>
                <a:uFillTx/>
                <a:latin typeface="楷体" pitchFamily="49" charset="-122"/>
                <a:ea typeface="楷体" pitchFamily="49" charset="-122"/>
                <a:cs typeface="+mn-cs"/>
              </a:rPr>
              <a:t/>
            </a:r>
            <a:br>
              <a:rPr kumimoji="0" lang="en-US" sz="3200" b="1" i="0" u="none" strike="noStrike" kern="1200" cap="none" spc="0" normalizeH="0" baseline="0" noProof="0" dirty="0" smtClean="0">
                <a:ln>
                  <a:noFill/>
                </a:ln>
                <a:solidFill>
                  <a:schemeClr val="tx1"/>
                </a:solidFill>
                <a:effectLst/>
                <a:uLnTx/>
                <a:uFillTx/>
                <a:latin typeface="楷体" pitchFamily="49" charset="-122"/>
                <a:ea typeface="楷体" pitchFamily="49" charset="-122"/>
                <a:cs typeface="+mn-cs"/>
              </a:rPr>
            </a:br>
            <a:endParaRPr kumimoji="0" lang="zh-CN" altLang="en-US" sz="3200" b="1" i="0" u="none" strike="noStrike" kern="1200" cap="none" spc="0" normalizeH="0" baseline="0" noProof="0" dirty="0">
              <a:ln>
                <a:noFill/>
              </a:ln>
              <a:solidFill>
                <a:schemeClr val="tx1"/>
              </a:solidFill>
              <a:effectLst/>
              <a:uLnTx/>
              <a:uFillTx/>
              <a:latin typeface="楷体" pitchFamily="49" charset="-122"/>
              <a:ea typeface="楷体" pitchFamily="49" charset="-122"/>
              <a:cs typeface="+mn-cs"/>
            </a:endParaRPr>
          </a:p>
        </p:txBody>
      </p:sp>
      <p:graphicFrame>
        <p:nvGraphicFramePr>
          <p:cNvPr id="10" name="Group 37"/>
          <p:cNvGraphicFramePr>
            <a:graphicFrameLocks/>
          </p:cNvGraphicFramePr>
          <p:nvPr/>
        </p:nvGraphicFramePr>
        <p:xfrm>
          <a:off x="179512" y="868680"/>
          <a:ext cx="8786814" cy="5760720"/>
        </p:xfrm>
        <a:graphic>
          <a:graphicData uri="http://schemas.openxmlformats.org/drawingml/2006/table">
            <a:tbl>
              <a:tblPr/>
              <a:tblGrid>
                <a:gridCol w="1363586"/>
                <a:gridCol w="2387938"/>
                <a:gridCol w="2249268"/>
                <a:gridCol w="2786022"/>
              </a:tblGrid>
              <a:tr h="21336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1800" b="0" i="0" u="none" strike="noStrike" cap="none" normalizeH="0" baseline="0" dirty="0" smtClean="0">
                          <a:ln>
                            <a:noFill/>
                          </a:ln>
                          <a:solidFill>
                            <a:srgbClr val="C00000"/>
                          </a:solidFill>
                          <a:effectLst/>
                          <a:latin typeface="黑体" pitchFamily="49" charset="-122"/>
                          <a:ea typeface="黑体" pitchFamily="49" charset="-122"/>
                        </a:rPr>
                        <a:t>要求</a:t>
                      </a:r>
                      <a:r>
                        <a:rPr kumimoji="0" lang="en-US" altLang="zh-CN" sz="1800" b="0" i="0" u="none" strike="noStrike" cap="none" normalizeH="0" baseline="0" dirty="0" smtClean="0">
                          <a:ln>
                            <a:noFill/>
                          </a:ln>
                          <a:solidFill>
                            <a:srgbClr val="C00000"/>
                          </a:solidFill>
                          <a:effectLst/>
                          <a:latin typeface="黑体" pitchFamily="49" charset="-122"/>
                          <a:ea typeface="黑体" pitchFamily="49" charset="-122"/>
                        </a:rPr>
                        <a:t>/</a:t>
                      </a:r>
                      <a:r>
                        <a:rPr kumimoji="0" lang="zh-CN" altLang="en-US" sz="1800" b="0" i="0" u="none" strike="noStrike" cap="none" normalizeH="0" baseline="0" dirty="0" smtClean="0">
                          <a:ln>
                            <a:noFill/>
                          </a:ln>
                          <a:solidFill>
                            <a:srgbClr val="C00000"/>
                          </a:solidFill>
                          <a:effectLst/>
                          <a:latin typeface="黑体" pitchFamily="49" charset="-122"/>
                          <a:ea typeface="黑体" pitchFamily="49" charset="-122"/>
                        </a:rPr>
                        <a:t>目标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zh-CN" sz="1800" b="1" i="0" u="none" strike="noStrike" cap="none" normalizeH="0" baseline="0" dirty="0" smtClean="0">
                          <a:ln>
                            <a:noFill/>
                          </a:ln>
                          <a:solidFill>
                            <a:srgbClr val="6600CC"/>
                          </a:solidFill>
                          <a:effectLst/>
                          <a:latin typeface="黑体" pitchFamily="49" charset="-122"/>
                          <a:ea typeface="黑体" pitchFamily="49" charset="-122"/>
                        </a:rPr>
                        <a:t>Ⅰ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zh-CN" sz="1800" b="1" i="0" u="none" strike="noStrike" cap="none" normalizeH="0" baseline="0" dirty="0" smtClean="0">
                          <a:ln>
                            <a:noFill/>
                          </a:ln>
                          <a:solidFill>
                            <a:srgbClr val="6600CC"/>
                          </a:solidFill>
                          <a:effectLst/>
                          <a:latin typeface="黑体" pitchFamily="49" charset="-122"/>
                          <a:ea typeface="黑体" pitchFamily="49" charset="-122"/>
                        </a:rPr>
                        <a:t>Ⅱ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zh-CN" sz="1800" b="1" i="0" u="none" strike="noStrike" cap="none" normalizeH="0" baseline="0" dirty="0" smtClean="0">
                          <a:ln>
                            <a:noFill/>
                          </a:ln>
                          <a:solidFill>
                            <a:srgbClr val="6600CC"/>
                          </a:solidFill>
                          <a:effectLst/>
                          <a:latin typeface="黑体" pitchFamily="49" charset="-122"/>
                          <a:ea typeface="黑体" pitchFamily="49" charset="-122"/>
                        </a:rPr>
                        <a:t>Ⅲ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201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0" i="0" u="none" strike="noStrike" cap="none" normalizeH="0" baseline="0" dirty="0" smtClean="0">
                          <a:ln>
                            <a:noFill/>
                          </a:ln>
                          <a:solidFill>
                            <a:srgbClr val="C00000"/>
                          </a:solidFill>
                          <a:effectLst/>
                          <a:latin typeface="黑体" pitchFamily="49" charset="-122"/>
                          <a:ea typeface="黑体" pitchFamily="49" charset="-122"/>
                        </a:rPr>
                        <a:t>获取和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0" i="0" u="none" strike="noStrike" cap="none" normalizeH="0" baseline="0" dirty="0" smtClean="0">
                          <a:ln>
                            <a:noFill/>
                          </a:ln>
                          <a:solidFill>
                            <a:srgbClr val="C00000"/>
                          </a:solidFill>
                          <a:effectLst/>
                          <a:latin typeface="黑体" pitchFamily="49" charset="-122"/>
                          <a:ea typeface="黑体" pitchFamily="49" charset="-122"/>
                        </a:rPr>
                        <a:t>解读信息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1" i="0" u="none" strike="noStrike" cap="none" normalizeH="0" baseline="0" dirty="0" smtClean="0">
                          <a:ln>
                            <a:noFill/>
                          </a:ln>
                          <a:solidFill>
                            <a:schemeClr val="tx1"/>
                          </a:solidFill>
                          <a:effectLst/>
                          <a:latin typeface="华文楷体" pitchFamily="2" charset="-122"/>
                          <a:ea typeface="华文楷体" pitchFamily="2" charset="-122"/>
                        </a:rPr>
                        <a:t>获取试题提供的信息，理解试题要求以及考查意图 </a:t>
                      </a:r>
                      <a:endParaRPr kumimoji="0" lang="en-US" altLang="zh-CN" sz="2200" b="1" i="0" u="none" strike="noStrike" cap="none" normalizeH="0" baseline="0" dirty="0" smtClean="0">
                        <a:ln>
                          <a:noFill/>
                        </a:ln>
                        <a:solidFill>
                          <a:schemeClr val="tx1"/>
                        </a:solidFill>
                        <a:effectLst/>
                        <a:latin typeface="华文楷体" pitchFamily="2" charset="-122"/>
                        <a:ea typeface="华文楷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1" i="0" u="none" strike="noStrike" cap="none" normalizeH="0" baseline="0" dirty="0" smtClean="0">
                          <a:ln>
                            <a:noFill/>
                          </a:ln>
                          <a:solidFill>
                            <a:schemeClr val="tx1"/>
                          </a:solidFill>
                          <a:effectLst/>
                          <a:latin typeface="华文楷体" pitchFamily="2" charset="-122"/>
                          <a:ea typeface="华文楷体" pitchFamily="2" charset="-122"/>
                        </a:rPr>
                        <a:t>提炼信息的有效内容和价值，并对其进行分析与整合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1" i="0" u="none" strike="noStrike" cap="none" normalizeH="0" baseline="0" dirty="0" smtClean="0">
                          <a:ln>
                            <a:noFill/>
                          </a:ln>
                          <a:solidFill>
                            <a:schemeClr val="tx1"/>
                          </a:solidFill>
                          <a:effectLst/>
                          <a:latin typeface="华文楷体" pitchFamily="2" charset="-122"/>
                          <a:ea typeface="华文楷体" pitchFamily="2" charset="-122"/>
                        </a:rPr>
                        <a:t>组织和应用相关学科的信息，形成综合性的信息解读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985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0" i="0" u="none" strike="noStrike" cap="none" normalizeH="0" baseline="0" dirty="0" smtClean="0">
                          <a:ln>
                            <a:noFill/>
                          </a:ln>
                          <a:solidFill>
                            <a:srgbClr val="C00000"/>
                          </a:solidFill>
                          <a:effectLst/>
                          <a:latin typeface="黑体" pitchFamily="49" charset="-122"/>
                          <a:ea typeface="黑体" pitchFamily="49" charset="-122"/>
                        </a:rPr>
                        <a:t>调动和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0" i="0" u="none" strike="noStrike" cap="none" normalizeH="0" baseline="0" dirty="0" smtClean="0">
                          <a:ln>
                            <a:noFill/>
                          </a:ln>
                          <a:solidFill>
                            <a:srgbClr val="C00000"/>
                          </a:solidFill>
                          <a:effectLst/>
                          <a:latin typeface="黑体" pitchFamily="49" charset="-122"/>
                          <a:ea typeface="黑体" pitchFamily="49" charset="-122"/>
                        </a:rPr>
                        <a:t>运用知识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1" i="0" u="none" strike="noStrike" cap="none" normalizeH="0" baseline="0" dirty="0" smtClean="0">
                          <a:ln>
                            <a:noFill/>
                          </a:ln>
                          <a:solidFill>
                            <a:schemeClr val="tx1"/>
                          </a:solidFill>
                          <a:effectLst/>
                          <a:latin typeface="华文楷体" pitchFamily="2" charset="-122"/>
                          <a:ea typeface="华文楷体" pitchFamily="2" charset="-122"/>
                        </a:rPr>
                        <a:t>将所学知识与试题的形式和内容建立正确的联系 </a:t>
                      </a:r>
                      <a:endParaRPr kumimoji="0" lang="en-US" altLang="zh-CN" sz="2200" b="1" i="0" u="none" strike="noStrike" cap="none" normalizeH="0" baseline="0" dirty="0" smtClean="0">
                        <a:ln>
                          <a:noFill/>
                        </a:ln>
                        <a:solidFill>
                          <a:schemeClr val="tx1"/>
                        </a:solidFill>
                        <a:effectLst/>
                        <a:latin typeface="华文楷体" pitchFamily="2" charset="-122"/>
                        <a:ea typeface="华文楷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1" i="0" u="none" strike="noStrike" cap="none" normalizeH="0" baseline="0" dirty="0" smtClean="0">
                          <a:ln>
                            <a:noFill/>
                          </a:ln>
                          <a:solidFill>
                            <a:schemeClr val="tx1"/>
                          </a:solidFill>
                          <a:effectLst/>
                          <a:latin typeface="华文楷体" pitchFamily="2" charset="-122"/>
                          <a:ea typeface="华文楷体" pitchFamily="2" charset="-122"/>
                        </a:rPr>
                        <a:t>准确地运用相关知识和相关信息，认识和说明问题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1" i="0" u="none" strike="noStrike" cap="none" normalizeH="0" baseline="0" dirty="0" smtClean="0">
                          <a:ln>
                            <a:noFill/>
                          </a:ln>
                          <a:solidFill>
                            <a:schemeClr val="tx1"/>
                          </a:solidFill>
                          <a:effectLst/>
                          <a:latin typeface="华文楷体" pitchFamily="2" charset="-122"/>
                          <a:ea typeface="华文楷体" pitchFamily="2" charset="-122"/>
                        </a:rPr>
                        <a:t>体现学科渗透，运用相关学科的知识原理分析问题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001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0" i="0" u="none" strike="noStrike" cap="none" normalizeH="0" baseline="0" dirty="0" smtClean="0">
                          <a:ln>
                            <a:noFill/>
                          </a:ln>
                          <a:solidFill>
                            <a:srgbClr val="C00000"/>
                          </a:solidFill>
                          <a:effectLst/>
                          <a:latin typeface="黑体" pitchFamily="49" charset="-122"/>
                          <a:ea typeface="黑体" pitchFamily="49" charset="-122"/>
                        </a:rPr>
                        <a:t>描述和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0" i="0" u="none" strike="noStrike" cap="none" normalizeH="0" baseline="0" dirty="0" smtClean="0">
                          <a:ln>
                            <a:noFill/>
                          </a:ln>
                          <a:solidFill>
                            <a:srgbClr val="C00000"/>
                          </a:solidFill>
                          <a:effectLst/>
                          <a:latin typeface="黑体" pitchFamily="49" charset="-122"/>
                          <a:ea typeface="黑体" pitchFamily="49" charset="-122"/>
                        </a:rPr>
                        <a:t>阐释事物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1" i="0" u="none" strike="noStrike" cap="none" normalizeH="0" baseline="0" dirty="0" smtClean="0">
                          <a:ln>
                            <a:noFill/>
                          </a:ln>
                          <a:solidFill>
                            <a:schemeClr val="tx1"/>
                          </a:solidFill>
                          <a:effectLst/>
                          <a:latin typeface="华文楷体" pitchFamily="2" charset="-122"/>
                          <a:ea typeface="华文楷体" pitchFamily="2" charset="-122"/>
                        </a:rPr>
                        <a:t>正确表述事物的现象，准确描述和解释事物的特征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1" i="0" u="none" strike="noStrike" cap="none" normalizeH="0" baseline="0" dirty="0" smtClean="0">
                          <a:ln>
                            <a:noFill/>
                          </a:ln>
                          <a:solidFill>
                            <a:schemeClr val="tx1"/>
                          </a:solidFill>
                          <a:effectLst/>
                          <a:latin typeface="华文楷体" pitchFamily="2" charset="-122"/>
                          <a:ea typeface="华文楷体" pitchFamily="2" charset="-122"/>
                        </a:rPr>
                        <a:t>把握事物的本质和规律，并作出正确的阐释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1" i="0" u="none" strike="noStrike" cap="none" normalizeH="0" baseline="0" dirty="0" smtClean="0">
                          <a:ln>
                            <a:noFill/>
                          </a:ln>
                          <a:solidFill>
                            <a:schemeClr val="tx1"/>
                          </a:solidFill>
                          <a:effectLst/>
                          <a:latin typeface="华文楷体" pitchFamily="2" charset="-122"/>
                          <a:ea typeface="华文楷体" pitchFamily="2" charset="-122"/>
                        </a:rPr>
                        <a:t>辩证地、历史地考察事物，对事物进行学科的和跨学科的描述与阐释，意义完整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985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0" i="0" u="none" strike="noStrike" cap="none" normalizeH="0" baseline="0" dirty="0" smtClean="0">
                          <a:ln>
                            <a:noFill/>
                          </a:ln>
                          <a:solidFill>
                            <a:srgbClr val="C00000"/>
                          </a:solidFill>
                          <a:effectLst/>
                          <a:latin typeface="黑体" pitchFamily="49" charset="-122"/>
                          <a:ea typeface="黑体" pitchFamily="49" charset="-122"/>
                        </a:rPr>
                        <a:t>论证和</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0" i="0" u="none" strike="noStrike" cap="none" normalizeH="0" baseline="0" dirty="0" smtClean="0">
                          <a:ln>
                            <a:noFill/>
                          </a:ln>
                          <a:solidFill>
                            <a:srgbClr val="C00000"/>
                          </a:solidFill>
                          <a:effectLst/>
                          <a:latin typeface="黑体" pitchFamily="49" charset="-122"/>
                          <a:ea typeface="黑体" pitchFamily="49" charset="-122"/>
                        </a:rPr>
                        <a:t>探讨问题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1" i="0" u="none" strike="noStrike" cap="none" normalizeH="0" baseline="0" dirty="0" smtClean="0">
                          <a:ln>
                            <a:noFill/>
                          </a:ln>
                          <a:solidFill>
                            <a:schemeClr val="tx1"/>
                          </a:solidFill>
                          <a:effectLst/>
                          <a:latin typeface="华文楷体" pitchFamily="2" charset="-122"/>
                          <a:ea typeface="华文楷体" pitchFamily="2" charset="-122"/>
                        </a:rPr>
                        <a:t>运用判断、归纳、演绎、比较、概括等方法论证问题 </a:t>
                      </a:r>
                      <a:endParaRPr kumimoji="0" lang="en-US" altLang="zh-CN" sz="2200" b="1" i="0" u="none" strike="noStrike" cap="none" normalizeH="0" baseline="0" dirty="0" smtClean="0">
                        <a:ln>
                          <a:noFill/>
                        </a:ln>
                        <a:solidFill>
                          <a:schemeClr val="tx1"/>
                        </a:solidFill>
                        <a:effectLst/>
                        <a:latin typeface="华文楷体" pitchFamily="2" charset="-122"/>
                        <a:ea typeface="华文楷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1" i="0" u="none" strike="noStrike" cap="none" normalizeH="0" baseline="0" dirty="0" smtClean="0">
                          <a:ln>
                            <a:noFill/>
                          </a:ln>
                          <a:solidFill>
                            <a:schemeClr val="tx1"/>
                          </a:solidFill>
                          <a:effectLst/>
                          <a:latin typeface="华文楷体" pitchFamily="2" charset="-122"/>
                          <a:ea typeface="华文楷体" pitchFamily="2" charset="-122"/>
                        </a:rPr>
                        <a:t>在论证中观点明确、表述清晰、逻辑严谨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zh-CN" altLang="en-US" sz="2200" b="1" i="0" u="none" strike="noStrike" cap="none" normalizeH="0" baseline="0" dirty="0" smtClean="0">
                          <a:ln>
                            <a:noFill/>
                          </a:ln>
                          <a:solidFill>
                            <a:schemeClr val="tx1"/>
                          </a:solidFill>
                          <a:effectLst/>
                          <a:latin typeface="华文楷体" pitchFamily="2" charset="-122"/>
                          <a:ea typeface="华文楷体" pitchFamily="2" charset="-122"/>
                        </a:rPr>
                        <a:t>综合运用相关学科的原理和方法论证和探讨问题，体现创新性思维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p:cNvSpPr txBox="1">
            <a:spLocks/>
          </p:cNvSpPr>
          <p:nvPr/>
        </p:nvSpPr>
        <p:spPr>
          <a:xfrm>
            <a:off x="428625" y="476673"/>
            <a:ext cx="8229600" cy="936104"/>
          </a:xfrm>
          <a:prstGeom prst="rect">
            <a:avLst/>
          </a:prstGeom>
        </p:spPr>
        <p:txBody>
          <a:bodyPr>
            <a:no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0000"/>
              <a:buFont typeface="Wingdings 2"/>
              <a:buNone/>
              <a:tabLst/>
              <a:defRPr/>
            </a:pPr>
            <a:r>
              <a:rPr kumimoji="0" lang="zh-CN" altLang="en-US" sz="4000" b="1" i="0" u="none" strike="noStrike" kern="1200" cap="none" spc="0" normalizeH="0" baseline="0" noProof="0" dirty="0" smtClean="0">
                <a:ln>
                  <a:noFill/>
                </a:ln>
                <a:solidFill>
                  <a:srgbClr val="FFFF00"/>
                </a:solidFill>
                <a:effectLst/>
                <a:uLnTx/>
                <a:uFillTx/>
                <a:latin typeface="楷体" pitchFamily="49" charset="-122"/>
                <a:ea typeface="楷体" pitchFamily="49" charset="-122"/>
                <a:cs typeface="+mn-cs"/>
              </a:rPr>
              <a:t>  主观试题类型</a:t>
            </a:r>
            <a:endParaRPr kumimoji="0" lang="zh-CN" altLang="en-US" sz="4000" b="1" i="0" u="none" strike="noStrike" kern="1200" cap="none" spc="0" normalizeH="0" baseline="0" noProof="0" dirty="0">
              <a:ln>
                <a:noFill/>
              </a:ln>
              <a:solidFill>
                <a:srgbClr val="FFFF00"/>
              </a:solidFill>
              <a:effectLst/>
              <a:uLnTx/>
              <a:uFillTx/>
              <a:latin typeface="楷体" pitchFamily="49" charset="-122"/>
              <a:ea typeface="楷体" pitchFamily="49" charset="-122"/>
              <a:cs typeface="+mn-cs"/>
            </a:endParaRPr>
          </a:p>
        </p:txBody>
      </p:sp>
      <p:sp>
        <p:nvSpPr>
          <p:cNvPr id="7" name="TextBox 6"/>
          <p:cNvSpPr txBox="1"/>
          <p:nvPr/>
        </p:nvSpPr>
        <p:spPr>
          <a:xfrm>
            <a:off x="714348" y="1405225"/>
            <a:ext cx="7704856" cy="1015663"/>
          </a:xfrm>
          <a:prstGeom prst="rect">
            <a:avLst/>
          </a:prstGeom>
          <a:noFill/>
        </p:spPr>
        <p:txBody>
          <a:bodyPr wrap="square" rtlCol="0">
            <a:spAutoFit/>
          </a:bodyPr>
          <a:lstStyle/>
          <a:p>
            <a:pPr algn="l"/>
            <a:r>
              <a:rPr lang="zh-CN" altLang="en-US" sz="3000" b="1" dirty="0" smtClean="0">
                <a:latin typeface="华文新魏" pitchFamily="2" charset="-122"/>
                <a:ea typeface="华文新魏" pitchFamily="2" charset="-122"/>
              </a:rPr>
              <a:t>（一）按</a:t>
            </a:r>
            <a:r>
              <a:rPr lang="zh-CN" altLang="en-US" sz="3000" b="1" dirty="0" smtClean="0">
                <a:solidFill>
                  <a:srgbClr val="C00000"/>
                </a:solidFill>
                <a:latin typeface="华文新魏" pitchFamily="2" charset="-122"/>
                <a:ea typeface="华文新魏" pitchFamily="2" charset="-122"/>
              </a:rPr>
              <a:t>信息呈现形式</a:t>
            </a:r>
            <a:r>
              <a:rPr lang="zh-CN" altLang="en-US" sz="3000" b="1" dirty="0" smtClean="0">
                <a:latin typeface="华文新魏" pitchFamily="2" charset="-122"/>
                <a:ea typeface="华文新魏" pitchFamily="2" charset="-122"/>
              </a:rPr>
              <a:t>划分：文字材料题、图表图示题、图画题</a:t>
            </a:r>
            <a:endParaRPr lang="zh-CN" altLang="en-US" sz="3000" b="1" dirty="0">
              <a:latin typeface="华文新魏" pitchFamily="2" charset="-122"/>
              <a:ea typeface="华文新魏" pitchFamily="2" charset="-122"/>
            </a:endParaRPr>
          </a:p>
        </p:txBody>
      </p:sp>
      <p:sp>
        <p:nvSpPr>
          <p:cNvPr id="8" name="TextBox 7"/>
          <p:cNvSpPr txBox="1"/>
          <p:nvPr/>
        </p:nvSpPr>
        <p:spPr>
          <a:xfrm>
            <a:off x="714348" y="2527736"/>
            <a:ext cx="7704856" cy="1477328"/>
          </a:xfrm>
          <a:prstGeom prst="rect">
            <a:avLst/>
          </a:prstGeom>
          <a:noFill/>
        </p:spPr>
        <p:txBody>
          <a:bodyPr wrap="square" rtlCol="0">
            <a:spAutoFit/>
          </a:bodyPr>
          <a:lstStyle/>
          <a:p>
            <a:pPr algn="l"/>
            <a:r>
              <a:rPr lang="zh-CN" altLang="en-US" sz="3000" b="1" dirty="0" smtClean="0">
                <a:latin typeface="华文新魏" pitchFamily="2" charset="-122"/>
                <a:ea typeface="华文新魏" pitchFamily="2" charset="-122"/>
              </a:rPr>
              <a:t>（二）按</a:t>
            </a:r>
            <a:r>
              <a:rPr lang="zh-CN" altLang="en-US" sz="3000" b="1" dirty="0" smtClean="0">
                <a:solidFill>
                  <a:srgbClr val="C00000"/>
                </a:solidFill>
                <a:latin typeface="华文新魏" pitchFamily="2" charset="-122"/>
                <a:ea typeface="华文新魏" pitchFamily="2" charset="-122"/>
              </a:rPr>
              <a:t>认知技能水平</a:t>
            </a:r>
            <a:r>
              <a:rPr lang="zh-CN" altLang="en-US" sz="3000" b="1" dirty="0" smtClean="0">
                <a:latin typeface="华文新魏" pitchFamily="2" charset="-122"/>
                <a:ea typeface="华文新魏" pitchFamily="2" charset="-122"/>
              </a:rPr>
              <a:t>划分：是什么（识别事物类）、为什么（原因意义类）、怎么看（认识评价类）、怎么办（行动建议类）</a:t>
            </a:r>
            <a:endParaRPr lang="zh-CN" altLang="en-US" sz="3000" b="1" dirty="0">
              <a:latin typeface="华文新魏" pitchFamily="2" charset="-122"/>
              <a:ea typeface="华文新魏" pitchFamily="2" charset="-122"/>
            </a:endParaRPr>
          </a:p>
        </p:txBody>
      </p:sp>
      <p:sp>
        <p:nvSpPr>
          <p:cNvPr id="9" name="TextBox 8"/>
          <p:cNvSpPr txBox="1"/>
          <p:nvPr/>
        </p:nvSpPr>
        <p:spPr>
          <a:xfrm>
            <a:off x="714348" y="4151982"/>
            <a:ext cx="7704856" cy="1015663"/>
          </a:xfrm>
          <a:prstGeom prst="rect">
            <a:avLst/>
          </a:prstGeom>
          <a:noFill/>
        </p:spPr>
        <p:txBody>
          <a:bodyPr wrap="square" rtlCol="0">
            <a:spAutoFit/>
          </a:bodyPr>
          <a:lstStyle/>
          <a:p>
            <a:pPr algn="l"/>
            <a:r>
              <a:rPr lang="zh-CN" altLang="en-US" sz="3000" b="1" dirty="0" smtClean="0">
                <a:latin typeface="华文新魏" pitchFamily="2" charset="-122"/>
                <a:ea typeface="华文新魏" pitchFamily="2" charset="-122"/>
              </a:rPr>
              <a:t>（三）按</a:t>
            </a:r>
            <a:r>
              <a:rPr lang="zh-CN" altLang="en-US" sz="3000" b="1" dirty="0" smtClean="0">
                <a:solidFill>
                  <a:srgbClr val="C00000"/>
                </a:solidFill>
                <a:latin typeface="华文新魏" pitchFamily="2" charset="-122"/>
                <a:ea typeface="华文新魏" pitchFamily="2" charset="-122"/>
              </a:rPr>
              <a:t>论证问题方法</a:t>
            </a:r>
            <a:r>
              <a:rPr lang="zh-CN" altLang="en-US" sz="3000" b="1" dirty="0" smtClean="0">
                <a:latin typeface="华文新魏" pitchFamily="2" charset="-122"/>
                <a:ea typeface="华文新魏" pitchFamily="2" charset="-122"/>
              </a:rPr>
              <a:t>划分：判断类、归纳类、演绎类、比较类、概括类</a:t>
            </a:r>
            <a:endParaRPr lang="zh-CN" altLang="en-US" sz="3000" b="1" dirty="0">
              <a:latin typeface="华文新魏" pitchFamily="2" charset="-122"/>
              <a:ea typeface="华文新魏" pitchFamily="2" charset="-122"/>
            </a:endParaRPr>
          </a:p>
        </p:txBody>
      </p:sp>
      <p:sp>
        <p:nvSpPr>
          <p:cNvPr id="10" name="TextBox 9"/>
          <p:cNvSpPr txBox="1"/>
          <p:nvPr/>
        </p:nvSpPr>
        <p:spPr>
          <a:xfrm>
            <a:off x="714348" y="5229200"/>
            <a:ext cx="7704856" cy="1015663"/>
          </a:xfrm>
          <a:prstGeom prst="rect">
            <a:avLst/>
          </a:prstGeom>
          <a:noFill/>
        </p:spPr>
        <p:txBody>
          <a:bodyPr wrap="square" rtlCol="0">
            <a:spAutoFit/>
          </a:bodyPr>
          <a:lstStyle/>
          <a:p>
            <a:pPr algn="l"/>
            <a:r>
              <a:rPr lang="zh-CN" altLang="en-US" sz="3000" b="1" dirty="0" smtClean="0">
                <a:latin typeface="华文新魏" pitchFamily="2" charset="-122"/>
                <a:ea typeface="华文新魏" pitchFamily="2" charset="-122"/>
              </a:rPr>
              <a:t>（四）按</a:t>
            </a:r>
            <a:r>
              <a:rPr lang="zh-CN" altLang="en-US" sz="3000" b="1" dirty="0" smtClean="0">
                <a:solidFill>
                  <a:srgbClr val="C00000"/>
                </a:solidFill>
                <a:latin typeface="华文新魏" pitchFamily="2" charset="-122"/>
                <a:ea typeface="华文新魏" pitchFamily="2" charset="-122"/>
              </a:rPr>
              <a:t>答案限定程度</a:t>
            </a:r>
            <a:r>
              <a:rPr lang="zh-CN" altLang="en-US" sz="3000" b="1" dirty="0" smtClean="0">
                <a:latin typeface="华文新魏" pitchFamily="2" charset="-122"/>
                <a:ea typeface="华文新魏" pitchFamily="2" charset="-122"/>
              </a:rPr>
              <a:t>划分：封闭性试题、开放性试题</a:t>
            </a:r>
            <a:endParaRPr lang="zh-CN" altLang="en-US" sz="3000" b="1" dirty="0">
              <a:latin typeface="华文新魏" pitchFamily="2" charset="-122"/>
              <a:ea typeface="华文新魏" pitchFamily="2" charset="-122"/>
            </a:endParaRPr>
          </a:p>
        </p:txBody>
      </p:sp>
      <p:sp>
        <p:nvSpPr>
          <p:cNvPr id="11" name="圆角矩形标注 10"/>
          <p:cNvSpPr/>
          <p:nvPr/>
        </p:nvSpPr>
        <p:spPr>
          <a:xfrm>
            <a:off x="4355976" y="1340768"/>
            <a:ext cx="3672408" cy="648072"/>
          </a:xfrm>
          <a:prstGeom prst="wedgeRoundRectCallout">
            <a:avLst>
              <a:gd name="adj1" fmla="val -48326"/>
              <a:gd name="adj2" fmla="val 155433"/>
              <a:gd name="adj3" fmla="val 16667"/>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rgbClr val="C00000"/>
                </a:solidFill>
              </a:rPr>
              <a:t>布鲁姆教育目标分类</a:t>
            </a:r>
            <a:endParaRPr lang="zh-CN" altLang="en-US" sz="2800" dirty="0">
              <a:solidFill>
                <a:srgbClr val="C00000"/>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linds(horizont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animBg="1"/>
      <p:bldP spid="11" grpId="1"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88368" y="1829812"/>
            <a:ext cx="6707832" cy="3046988"/>
          </a:xfrm>
          <a:prstGeom prst="rect">
            <a:avLst/>
          </a:prstGeom>
          <a:noFill/>
        </p:spPr>
        <p:txBody>
          <a:bodyPr wrap="square" rtlCol="0">
            <a:spAutoFit/>
          </a:bodyPr>
          <a:lstStyle/>
          <a:p>
            <a:pPr algn="ctr"/>
            <a:r>
              <a:rPr lang="zh-CN" altLang="en-US" sz="3200" b="1" dirty="0" smtClean="0">
                <a:latin typeface="华文新魏" pitchFamily="2" charset="-122"/>
                <a:ea typeface="华文新魏" pitchFamily="2" charset="-122"/>
              </a:rPr>
              <a:t>按</a:t>
            </a:r>
            <a:r>
              <a:rPr lang="zh-CN" altLang="en-US" sz="3200" b="1" dirty="0" smtClean="0">
                <a:solidFill>
                  <a:srgbClr val="C00000"/>
                </a:solidFill>
                <a:latin typeface="华文新魏" pitchFamily="2" charset="-122"/>
                <a:ea typeface="华文新魏" pitchFamily="2" charset="-122"/>
              </a:rPr>
              <a:t>认知技能水平</a:t>
            </a:r>
            <a:r>
              <a:rPr lang="zh-CN" altLang="en-US" sz="3200" b="1" dirty="0" smtClean="0">
                <a:latin typeface="华文新魏" pitchFamily="2" charset="-122"/>
                <a:ea typeface="华文新魏" pitchFamily="2" charset="-122"/>
              </a:rPr>
              <a:t>划分</a:t>
            </a:r>
            <a:r>
              <a:rPr lang="en-US" altLang="zh-CN" sz="3200" b="1" dirty="0" smtClean="0">
                <a:latin typeface="华文新魏" pitchFamily="2" charset="-122"/>
                <a:ea typeface="华文新魏" pitchFamily="2" charset="-122"/>
              </a:rPr>
              <a:t>——</a:t>
            </a:r>
          </a:p>
          <a:p>
            <a:pPr algn="ctr"/>
            <a:endParaRPr lang="en-US" altLang="zh-CN" sz="3200" b="1" dirty="0" smtClean="0">
              <a:latin typeface="华文新魏" pitchFamily="2" charset="-122"/>
              <a:ea typeface="华文新魏" pitchFamily="2" charset="-122"/>
            </a:endParaRPr>
          </a:p>
          <a:p>
            <a:pPr algn="ctr"/>
            <a:r>
              <a:rPr lang="zh-CN" altLang="en-US" sz="3200" b="1" dirty="0" smtClean="0">
                <a:latin typeface="华文新魏" pitchFamily="2" charset="-122"/>
                <a:ea typeface="华文新魏" pitchFamily="2" charset="-122"/>
              </a:rPr>
              <a:t>是什么（识别事物类）</a:t>
            </a:r>
            <a:endParaRPr lang="en-US" altLang="zh-CN" sz="3200" b="1" dirty="0" smtClean="0">
              <a:latin typeface="华文新魏" pitchFamily="2" charset="-122"/>
              <a:ea typeface="华文新魏" pitchFamily="2" charset="-122"/>
            </a:endParaRPr>
          </a:p>
          <a:p>
            <a:pPr algn="ctr"/>
            <a:r>
              <a:rPr lang="zh-CN" altLang="en-US" sz="3200" b="1" dirty="0" smtClean="0">
                <a:latin typeface="华文新魏" pitchFamily="2" charset="-122"/>
                <a:ea typeface="华文新魏" pitchFamily="2" charset="-122"/>
              </a:rPr>
              <a:t>为什么（原因意义类）</a:t>
            </a:r>
            <a:endParaRPr lang="en-US" altLang="zh-CN" sz="3200" b="1" dirty="0" smtClean="0">
              <a:latin typeface="华文新魏" pitchFamily="2" charset="-122"/>
              <a:ea typeface="华文新魏" pitchFamily="2" charset="-122"/>
            </a:endParaRPr>
          </a:p>
          <a:p>
            <a:pPr algn="ctr"/>
            <a:r>
              <a:rPr lang="zh-CN" altLang="en-US" sz="3200" b="1" dirty="0" smtClean="0">
                <a:latin typeface="华文新魏" pitchFamily="2" charset="-122"/>
                <a:ea typeface="华文新魏" pitchFamily="2" charset="-122"/>
              </a:rPr>
              <a:t>怎么看（认识评价类）</a:t>
            </a:r>
            <a:endParaRPr lang="en-US" altLang="zh-CN" sz="3200" b="1" dirty="0" smtClean="0">
              <a:latin typeface="华文新魏" pitchFamily="2" charset="-122"/>
              <a:ea typeface="华文新魏" pitchFamily="2" charset="-122"/>
            </a:endParaRPr>
          </a:p>
          <a:p>
            <a:pPr algn="ctr"/>
            <a:r>
              <a:rPr lang="zh-CN" altLang="en-US" sz="3200" b="1" dirty="0" smtClean="0">
                <a:latin typeface="华文新魏" pitchFamily="2" charset="-122"/>
                <a:ea typeface="华文新魏" pitchFamily="2" charset="-122"/>
              </a:rPr>
              <a:t>怎么办（行动建议类）</a:t>
            </a:r>
            <a:endParaRPr lang="zh-CN" altLang="en-US" sz="3200" b="1" dirty="0">
              <a:latin typeface="华文新魏" pitchFamily="2" charset="-122"/>
              <a:ea typeface="华文新魏" pitchFamily="2" charset="-122"/>
            </a:endParaRPr>
          </a:p>
        </p:txBody>
      </p:sp>
      <p:sp>
        <p:nvSpPr>
          <p:cNvPr id="4" name="TextBox 3"/>
          <p:cNvSpPr txBox="1"/>
          <p:nvPr/>
        </p:nvSpPr>
        <p:spPr>
          <a:xfrm>
            <a:off x="152400" y="304800"/>
            <a:ext cx="8763000" cy="769441"/>
          </a:xfrm>
          <a:prstGeom prst="rect">
            <a:avLst/>
          </a:prstGeom>
          <a:noFill/>
        </p:spPr>
        <p:txBody>
          <a:bodyPr wrap="square" rtlCol="0">
            <a:spAutoFit/>
          </a:bodyPr>
          <a:lstStyle/>
          <a:p>
            <a:r>
              <a:rPr lang="zh-CN" altLang="en-US" sz="4400" b="1" dirty="0" smtClean="0">
                <a:solidFill>
                  <a:schemeClr val="bg1"/>
                </a:solidFill>
                <a:latin typeface="黑体" pitchFamily="49" charset="-122"/>
                <a:ea typeface="黑体" pitchFamily="49" charset="-122"/>
              </a:rPr>
              <a:t>解答不同类型试题的方法和策略</a:t>
            </a:r>
            <a:endParaRPr lang="zh-CN" altLang="en-US" sz="4400" b="1" dirty="0">
              <a:solidFill>
                <a:schemeClr val="bg1"/>
              </a:solidFill>
              <a:latin typeface="黑体" pitchFamily="49" charset="-122"/>
              <a:ea typeface="黑体" pitchFamily="49" charset="-122"/>
            </a:endParaRPr>
          </a:p>
        </p:txBody>
      </p:sp>
    </p:spTree>
  </p:cSld>
  <p:clrMapOvr>
    <a:masterClrMapping/>
  </p:clrMapOvr>
  <p:transition>
    <p:wipe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3568" y="381000"/>
            <a:ext cx="7704856" cy="707886"/>
          </a:xfrm>
          <a:prstGeom prst="rect">
            <a:avLst/>
          </a:prstGeom>
          <a:noFill/>
        </p:spPr>
        <p:txBody>
          <a:bodyPr wrap="square" rtlCol="0">
            <a:spAutoFit/>
          </a:bodyPr>
          <a:lstStyle/>
          <a:p>
            <a:r>
              <a:rPr lang="zh-CN" altLang="en-US" sz="4000" b="1" dirty="0" smtClean="0">
                <a:solidFill>
                  <a:srgbClr val="FFFF00"/>
                </a:solidFill>
                <a:latin typeface="华文新魏" pitchFamily="2" charset="-122"/>
                <a:ea typeface="华文新魏" pitchFamily="2" charset="-122"/>
              </a:rPr>
              <a:t>是什么（识别事物类）</a:t>
            </a:r>
            <a:endParaRPr lang="en-US" altLang="zh-CN" sz="4000" b="1" dirty="0" smtClean="0">
              <a:solidFill>
                <a:srgbClr val="FFFF00"/>
              </a:solidFill>
              <a:latin typeface="华文新魏" pitchFamily="2" charset="-122"/>
              <a:ea typeface="华文新魏" pitchFamily="2" charset="-122"/>
            </a:endParaRPr>
          </a:p>
        </p:txBody>
      </p:sp>
      <p:sp>
        <p:nvSpPr>
          <p:cNvPr id="4" name="TextBox 3"/>
          <p:cNvSpPr txBox="1"/>
          <p:nvPr/>
        </p:nvSpPr>
        <p:spPr>
          <a:xfrm>
            <a:off x="683568" y="1981200"/>
            <a:ext cx="7698432" cy="3539430"/>
          </a:xfrm>
          <a:prstGeom prst="rect">
            <a:avLst/>
          </a:prstGeom>
          <a:noFill/>
        </p:spPr>
        <p:txBody>
          <a:bodyPr wrap="square" rtlCol="0">
            <a:spAutoFit/>
          </a:bodyPr>
          <a:lstStyle/>
          <a:p>
            <a:pPr algn="l"/>
            <a:r>
              <a:rPr lang="zh-CN" altLang="en-US" sz="3200" b="1" dirty="0" smtClean="0">
                <a:latin typeface="华文新魏" pitchFamily="2" charset="-122"/>
                <a:ea typeface="华文新魏" pitchFamily="2" charset="-122"/>
              </a:rPr>
              <a:t>         含义：对生活情境中的事物、现象与问题的特征、表现或范围，按照某个维度进行描述和分类，以透过现象识别事物与问题的性质与种类归属等。</a:t>
            </a:r>
            <a:endParaRPr lang="en-US" altLang="zh-CN" sz="3200" b="1" dirty="0" smtClean="0">
              <a:latin typeface="华文新魏" pitchFamily="2" charset="-122"/>
              <a:ea typeface="华文新魏" pitchFamily="2" charset="-122"/>
            </a:endParaRPr>
          </a:p>
          <a:p>
            <a:pPr algn="l"/>
            <a:r>
              <a:rPr lang="en-US" altLang="zh-CN" sz="3200" b="1" dirty="0" smtClean="0">
                <a:latin typeface="华文新魏" pitchFamily="2" charset="-122"/>
                <a:ea typeface="华文新魏" pitchFamily="2" charset="-122"/>
              </a:rPr>
              <a:t>        </a:t>
            </a:r>
          </a:p>
          <a:p>
            <a:pPr algn="l"/>
            <a:r>
              <a:rPr lang="en-US" altLang="zh-CN" sz="3200" b="1" dirty="0" smtClean="0">
                <a:latin typeface="华文新魏" pitchFamily="2" charset="-122"/>
                <a:ea typeface="华文新魏" pitchFamily="2" charset="-122"/>
              </a:rPr>
              <a:t>        </a:t>
            </a:r>
            <a:r>
              <a:rPr lang="zh-CN" altLang="en-US" sz="3200" b="1" dirty="0" smtClean="0">
                <a:latin typeface="华文新魏" pitchFamily="2" charset="-122"/>
                <a:ea typeface="华文新魏" pitchFamily="2" charset="-122"/>
              </a:rPr>
              <a:t>常用指向词：含（涵）义、区别、联系、关系、概括、体现、反映、描述等。</a:t>
            </a:r>
            <a:endParaRPr lang="en-US" altLang="zh-CN" sz="3200" b="1" dirty="0" smtClean="0">
              <a:latin typeface="华文新魏" pitchFamily="2" charset="-122"/>
              <a:ea typeface="华文新魏" pitchFamily="2"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3568" y="457200"/>
            <a:ext cx="7704856" cy="707886"/>
          </a:xfrm>
          <a:prstGeom prst="rect">
            <a:avLst/>
          </a:prstGeom>
          <a:noFill/>
        </p:spPr>
        <p:txBody>
          <a:bodyPr wrap="square" rtlCol="0">
            <a:spAutoFit/>
          </a:bodyPr>
          <a:lstStyle/>
          <a:p>
            <a:r>
              <a:rPr lang="zh-CN" altLang="en-US" sz="4000" b="1" dirty="0" smtClean="0">
                <a:solidFill>
                  <a:srgbClr val="FFFF00"/>
                </a:solidFill>
                <a:latin typeface="华文新魏" pitchFamily="2" charset="-122"/>
                <a:ea typeface="华文新魏" pitchFamily="2" charset="-122"/>
              </a:rPr>
              <a:t>是什么（识别事物类）</a:t>
            </a:r>
            <a:endParaRPr lang="en-US" altLang="zh-CN" sz="4000" b="1" dirty="0" smtClean="0">
              <a:solidFill>
                <a:srgbClr val="FFFF00"/>
              </a:solidFill>
              <a:latin typeface="华文新魏" pitchFamily="2" charset="-122"/>
              <a:ea typeface="华文新魏" pitchFamily="2" charset="-122"/>
            </a:endParaRPr>
          </a:p>
        </p:txBody>
      </p:sp>
      <p:sp>
        <p:nvSpPr>
          <p:cNvPr id="6" name="TextBox 5"/>
          <p:cNvSpPr txBox="1"/>
          <p:nvPr/>
        </p:nvSpPr>
        <p:spPr>
          <a:xfrm>
            <a:off x="381000" y="1447800"/>
            <a:ext cx="8229600" cy="5262979"/>
          </a:xfrm>
          <a:prstGeom prst="rect">
            <a:avLst/>
          </a:prstGeom>
          <a:solidFill>
            <a:schemeClr val="bg1"/>
          </a:solidFill>
        </p:spPr>
        <p:txBody>
          <a:bodyPr wrap="square" rtlCol="0">
            <a:spAutoFit/>
          </a:bodyPr>
          <a:lstStyle/>
          <a:p>
            <a:pPr algn="l"/>
            <a:r>
              <a:rPr lang="zh-CN" altLang="en-US" sz="2400" b="1" dirty="0" smtClean="0">
                <a:solidFill>
                  <a:srgbClr val="000000"/>
                </a:solidFill>
              </a:rPr>
              <a:t>        （</a:t>
            </a:r>
            <a:r>
              <a:rPr lang="en-US" altLang="zh-CN" sz="2400" b="1" dirty="0" smtClean="0">
                <a:solidFill>
                  <a:srgbClr val="000000"/>
                </a:solidFill>
              </a:rPr>
              <a:t>2014</a:t>
            </a:r>
            <a:r>
              <a:rPr lang="zh-CN" altLang="en-US" sz="2400" b="1" dirty="0" smtClean="0">
                <a:solidFill>
                  <a:srgbClr val="000000"/>
                </a:solidFill>
              </a:rPr>
              <a:t>）</a:t>
            </a:r>
            <a:r>
              <a:rPr lang="en-US" altLang="zh-CN" sz="2400" b="1" dirty="0" smtClean="0">
                <a:solidFill>
                  <a:srgbClr val="000000"/>
                </a:solidFill>
              </a:rPr>
              <a:t>39.</a:t>
            </a:r>
            <a:r>
              <a:rPr lang="zh-CN" altLang="en-US" sz="2400" b="1" dirty="0" smtClean="0">
                <a:solidFill>
                  <a:srgbClr val="000000"/>
                </a:solidFill>
              </a:rPr>
              <a:t>心怀感激的失主、朴实的面馆老板、蜂拥而至的顾客</a:t>
            </a:r>
            <a:r>
              <a:rPr lang="en-US" altLang="zh-CN" sz="2400" b="1" dirty="0" smtClean="0">
                <a:solidFill>
                  <a:srgbClr val="000000"/>
                </a:solidFill>
              </a:rPr>
              <a:t>„.</a:t>
            </a:r>
            <a:r>
              <a:rPr lang="zh-CN" altLang="en-US" sz="2400" b="1" dirty="0" smtClean="0">
                <a:solidFill>
                  <a:srgbClr val="000000"/>
                </a:solidFill>
              </a:rPr>
              <a:t>简要分析这个故事</a:t>
            </a:r>
            <a:r>
              <a:rPr lang="zh-CN" altLang="en-US" sz="2400" b="1" dirty="0" smtClean="0">
                <a:solidFill>
                  <a:srgbClr val="FF0000"/>
                </a:solidFill>
              </a:rPr>
              <a:t>体现</a:t>
            </a:r>
            <a:r>
              <a:rPr lang="zh-CN" altLang="en-US" sz="2400" b="1" dirty="0" smtClean="0">
                <a:solidFill>
                  <a:srgbClr val="000000"/>
                </a:solidFill>
              </a:rPr>
              <a:t>了</a:t>
            </a:r>
            <a:r>
              <a:rPr lang="zh-CN" altLang="en-US" sz="2400" b="1" dirty="0" smtClean="0">
                <a:solidFill>
                  <a:srgbClr val="FF0000"/>
                </a:solidFill>
              </a:rPr>
              <a:t>社会主义核心价值观的哪些内容</a:t>
            </a:r>
            <a:r>
              <a:rPr lang="zh-CN" altLang="en-US" sz="2400" b="1" dirty="0" smtClean="0">
                <a:solidFill>
                  <a:srgbClr val="000000"/>
                </a:solidFill>
              </a:rPr>
              <a:t>。</a:t>
            </a:r>
            <a:endParaRPr lang="zh-CN" altLang="en-US" sz="2400" b="1" dirty="0" smtClean="0"/>
          </a:p>
          <a:p>
            <a:pPr algn="l"/>
            <a:r>
              <a:rPr lang="zh-CN" altLang="en-US" sz="2400" b="1" dirty="0" smtClean="0">
                <a:solidFill>
                  <a:srgbClr val="000000"/>
                </a:solidFill>
              </a:rPr>
              <a:t>        （</a:t>
            </a:r>
            <a:r>
              <a:rPr lang="en-US" sz="2400" b="1" dirty="0" smtClean="0">
                <a:solidFill>
                  <a:srgbClr val="000000"/>
                </a:solidFill>
              </a:rPr>
              <a:t>2015</a:t>
            </a:r>
            <a:r>
              <a:rPr lang="zh-CN" altLang="en-US" sz="2400" b="1" dirty="0" smtClean="0">
                <a:solidFill>
                  <a:srgbClr val="000000"/>
                </a:solidFill>
              </a:rPr>
              <a:t>）</a:t>
            </a:r>
            <a:r>
              <a:rPr lang="en-US" altLang="zh-CN" sz="2400" b="1" dirty="0" smtClean="0">
                <a:solidFill>
                  <a:srgbClr val="000000"/>
                </a:solidFill>
              </a:rPr>
              <a:t>3</a:t>
            </a:r>
            <a:r>
              <a:rPr lang="en-US" sz="2400" b="1" dirty="0" smtClean="0">
                <a:solidFill>
                  <a:srgbClr val="000000"/>
                </a:solidFill>
              </a:rPr>
              <a:t>9.</a:t>
            </a:r>
            <a:r>
              <a:rPr lang="zh-CN" altLang="en-US" sz="2400" b="1" dirty="0" smtClean="0"/>
              <a:t>某校开展“漫游北京”文化实践活动，围绕“灿烂文明”“红色记忆”“魅力创新”三大主题向同学们征集活动意向。</a:t>
            </a:r>
            <a:r>
              <a:rPr lang="zh-CN" altLang="en-US" sz="2400" b="1" dirty="0" smtClean="0">
                <a:solidFill>
                  <a:srgbClr val="FF0000"/>
                </a:solidFill>
              </a:rPr>
              <a:t>选择</a:t>
            </a:r>
            <a:r>
              <a:rPr lang="zh-CN" altLang="en-US" sz="2400" b="1" dirty="0" smtClean="0"/>
              <a:t>主题和地点，</a:t>
            </a:r>
            <a:r>
              <a:rPr lang="zh-CN" altLang="en-US" sz="2400" b="1" dirty="0" smtClean="0">
                <a:solidFill>
                  <a:srgbClr val="FF0000"/>
                </a:solidFill>
              </a:rPr>
              <a:t>地点应与主题相符</a:t>
            </a:r>
            <a:r>
              <a:rPr lang="zh-CN" altLang="en-US" sz="2400" b="1" dirty="0" smtClean="0"/>
              <a:t>，可从以下地点中选择其一，也可另选其他。</a:t>
            </a:r>
            <a:endParaRPr lang="en-US" altLang="zh-CN" sz="2400" b="1" dirty="0" smtClean="0"/>
          </a:p>
          <a:p>
            <a:r>
              <a:rPr lang="en-US" altLang="zh-CN" sz="2400" b="1" dirty="0" smtClean="0"/>
              <a:t>        </a:t>
            </a:r>
            <a:r>
              <a:rPr lang="zh-CN" altLang="en-US" sz="2400" b="1" dirty="0" smtClean="0">
                <a:solidFill>
                  <a:srgbClr val="000000"/>
                </a:solidFill>
              </a:rPr>
              <a:t>（</a:t>
            </a:r>
            <a:r>
              <a:rPr lang="en-US" altLang="zh-CN" sz="2400" b="1" dirty="0" smtClean="0">
                <a:solidFill>
                  <a:srgbClr val="000000"/>
                </a:solidFill>
              </a:rPr>
              <a:t>2016</a:t>
            </a:r>
            <a:r>
              <a:rPr lang="zh-CN" altLang="en-US" sz="2400" b="1" dirty="0" smtClean="0">
                <a:solidFill>
                  <a:srgbClr val="000000"/>
                </a:solidFill>
              </a:rPr>
              <a:t>）</a:t>
            </a:r>
            <a:r>
              <a:rPr lang="en-US" altLang="zh-CN" sz="2400" b="1" dirty="0" smtClean="0">
                <a:solidFill>
                  <a:srgbClr val="000000"/>
                </a:solidFill>
              </a:rPr>
              <a:t>39.</a:t>
            </a:r>
            <a:r>
              <a:rPr lang="zh-CN" altLang="en-US" sz="2400" b="1" dirty="0" smtClean="0">
                <a:solidFill>
                  <a:srgbClr val="FF0000"/>
                </a:solidFill>
              </a:rPr>
              <a:t>填写</a:t>
            </a:r>
            <a:r>
              <a:rPr lang="zh-CN" altLang="en-US" sz="2400" b="1" dirty="0" smtClean="0"/>
              <a:t>一种其他类型的文献资料，</a:t>
            </a:r>
            <a:r>
              <a:rPr lang="zh-CN" altLang="en-US" sz="2400" b="1" dirty="0" smtClean="0">
                <a:solidFill>
                  <a:srgbClr val="FF0000"/>
                </a:solidFill>
              </a:rPr>
              <a:t>填写</a:t>
            </a:r>
            <a:r>
              <a:rPr lang="zh-CN" altLang="en-US" sz="2400" b="1" dirty="0" smtClean="0"/>
              <a:t>其他两类访谈对象。</a:t>
            </a:r>
            <a:endParaRPr lang="en-US" altLang="zh-CN" sz="2400" b="1" dirty="0" smtClean="0"/>
          </a:p>
          <a:p>
            <a:pPr latinLnBrk="0"/>
            <a:r>
              <a:rPr lang="en-US" altLang="zh-CN" sz="2400" b="1" dirty="0" smtClean="0">
                <a:solidFill>
                  <a:srgbClr val="000000"/>
                </a:solidFill>
              </a:rPr>
              <a:t>        </a:t>
            </a:r>
            <a:r>
              <a:rPr lang="zh-CN" altLang="en-US" sz="2400" b="1" dirty="0" smtClean="0">
                <a:solidFill>
                  <a:srgbClr val="000000"/>
                </a:solidFill>
              </a:rPr>
              <a:t>（</a:t>
            </a:r>
            <a:r>
              <a:rPr lang="en-US" altLang="zh-CN" sz="2400" b="1" dirty="0" smtClean="0">
                <a:solidFill>
                  <a:srgbClr val="000000"/>
                </a:solidFill>
              </a:rPr>
              <a:t>2017</a:t>
            </a:r>
            <a:r>
              <a:rPr lang="zh-CN" altLang="en-US" sz="2400" b="1" dirty="0" smtClean="0">
                <a:solidFill>
                  <a:srgbClr val="000000"/>
                </a:solidFill>
              </a:rPr>
              <a:t>）</a:t>
            </a:r>
            <a:r>
              <a:rPr lang="en-US" altLang="zh-CN" sz="2400" b="1" dirty="0" smtClean="0">
                <a:solidFill>
                  <a:srgbClr val="000000"/>
                </a:solidFill>
              </a:rPr>
              <a:t>39.</a:t>
            </a:r>
            <a:r>
              <a:rPr lang="zh-CN" altLang="en-US" sz="2400" b="1" dirty="0" smtClean="0">
                <a:solidFill>
                  <a:srgbClr val="000000"/>
                </a:solidFill>
              </a:rPr>
              <a:t> ⑴</a:t>
            </a:r>
            <a:r>
              <a:rPr lang="zh-CN" altLang="en-US" sz="2400" b="1" dirty="0" smtClean="0"/>
              <a:t> 为了解消费者的需求弹性及其主要影响因素，该青年应该</a:t>
            </a:r>
            <a:r>
              <a:rPr lang="zh-CN" altLang="en-US" sz="2400" b="1" dirty="0" smtClean="0">
                <a:solidFill>
                  <a:srgbClr val="FF0000"/>
                </a:solidFill>
              </a:rPr>
              <a:t>关注</a:t>
            </a:r>
            <a:r>
              <a:rPr lang="zh-CN" altLang="en-US" sz="2400" b="1" dirty="0" smtClean="0"/>
              <a:t>下面消费者调查问卷中的</a:t>
            </a:r>
            <a:r>
              <a:rPr lang="zh-CN" altLang="en-US" sz="2400" b="1" dirty="0" smtClean="0">
                <a:solidFill>
                  <a:srgbClr val="FF0000"/>
                </a:solidFill>
              </a:rPr>
              <a:t>问题</a:t>
            </a:r>
            <a:r>
              <a:rPr lang="en-US" altLang="zh-CN" sz="2400" b="1" dirty="0" smtClean="0"/>
              <a:t>_______</a:t>
            </a:r>
            <a:r>
              <a:rPr lang="zh-CN" altLang="en-US" sz="2400" b="1" dirty="0" smtClean="0"/>
              <a:t>和</a:t>
            </a:r>
            <a:r>
              <a:rPr lang="en-US" altLang="zh-CN" sz="2400" b="1" dirty="0" smtClean="0"/>
              <a:t>______</a:t>
            </a:r>
            <a:r>
              <a:rPr lang="zh-CN" altLang="en-US" sz="2400" b="1" dirty="0" smtClean="0"/>
              <a:t>。</a:t>
            </a:r>
            <a:endParaRPr lang="en-US" altLang="zh-CN" sz="2400" b="1" dirty="0" smtClean="0"/>
          </a:p>
          <a:p>
            <a:pPr latinLnBrk="0"/>
            <a:r>
              <a:rPr lang="zh-CN" altLang="en-US" sz="2400" b="1" dirty="0" smtClean="0">
                <a:solidFill>
                  <a:srgbClr val="000000"/>
                </a:solidFill>
              </a:rPr>
              <a:t>        （</a:t>
            </a:r>
            <a:r>
              <a:rPr lang="en-US" altLang="zh-CN" sz="2400" b="1" dirty="0" smtClean="0">
                <a:solidFill>
                  <a:srgbClr val="000000"/>
                </a:solidFill>
              </a:rPr>
              <a:t>2017</a:t>
            </a:r>
            <a:r>
              <a:rPr lang="zh-CN" altLang="en-US" sz="2400" b="1" dirty="0" smtClean="0">
                <a:solidFill>
                  <a:srgbClr val="000000"/>
                </a:solidFill>
              </a:rPr>
              <a:t>）</a:t>
            </a:r>
            <a:r>
              <a:rPr lang="en-US" altLang="zh-CN" sz="2400" b="1" dirty="0" smtClean="0">
                <a:solidFill>
                  <a:srgbClr val="000000"/>
                </a:solidFill>
              </a:rPr>
              <a:t>39.⑶</a:t>
            </a:r>
            <a:r>
              <a:rPr lang="zh-CN" altLang="en-US" sz="2400" b="1" dirty="0" smtClean="0"/>
              <a:t>除了进行消费者一方的调研外，你认为该青年还需要</a:t>
            </a:r>
            <a:r>
              <a:rPr lang="zh-CN" altLang="en-US" sz="2400" b="1" dirty="0" smtClean="0">
                <a:solidFill>
                  <a:srgbClr val="FF0000"/>
                </a:solidFill>
              </a:rPr>
              <a:t>了解</a:t>
            </a:r>
            <a:r>
              <a:rPr lang="zh-CN" altLang="en-US" sz="2400" b="1" dirty="0" smtClean="0"/>
              <a:t>哪些方面的</a:t>
            </a:r>
            <a:r>
              <a:rPr lang="zh-CN" altLang="en-US" sz="2400" b="1" dirty="0" smtClean="0">
                <a:solidFill>
                  <a:srgbClr val="FF0000"/>
                </a:solidFill>
              </a:rPr>
              <a:t>信息</a:t>
            </a:r>
            <a:r>
              <a:rPr lang="zh-CN" altLang="en-US" sz="2400" b="1" dirty="0" smtClean="0"/>
              <a:t>？</a:t>
            </a:r>
            <a:endParaRPr lang="zh-CN" altLang="en-US" sz="2400" b="1" dirty="0"/>
          </a:p>
        </p:txBody>
      </p:sp>
      <p:sp>
        <p:nvSpPr>
          <p:cNvPr id="5" name="圆角矩形标注 4"/>
          <p:cNvSpPr/>
          <p:nvPr/>
        </p:nvSpPr>
        <p:spPr>
          <a:xfrm>
            <a:off x="3200400" y="2971800"/>
            <a:ext cx="4800600" cy="1600200"/>
          </a:xfrm>
          <a:prstGeom prst="wedgeRoundRectCallout">
            <a:avLst>
              <a:gd name="adj1" fmla="val 23281"/>
              <a:gd name="adj2" fmla="val -103592"/>
              <a:gd name="adj3" fmla="val 16667"/>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dirty="0" smtClean="0">
                <a:solidFill>
                  <a:srgbClr val="FFFF00"/>
                </a:solidFill>
                <a:latin typeface="黑体" pitchFamily="49" charset="-122"/>
                <a:ea typeface="黑体" pitchFamily="49" charset="-122"/>
              </a:rPr>
              <a:t>    结合</a:t>
            </a:r>
            <a:r>
              <a:rPr lang="zh-CN" altLang="en-US" sz="3600" dirty="0" smtClean="0">
                <a:solidFill>
                  <a:srgbClr val="FFFF00"/>
                </a:solidFill>
                <a:latin typeface="黑体" pitchFamily="49" charset="-122"/>
                <a:ea typeface="黑体" pitchFamily="49" charset="-122"/>
              </a:rPr>
              <a:t>材料从诚信、友善等角度分析。</a:t>
            </a:r>
            <a:endParaRPr lang="zh-CN" altLang="en-US" sz="3600" dirty="0">
              <a:solidFill>
                <a:srgbClr val="FFFF00"/>
              </a:solidFill>
              <a:latin typeface="黑体" pitchFamily="49" charset="-122"/>
              <a:ea typeface="黑体" pitchFamily="49"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214313" y="71414"/>
            <a:ext cx="8777288" cy="6740526"/>
            <a:chOff x="135" y="572"/>
            <a:chExt cx="5529" cy="4246"/>
          </a:xfrm>
        </p:grpSpPr>
        <p:sp>
          <p:nvSpPr>
            <p:cNvPr id="349188" name="Text Box 4"/>
            <p:cNvSpPr txBox="1">
              <a:spLocks noChangeArrowheads="1"/>
            </p:cNvSpPr>
            <p:nvPr/>
          </p:nvSpPr>
          <p:spPr bwMode="auto">
            <a:xfrm>
              <a:off x="240" y="572"/>
              <a:ext cx="5424" cy="4246"/>
            </a:xfrm>
            <a:prstGeom prst="rect">
              <a:avLst/>
            </a:prstGeom>
            <a:solidFill>
              <a:schemeClr val="bg1"/>
            </a:solidFill>
            <a:ln w="9525">
              <a:noFill/>
              <a:miter lim="800000"/>
              <a:headEnd/>
              <a:tailEnd/>
            </a:ln>
            <a:effectLst/>
          </p:spPr>
          <p:txBody>
            <a:bodyPr>
              <a:spAutoFit/>
            </a:bodyPr>
            <a:lstStyle/>
            <a:p>
              <a:pPr algn="l"/>
              <a:r>
                <a:rPr lang="en-US" altLang="zh-CN" sz="2400" b="1" dirty="0" smtClean="0"/>
                <a:t>        </a:t>
              </a:r>
              <a:r>
                <a:rPr lang="zh-CN" altLang="en-US" sz="2400" b="1" dirty="0" smtClean="0"/>
                <a:t>（</a:t>
              </a:r>
              <a:r>
                <a:rPr lang="en-US" altLang="zh-CN" sz="2400" b="1" dirty="0" smtClean="0"/>
                <a:t>2012</a:t>
              </a:r>
              <a:r>
                <a:rPr lang="zh-CN" altLang="en-US" sz="2400" b="1" dirty="0" smtClean="0"/>
                <a:t>全国）</a:t>
              </a:r>
              <a:r>
                <a:rPr lang="en-US" altLang="zh-CN" sz="2400" b="1" dirty="0" smtClean="0"/>
                <a:t>38</a:t>
              </a:r>
              <a:r>
                <a:rPr lang="en-US" altLang="zh-CN" sz="2400" b="1" dirty="0"/>
                <a:t>.</a:t>
              </a:r>
              <a:r>
                <a:rPr lang="zh-CN" altLang="en-US" sz="2400" b="1" dirty="0"/>
                <a:t>材料一  在我国居民收入不断增加的同时，收入分配中的一些问题也逐步显现出来。</a:t>
              </a:r>
            </a:p>
            <a:p>
              <a:pPr algn="l"/>
              <a:r>
                <a:rPr lang="en-US" altLang="zh-CN" sz="2400" b="1" dirty="0" smtClean="0"/>
                <a:t>        2009</a:t>
              </a:r>
              <a:r>
                <a:rPr lang="zh-CN" altLang="en-US" sz="2400" b="1" dirty="0"/>
                <a:t>年，我国的最低工资是我国人均</a:t>
              </a:r>
              <a:r>
                <a:rPr lang="en-US" altLang="zh-CN" sz="2400" b="1" dirty="0"/>
                <a:t>GDP</a:t>
              </a:r>
              <a:r>
                <a:rPr lang="zh-CN" altLang="en-US" sz="2400" b="1" dirty="0"/>
                <a:t>的</a:t>
              </a:r>
              <a:r>
                <a:rPr lang="en-US" altLang="zh-CN" sz="2400" b="1" dirty="0"/>
                <a:t>25%</a:t>
              </a:r>
              <a:r>
                <a:rPr lang="zh-CN" altLang="en-US" sz="2400" b="1" dirty="0"/>
                <a:t>，世界平均为</a:t>
              </a:r>
              <a:r>
                <a:rPr lang="en-US" altLang="zh-CN" sz="2400" b="1" dirty="0"/>
                <a:t>58%</a:t>
              </a:r>
              <a:r>
                <a:rPr lang="zh-CN" altLang="en-US" sz="2400" b="1" dirty="0"/>
                <a:t>；我国最低工资是我国平均工资的</a:t>
              </a:r>
              <a:r>
                <a:rPr lang="en-US" altLang="zh-CN" sz="2400" b="1" dirty="0"/>
                <a:t>21%</a:t>
              </a:r>
              <a:r>
                <a:rPr lang="zh-CN" altLang="en-US" sz="2400" b="1" dirty="0"/>
                <a:t>，世界平均为</a:t>
              </a:r>
              <a:r>
                <a:rPr lang="en-US" altLang="zh-CN" sz="2400" b="1" dirty="0"/>
                <a:t>50</a:t>
              </a:r>
              <a:r>
                <a:rPr lang="en-US" altLang="zh-CN" sz="2400" b="1" dirty="0" smtClean="0"/>
                <a:t>%</a:t>
              </a:r>
              <a:r>
                <a:rPr lang="zh-CN" altLang="en-US" sz="2400" b="1" dirty="0" smtClean="0"/>
                <a:t>。</a:t>
              </a:r>
              <a:endParaRPr lang="en-US" altLang="zh-CN" sz="2400" b="1" dirty="0"/>
            </a:p>
            <a:p>
              <a:pPr algn="l"/>
              <a:r>
                <a:rPr lang="zh-CN" altLang="en-US" sz="2400" b="1" dirty="0" smtClean="0"/>
                <a:t>        我国</a:t>
              </a:r>
              <a:r>
                <a:rPr lang="zh-CN" altLang="en-US" sz="2400" b="1" dirty="0"/>
                <a:t>居民收入在国民收入初次分配、再分配中的比重分别如图</a:t>
              </a:r>
              <a:r>
                <a:rPr lang="en-US" altLang="zh-CN" sz="2400" b="1" dirty="0"/>
                <a:t>8</a:t>
              </a:r>
              <a:r>
                <a:rPr lang="zh-CN" altLang="en-US" sz="2400" b="1" dirty="0"/>
                <a:t>、图</a:t>
              </a:r>
              <a:r>
                <a:rPr lang="en-US" altLang="zh-CN" sz="2400" b="1" dirty="0"/>
                <a:t>9</a:t>
              </a:r>
              <a:r>
                <a:rPr lang="zh-CN" altLang="en-US" sz="2400" b="1" dirty="0"/>
                <a:t>所示</a:t>
              </a:r>
            </a:p>
            <a:p>
              <a:pPr algn="l"/>
              <a:endParaRPr lang="zh-CN" altLang="en-US" sz="2400" b="1" dirty="0"/>
            </a:p>
            <a:p>
              <a:pPr algn="l"/>
              <a:endParaRPr lang="zh-CN" altLang="en-US" sz="2400" b="1" dirty="0"/>
            </a:p>
            <a:p>
              <a:pPr algn="l"/>
              <a:endParaRPr lang="zh-CN" altLang="en-US" sz="2400" b="1" dirty="0"/>
            </a:p>
            <a:p>
              <a:pPr algn="l"/>
              <a:endParaRPr lang="zh-CN" altLang="en-US" sz="2400" b="1" dirty="0"/>
            </a:p>
            <a:p>
              <a:pPr algn="l"/>
              <a:endParaRPr lang="zh-CN" altLang="en-US" sz="2400" b="1" dirty="0"/>
            </a:p>
            <a:p>
              <a:pPr algn="l"/>
              <a:endParaRPr lang="zh-CN" altLang="en-US" sz="2400" b="1" dirty="0"/>
            </a:p>
            <a:p>
              <a:pPr algn="l"/>
              <a:endParaRPr lang="zh-CN" altLang="en-US" sz="2400" b="1" dirty="0"/>
            </a:p>
            <a:p>
              <a:pPr algn="l"/>
              <a:endParaRPr lang="zh-CN" altLang="en-US" sz="2400" b="1" dirty="0"/>
            </a:p>
            <a:p>
              <a:pPr algn="l"/>
              <a:endParaRPr lang="zh-CN" altLang="en-US" sz="2400" b="1" dirty="0"/>
            </a:p>
            <a:p>
              <a:pPr algn="l"/>
              <a:endParaRPr lang="zh-CN" altLang="en-US" sz="2400" b="1" dirty="0"/>
            </a:p>
            <a:p>
              <a:pPr algn="l"/>
              <a:r>
                <a:rPr lang="zh-CN" altLang="en-US" sz="2400" b="1" dirty="0"/>
                <a:t>（</a:t>
              </a:r>
              <a:r>
                <a:rPr lang="en-US" altLang="zh-CN" sz="2400" b="1" dirty="0"/>
                <a:t>1</a:t>
              </a:r>
              <a:r>
                <a:rPr lang="zh-CN" altLang="en-US" sz="2400" b="1" dirty="0"/>
                <a:t>）根据材料一概括我国国民收入分配中存在的问题。</a:t>
              </a:r>
            </a:p>
          </p:txBody>
        </p:sp>
        <p:pic>
          <p:nvPicPr>
            <p:cNvPr id="349189" name="Picture 5" descr="9"/>
            <p:cNvPicPr>
              <a:picLocks noChangeAspect="1" noChangeArrowheads="1"/>
            </p:cNvPicPr>
            <p:nvPr/>
          </p:nvPicPr>
          <p:blipFill>
            <a:blip r:embed="rId2" r:link="rId3" cstate="print"/>
            <a:srcRect l="10361" t="39494" r="11861" b="36142"/>
            <a:stretch>
              <a:fillRect/>
            </a:stretch>
          </p:blipFill>
          <p:spPr bwMode="auto">
            <a:xfrm>
              <a:off x="135" y="2291"/>
              <a:ext cx="5466" cy="2106"/>
            </a:xfrm>
            <a:prstGeom prst="rect">
              <a:avLst/>
            </a:prstGeom>
            <a:noFill/>
            <a:ln w="9525">
              <a:noFill/>
              <a:miter lim="800000"/>
              <a:headEnd/>
              <a:tailEnd/>
            </a:ln>
          </p:spPr>
        </p:pic>
      </p:grpSp>
      <p:sp>
        <p:nvSpPr>
          <p:cNvPr id="349191" name="Text Box 7"/>
          <p:cNvSpPr txBox="1">
            <a:spLocks noChangeArrowheads="1"/>
          </p:cNvSpPr>
          <p:nvPr/>
        </p:nvSpPr>
        <p:spPr bwMode="auto">
          <a:xfrm>
            <a:off x="476280" y="2492896"/>
            <a:ext cx="8382000" cy="3749675"/>
          </a:xfrm>
          <a:prstGeom prst="rect">
            <a:avLst/>
          </a:prstGeom>
          <a:gradFill rotWithShape="1">
            <a:gsLst>
              <a:gs pos="0">
                <a:srgbClr val="E7FFE7"/>
              </a:gs>
              <a:gs pos="50000">
                <a:srgbClr val="E7FFE7">
                  <a:gamma/>
                  <a:tint val="3137"/>
                  <a:invGamma/>
                </a:srgbClr>
              </a:gs>
              <a:gs pos="100000">
                <a:srgbClr val="E7FFE7"/>
              </a:gs>
            </a:gsLst>
            <a:lin ang="2700000" scaled="1"/>
          </a:gradFill>
          <a:ln w="9525">
            <a:noFill/>
            <a:miter lim="800000"/>
            <a:headEnd/>
            <a:tailEnd/>
          </a:ln>
          <a:effectLst/>
        </p:spPr>
        <p:txBody>
          <a:bodyPr>
            <a:spAutoFit/>
          </a:bodyPr>
          <a:lstStyle/>
          <a:p>
            <a:pPr algn="l"/>
            <a:r>
              <a:rPr lang="zh-CN" altLang="en-US" sz="4000" b="1" dirty="0" smtClean="0">
                <a:latin typeface="楷体_GB2312" pitchFamily="49" charset="-122"/>
                <a:ea typeface="楷体_GB2312" pitchFamily="49" charset="-122"/>
              </a:rPr>
              <a:t>    </a:t>
            </a:r>
            <a:r>
              <a:rPr lang="zh-CN" altLang="en-US" sz="4000" b="1" dirty="0" smtClean="0">
                <a:solidFill>
                  <a:srgbClr val="000000"/>
                </a:solidFill>
                <a:latin typeface="楷体_GB2312" pitchFamily="49" charset="-122"/>
                <a:ea typeface="楷体_GB2312" pitchFamily="49" charset="-122"/>
              </a:rPr>
              <a:t>答案：</a:t>
            </a:r>
            <a:r>
              <a:rPr lang="zh-CN" altLang="en-US" sz="4000" b="1" dirty="0">
                <a:solidFill>
                  <a:srgbClr val="000000"/>
                </a:solidFill>
                <a:latin typeface="楷体_GB2312" pitchFamily="49" charset="-122"/>
                <a:ea typeface="楷体_GB2312" pitchFamily="49" charset="-122"/>
              </a:rPr>
              <a:t>与世界水平相比，最低工资在人均</a:t>
            </a:r>
            <a:r>
              <a:rPr lang="en-US" altLang="zh-CN" sz="4000" b="1" dirty="0">
                <a:solidFill>
                  <a:srgbClr val="000000"/>
                </a:solidFill>
                <a:latin typeface="楷体_GB2312" pitchFamily="49" charset="-122"/>
                <a:ea typeface="楷体_GB2312" pitchFamily="49" charset="-122"/>
              </a:rPr>
              <a:t>GDP</a:t>
            </a:r>
            <a:r>
              <a:rPr lang="zh-CN" altLang="en-US" sz="4000" b="1" dirty="0">
                <a:solidFill>
                  <a:srgbClr val="000000"/>
                </a:solidFill>
                <a:latin typeface="楷体_GB2312" pitchFamily="49" charset="-122"/>
                <a:ea typeface="楷体_GB2312" pitchFamily="49" charset="-122"/>
              </a:rPr>
              <a:t>中占比低，在平均工资中占比低，</a:t>
            </a:r>
            <a:r>
              <a:rPr lang="zh-CN" altLang="en-US" sz="4000" b="1" dirty="0">
                <a:solidFill>
                  <a:srgbClr val="CC0000"/>
                </a:solidFill>
                <a:latin typeface="楷体_GB2312" pitchFamily="49" charset="-122"/>
                <a:ea typeface="楷体_GB2312" pitchFamily="49" charset="-122"/>
              </a:rPr>
              <a:t>最低工资水平偏低</a:t>
            </a:r>
            <a:r>
              <a:rPr lang="zh-CN" altLang="en-US" sz="4000" b="1" dirty="0">
                <a:solidFill>
                  <a:srgbClr val="000000"/>
                </a:solidFill>
                <a:latin typeface="楷体_GB2312" pitchFamily="49" charset="-122"/>
                <a:ea typeface="楷体_GB2312" pitchFamily="49" charset="-122"/>
              </a:rPr>
              <a:t>。居民在初次分配和再分配中占比呈减少趋势，政府和企业所得占比呈增加趋势，</a:t>
            </a:r>
            <a:r>
              <a:rPr lang="zh-CN" altLang="en-US" sz="4000" b="1" dirty="0">
                <a:solidFill>
                  <a:srgbClr val="CC0000"/>
                </a:solidFill>
                <a:latin typeface="楷体_GB2312" pitchFamily="49" charset="-122"/>
                <a:ea typeface="楷体_GB2312" pitchFamily="49" charset="-122"/>
              </a:rPr>
              <a:t>国民收入分配结构不合理</a:t>
            </a:r>
            <a:r>
              <a:rPr lang="zh-CN" altLang="en-US" sz="4000" b="1" dirty="0">
                <a:solidFill>
                  <a:srgbClr val="000000"/>
                </a:solidFill>
                <a:latin typeface="楷体_GB2312" pitchFamily="49" charset="-122"/>
                <a:ea typeface="楷体_GB2312" pitchFamily="49" charset="-122"/>
              </a:rPr>
              <a:t>。</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49191"/>
                                        </p:tgtEl>
                                        <p:attrNameLst>
                                          <p:attrName>style.visibility</p:attrName>
                                        </p:attrNameLst>
                                      </p:cBhvr>
                                      <p:to>
                                        <p:strVal val="visible"/>
                                      </p:to>
                                    </p:set>
                                    <p:animEffect transition="in" filter="blinds(horizontal)">
                                      <p:cBhvr>
                                        <p:cTn id="12" dur="500"/>
                                        <p:tgtEl>
                                          <p:spTgt spid="349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3568" y="457200"/>
            <a:ext cx="7704856" cy="646331"/>
          </a:xfrm>
          <a:prstGeom prst="rect">
            <a:avLst/>
          </a:prstGeom>
          <a:noFill/>
        </p:spPr>
        <p:txBody>
          <a:bodyPr wrap="square" rtlCol="0">
            <a:spAutoFit/>
          </a:bodyPr>
          <a:lstStyle/>
          <a:p>
            <a:r>
              <a:rPr lang="zh-CN" altLang="en-US" sz="3600" b="1" dirty="0" smtClean="0">
                <a:solidFill>
                  <a:srgbClr val="FFFF00"/>
                </a:solidFill>
                <a:latin typeface="华文新魏" pitchFamily="2" charset="-122"/>
                <a:ea typeface="华文新魏" pitchFamily="2" charset="-122"/>
              </a:rPr>
              <a:t>是什么（识别事物类）的思维路径</a:t>
            </a:r>
            <a:endParaRPr lang="en-US" altLang="zh-CN" sz="3600" b="1" dirty="0" smtClean="0">
              <a:solidFill>
                <a:srgbClr val="FFFF00"/>
              </a:solidFill>
              <a:latin typeface="华文新魏" pitchFamily="2" charset="-122"/>
              <a:ea typeface="华文新魏" pitchFamily="2" charset="-122"/>
            </a:endParaRPr>
          </a:p>
        </p:txBody>
      </p:sp>
      <p:sp>
        <p:nvSpPr>
          <p:cNvPr id="4" name="TextBox 3"/>
          <p:cNvSpPr txBox="1"/>
          <p:nvPr/>
        </p:nvSpPr>
        <p:spPr>
          <a:xfrm>
            <a:off x="683568" y="2124145"/>
            <a:ext cx="8064896" cy="2062103"/>
          </a:xfrm>
          <a:prstGeom prst="rect">
            <a:avLst/>
          </a:prstGeom>
          <a:noFill/>
        </p:spPr>
        <p:txBody>
          <a:bodyPr wrap="square" rtlCol="0">
            <a:spAutoFit/>
          </a:bodyPr>
          <a:lstStyle/>
          <a:p>
            <a:pPr algn="l"/>
            <a:r>
              <a:rPr lang="en-US" altLang="zh-CN" sz="3200" b="1" dirty="0" smtClean="0">
                <a:latin typeface="华文新魏" pitchFamily="2" charset="-122"/>
                <a:ea typeface="华文新魏" pitchFamily="2" charset="-122"/>
              </a:rPr>
              <a:t>1.</a:t>
            </a:r>
            <a:r>
              <a:rPr lang="zh-CN" altLang="en-US" sz="3200" b="1" dirty="0" smtClean="0">
                <a:latin typeface="华文新魏" pitchFamily="2" charset="-122"/>
                <a:ea typeface="华文新魏" pitchFamily="2" charset="-122"/>
              </a:rPr>
              <a:t>从实际出发，尊重客观事实；</a:t>
            </a:r>
            <a:endParaRPr lang="en-US" altLang="zh-CN" sz="3200" b="1" dirty="0" smtClean="0">
              <a:latin typeface="华文新魏" pitchFamily="2" charset="-122"/>
              <a:ea typeface="华文新魏" pitchFamily="2" charset="-122"/>
            </a:endParaRPr>
          </a:p>
          <a:p>
            <a:pPr algn="l"/>
            <a:r>
              <a:rPr lang="en-US" altLang="zh-CN" sz="3200" b="1" dirty="0" smtClean="0">
                <a:latin typeface="华文新魏" pitchFamily="2" charset="-122"/>
                <a:ea typeface="华文新魏" pitchFamily="2" charset="-122"/>
              </a:rPr>
              <a:t>2.</a:t>
            </a:r>
            <a:r>
              <a:rPr lang="zh-CN" altLang="en-US" sz="3200" b="1" dirty="0" smtClean="0">
                <a:latin typeface="华文新魏" pitchFamily="2" charset="-122"/>
                <a:ea typeface="华文新魏" pitchFamily="2" charset="-122"/>
              </a:rPr>
              <a:t>对呈现的事物与问题准确地进行现象描述；</a:t>
            </a:r>
            <a:endParaRPr lang="en-US" altLang="zh-CN" sz="3200" b="1" dirty="0" smtClean="0">
              <a:latin typeface="华文新魏" pitchFamily="2" charset="-122"/>
              <a:ea typeface="华文新魏" pitchFamily="2" charset="-122"/>
            </a:endParaRPr>
          </a:p>
          <a:p>
            <a:pPr algn="l"/>
            <a:r>
              <a:rPr lang="en-US" altLang="zh-CN" sz="3200" b="1" dirty="0" smtClean="0">
                <a:latin typeface="华文新魏" pitchFamily="2" charset="-122"/>
                <a:ea typeface="华文新魏" pitchFamily="2" charset="-122"/>
              </a:rPr>
              <a:t>3.</a:t>
            </a:r>
            <a:r>
              <a:rPr lang="zh-CN" altLang="en-US" sz="3200" b="1" dirty="0" smtClean="0">
                <a:latin typeface="华文新魏" pitchFamily="2" charset="-122"/>
                <a:ea typeface="华文新魏" pitchFamily="2" charset="-122"/>
              </a:rPr>
              <a:t>将现象与相关知识建立联系，运用术语解释本质或进行分类。</a:t>
            </a:r>
            <a:r>
              <a:rPr lang="en-US" altLang="zh-CN" sz="3200" b="1" dirty="0" smtClean="0">
                <a:latin typeface="华文新魏" pitchFamily="2" charset="-122"/>
                <a:ea typeface="华文新魏" pitchFamily="2" charset="-122"/>
              </a:rPr>
              <a:t>            </a:t>
            </a:r>
            <a:endParaRPr lang="en-US" altLang="zh-CN" sz="3200" b="1" dirty="0" smtClean="0">
              <a:solidFill>
                <a:srgbClr val="FF0000"/>
              </a:solidFill>
              <a:latin typeface="华文新魏" pitchFamily="2" charset="-122"/>
              <a:ea typeface="华文新魏" pitchFamily="2" charset="-122"/>
            </a:endParaRPr>
          </a:p>
        </p:txBody>
      </p:sp>
      <p:sp>
        <p:nvSpPr>
          <p:cNvPr id="6" name="TextBox 5"/>
          <p:cNvSpPr txBox="1"/>
          <p:nvPr/>
        </p:nvSpPr>
        <p:spPr>
          <a:xfrm>
            <a:off x="1979712" y="4531767"/>
            <a:ext cx="5184576" cy="769441"/>
          </a:xfrm>
          <a:prstGeom prst="rect">
            <a:avLst/>
          </a:prstGeom>
          <a:noFill/>
        </p:spPr>
        <p:txBody>
          <a:bodyPr wrap="square" rtlCol="0">
            <a:spAutoFit/>
          </a:bodyPr>
          <a:lstStyle/>
          <a:p>
            <a:r>
              <a:rPr lang="zh-CN" altLang="en-US" sz="4400" b="1" dirty="0" smtClean="0">
                <a:solidFill>
                  <a:srgbClr val="FF0000"/>
                </a:solidFill>
                <a:latin typeface="华文新魏" pitchFamily="2" charset="-122"/>
                <a:ea typeface="华文新魏" pitchFamily="2" charset="-122"/>
              </a:rPr>
              <a:t>现象</a:t>
            </a:r>
            <a:r>
              <a:rPr lang="en-US" altLang="zh-CN" sz="4400" b="1" dirty="0" smtClean="0">
                <a:solidFill>
                  <a:srgbClr val="FF0000"/>
                </a:solidFill>
                <a:latin typeface="华文新魏" pitchFamily="2" charset="-122"/>
                <a:ea typeface="华文新魏" pitchFamily="2" charset="-122"/>
              </a:rPr>
              <a:t>+</a:t>
            </a:r>
            <a:r>
              <a:rPr lang="zh-CN" altLang="en-US" sz="4400" b="1" dirty="0" smtClean="0">
                <a:solidFill>
                  <a:srgbClr val="FF0000"/>
                </a:solidFill>
                <a:latin typeface="华文新魏" pitchFamily="2" charset="-122"/>
                <a:ea typeface="华文新魏" pitchFamily="2" charset="-122"/>
              </a:rPr>
              <a:t>本质</a:t>
            </a:r>
            <a:endParaRPr lang="zh-CN" altLang="en-US" sz="4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3568" y="457200"/>
            <a:ext cx="7704856" cy="707886"/>
          </a:xfrm>
          <a:prstGeom prst="rect">
            <a:avLst/>
          </a:prstGeom>
          <a:noFill/>
        </p:spPr>
        <p:txBody>
          <a:bodyPr wrap="square" rtlCol="0">
            <a:spAutoFit/>
          </a:bodyPr>
          <a:lstStyle/>
          <a:p>
            <a:r>
              <a:rPr lang="zh-CN" altLang="en-US" sz="4000" b="1" dirty="0" smtClean="0">
                <a:solidFill>
                  <a:srgbClr val="FFFF00"/>
                </a:solidFill>
                <a:latin typeface="华文新魏" pitchFamily="2" charset="-122"/>
                <a:ea typeface="华文新魏" pitchFamily="2" charset="-122"/>
              </a:rPr>
              <a:t>为什么（原因意义类）</a:t>
            </a:r>
            <a:endParaRPr lang="en-US" altLang="zh-CN" sz="4000" b="1" dirty="0" smtClean="0">
              <a:solidFill>
                <a:srgbClr val="FFFF00"/>
              </a:solidFill>
              <a:latin typeface="华文新魏" pitchFamily="2" charset="-122"/>
              <a:ea typeface="华文新魏" pitchFamily="2" charset="-122"/>
            </a:endParaRPr>
          </a:p>
        </p:txBody>
      </p:sp>
      <p:sp>
        <p:nvSpPr>
          <p:cNvPr id="4" name="TextBox 3"/>
          <p:cNvSpPr txBox="1"/>
          <p:nvPr/>
        </p:nvSpPr>
        <p:spPr>
          <a:xfrm>
            <a:off x="683568" y="1905000"/>
            <a:ext cx="8064896" cy="3539430"/>
          </a:xfrm>
          <a:prstGeom prst="rect">
            <a:avLst/>
          </a:prstGeom>
          <a:noFill/>
        </p:spPr>
        <p:txBody>
          <a:bodyPr wrap="square" rtlCol="0">
            <a:spAutoFit/>
          </a:bodyPr>
          <a:lstStyle/>
          <a:p>
            <a:pPr algn="l"/>
            <a:r>
              <a:rPr lang="zh-CN" altLang="en-US" sz="3200" b="1" dirty="0" smtClean="0">
                <a:latin typeface="华文新魏" pitchFamily="2" charset="-122"/>
                <a:ea typeface="华文新魏" pitchFamily="2" charset="-122"/>
              </a:rPr>
              <a:t>         含义：对生活情境中的事物、现象与问题，运用学科知识与方法分析其产生的原因，预测其可能带来的结果或影响，通过探究不同变量之间的关系，寻求对事物的理解。</a:t>
            </a:r>
            <a:endParaRPr lang="en-US" altLang="zh-CN" sz="3200" b="1" dirty="0" smtClean="0">
              <a:latin typeface="华文新魏" pitchFamily="2" charset="-122"/>
              <a:ea typeface="华文新魏" pitchFamily="2" charset="-122"/>
            </a:endParaRPr>
          </a:p>
          <a:p>
            <a:pPr algn="l"/>
            <a:r>
              <a:rPr lang="en-US" altLang="zh-CN" sz="3200" b="1" dirty="0" smtClean="0">
                <a:latin typeface="华文新魏" pitchFamily="2" charset="-122"/>
                <a:ea typeface="华文新魏" pitchFamily="2" charset="-122"/>
              </a:rPr>
              <a:t>        </a:t>
            </a:r>
          </a:p>
          <a:p>
            <a:pPr algn="l"/>
            <a:r>
              <a:rPr lang="en-US" altLang="zh-CN" sz="3200" b="1" dirty="0" smtClean="0">
                <a:latin typeface="华文新魏" pitchFamily="2" charset="-122"/>
                <a:ea typeface="华文新魏" pitchFamily="2" charset="-122"/>
              </a:rPr>
              <a:t>        </a:t>
            </a:r>
            <a:r>
              <a:rPr lang="zh-CN" altLang="en-US" sz="3200" b="1" dirty="0" smtClean="0">
                <a:latin typeface="华文新魏" pitchFamily="2" charset="-122"/>
                <a:ea typeface="华文新魏" pitchFamily="2" charset="-122"/>
              </a:rPr>
              <a:t>常用指向词：原因（理由）、必（要）然性、意义（重要性）、依据等。</a:t>
            </a:r>
            <a:endParaRPr lang="en-US" altLang="zh-CN" sz="3200" b="1" dirty="0" smtClean="0">
              <a:latin typeface="华文新魏" pitchFamily="2" charset="-122"/>
              <a:ea typeface="华文新魏" pitchFamily="2"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3568" y="405825"/>
            <a:ext cx="7704856" cy="707886"/>
          </a:xfrm>
          <a:prstGeom prst="rect">
            <a:avLst/>
          </a:prstGeom>
          <a:noFill/>
        </p:spPr>
        <p:txBody>
          <a:bodyPr wrap="square" rtlCol="0">
            <a:spAutoFit/>
          </a:bodyPr>
          <a:lstStyle/>
          <a:p>
            <a:r>
              <a:rPr lang="zh-CN" altLang="en-US" sz="4000" b="1" dirty="0" smtClean="0">
                <a:solidFill>
                  <a:srgbClr val="FFFF00"/>
                </a:solidFill>
                <a:latin typeface="华文新魏" pitchFamily="2" charset="-122"/>
                <a:ea typeface="华文新魏" pitchFamily="2" charset="-122"/>
              </a:rPr>
              <a:t>为什么（原因意义类）</a:t>
            </a:r>
            <a:endParaRPr lang="en-US" altLang="zh-CN" sz="4000" b="1" dirty="0" smtClean="0">
              <a:solidFill>
                <a:srgbClr val="FFFF00"/>
              </a:solidFill>
              <a:latin typeface="华文新魏" pitchFamily="2" charset="-122"/>
              <a:ea typeface="华文新魏" pitchFamily="2" charset="-122"/>
            </a:endParaRPr>
          </a:p>
        </p:txBody>
      </p:sp>
      <p:sp>
        <p:nvSpPr>
          <p:cNvPr id="6" name="TextBox 5"/>
          <p:cNvSpPr txBox="1"/>
          <p:nvPr/>
        </p:nvSpPr>
        <p:spPr>
          <a:xfrm>
            <a:off x="99120" y="1447800"/>
            <a:ext cx="8892480" cy="4893647"/>
          </a:xfrm>
          <a:prstGeom prst="rect">
            <a:avLst/>
          </a:prstGeom>
          <a:solidFill>
            <a:schemeClr val="bg1"/>
          </a:solidFill>
        </p:spPr>
        <p:txBody>
          <a:bodyPr wrap="square" rtlCol="0">
            <a:spAutoFit/>
          </a:bodyPr>
          <a:lstStyle/>
          <a:p>
            <a:pPr algn="l"/>
            <a:r>
              <a:rPr lang="zh-CN" altLang="en-US" sz="2400" b="1" dirty="0" smtClean="0">
                <a:solidFill>
                  <a:srgbClr val="000000"/>
                </a:solidFill>
              </a:rPr>
              <a:t>      （</a:t>
            </a:r>
            <a:r>
              <a:rPr lang="en-US" altLang="zh-CN" sz="2400" b="1" dirty="0" smtClean="0">
                <a:solidFill>
                  <a:srgbClr val="000000"/>
                </a:solidFill>
              </a:rPr>
              <a:t>2014</a:t>
            </a:r>
            <a:r>
              <a:rPr lang="zh-CN" altLang="en-US" sz="2400" b="1" dirty="0" smtClean="0">
                <a:solidFill>
                  <a:srgbClr val="000000"/>
                </a:solidFill>
              </a:rPr>
              <a:t>）</a:t>
            </a:r>
            <a:r>
              <a:rPr lang="en-US" altLang="zh-CN" sz="2400" b="1" dirty="0" smtClean="0">
                <a:solidFill>
                  <a:srgbClr val="000000"/>
                </a:solidFill>
              </a:rPr>
              <a:t>38.</a:t>
            </a:r>
            <a:r>
              <a:rPr lang="zh-CN" altLang="en-US" sz="2400" b="1" dirty="0" smtClean="0">
                <a:solidFill>
                  <a:srgbClr val="000000"/>
                </a:solidFill>
              </a:rPr>
              <a:t>（</a:t>
            </a:r>
            <a:r>
              <a:rPr lang="en-US" altLang="zh-CN" sz="2400" b="1" dirty="0" smtClean="0">
                <a:solidFill>
                  <a:srgbClr val="000000"/>
                </a:solidFill>
              </a:rPr>
              <a:t>2</a:t>
            </a:r>
            <a:r>
              <a:rPr lang="zh-CN" altLang="en-US" sz="2400" b="1" dirty="0" smtClean="0">
                <a:solidFill>
                  <a:srgbClr val="000000"/>
                </a:solidFill>
              </a:rPr>
              <a:t>）结合材料，你认为地铁票价应怎样调整？运用</a:t>
            </a:r>
            <a:r>
              <a:rPr lang="en-US" altLang="zh-CN" sz="2400" b="1" dirty="0" smtClean="0">
                <a:solidFill>
                  <a:srgbClr val="000000"/>
                </a:solidFill>
              </a:rPr>
              <a:t>《</a:t>
            </a:r>
            <a:r>
              <a:rPr lang="zh-CN" altLang="en-US" sz="2400" b="1" dirty="0" smtClean="0">
                <a:solidFill>
                  <a:srgbClr val="000000"/>
                </a:solidFill>
              </a:rPr>
              <a:t>经济生活</a:t>
            </a:r>
            <a:r>
              <a:rPr lang="en-US" altLang="zh-CN" sz="2400" b="1" dirty="0" smtClean="0">
                <a:solidFill>
                  <a:srgbClr val="000000"/>
                </a:solidFill>
              </a:rPr>
              <a:t>》</a:t>
            </a:r>
            <a:r>
              <a:rPr lang="zh-CN" altLang="en-US" sz="2400" b="1" dirty="0" smtClean="0">
                <a:solidFill>
                  <a:srgbClr val="000000"/>
                </a:solidFill>
              </a:rPr>
              <a:t>相关知识</a:t>
            </a:r>
            <a:r>
              <a:rPr lang="zh-CN" altLang="en-US" sz="2400" b="1" dirty="0" smtClean="0">
                <a:solidFill>
                  <a:srgbClr val="FF0000"/>
                </a:solidFill>
              </a:rPr>
              <a:t>说明理由</a:t>
            </a:r>
            <a:r>
              <a:rPr lang="zh-CN" altLang="en-US" sz="2400" b="1" dirty="0" smtClean="0">
                <a:solidFill>
                  <a:srgbClr val="000000"/>
                </a:solidFill>
              </a:rPr>
              <a:t>。</a:t>
            </a:r>
            <a:endParaRPr lang="en-US" altLang="zh-CN" sz="2400" b="1" dirty="0" smtClean="0">
              <a:solidFill>
                <a:srgbClr val="000000"/>
              </a:solidFill>
            </a:endParaRPr>
          </a:p>
          <a:p>
            <a:pPr algn="l"/>
            <a:r>
              <a:rPr lang="en-US" altLang="zh-CN" sz="2400" b="1" dirty="0" smtClean="0">
                <a:solidFill>
                  <a:srgbClr val="000000"/>
                </a:solidFill>
              </a:rPr>
              <a:t>      </a:t>
            </a:r>
            <a:r>
              <a:rPr lang="zh-CN" altLang="en-US" sz="2400" b="1" dirty="0" smtClean="0">
                <a:solidFill>
                  <a:srgbClr val="000000"/>
                </a:solidFill>
              </a:rPr>
              <a:t>（</a:t>
            </a:r>
            <a:r>
              <a:rPr lang="en-US" sz="2400" b="1" dirty="0" smtClean="0">
                <a:solidFill>
                  <a:srgbClr val="000000"/>
                </a:solidFill>
              </a:rPr>
              <a:t>2014</a:t>
            </a:r>
            <a:r>
              <a:rPr lang="zh-CN" altLang="en-US" sz="2400" b="1" dirty="0" smtClean="0">
                <a:solidFill>
                  <a:srgbClr val="000000"/>
                </a:solidFill>
              </a:rPr>
              <a:t>）</a:t>
            </a:r>
            <a:r>
              <a:rPr lang="en-US" sz="2400" b="1" dirty="0" smtClean="0">
                <a:solidFill>
                  <a:srgbClr val="000000"/>
                </a:solidFill>
              </a:rPr>
              <a:t>38.</a:t>
            </a:r>
            <a:r>
              <a:rPr lang="zh-CN" altLang="en-US" sz="2400" b="1" dirty="0" smtClean="0">
                <a:solidFill>
                  <a:srgbClr val="000000"/>
                </a:solidFill>
              </a:rPr>
              <a:t>（</a:t>
            </a:r>
            <a:r>
              <a:rPr lang="en-US" altLang="zh-CN" sz="2400" b="1" dirty="0" smtClean="0">
                <a:solidFill>
                  <a:srgbClr val="000000"/>
                </a:solidFill>
              </a:rPr>
              <a:t>3</a:t>
            </a:r>
            <a:r>
              <a:rPr lang="zh-CN" altLang="en-US" sz="2400" b="1" dirty="0" smtClean="0">
                <a:solidFill>
                  <a:srgbClr val="000000"/>
                </a:solidFill>
              </a:rPr>
              <a:t>）运用</a:t>
            </a:r>
            <a:r>
              <a:rPr lang="en-US" altLang="zh-CN" sz="2400" b="1" dirty="0" smtClean="0">
                <a:solidFill>
                  <a:srgbClr val="000000"/>
                </a:solidFill>
              </a:rPr>
              <a:t>《</a:t>
            </a:r>
            <a:r>
              <a:rPr lang="zh-CN" altLang="en-US" sz="2400" b="1" dirty="0" smtClean="0">
                <a:solidFill>
                  <a:srgbClr val="000000"/>
                </a:solidFill>
              </a:rPr>
              <a:t>政治生活</a:t>
            </a:r>
            <a:r>
              <a:rPr lang="en-US" altLang="zh-CN" sz="2400" b="1" dirty="0" smtClean="0">
                <a:solidFill>
                  <a:srgbClr val="000000"/>
                </a:solidFill>
              </a:rPr>
              <a:t>》</a:t>
            </a:r>
            <a:r>
              <a:rPr lang="zh-CN" altLang="en-US" sz="2400" b="1" dirty="0" smtClean="0">
                <a:solidFill>
                  <a:srgbClr val="000000"/>
                </a:solidFill>
              </a:rPr>
              <a:t>相关知识，</a:t>
            </a:r>
            <a:r>
              <a:rPr lang="zh-CN" altLang="en-US" sz="2400" b="1" dirty="0" smtClean="0">
                <a:solidFill>
                  <a:srgbClr val="FF0000"/>
                </a:solidFill>
              </a:rPr>
              <a:t>说明</a:t>
            </a:r>
            <a:r>
              <a:rPr lang="zh-CN" altLang="en-US" sz="2400" b="1" dirty="0" smtClean="0">
                <a:solidFill>
                  <a:srgbClr val="000000"/>
                </a:solidFill>
              </a:rPr>
              <a:t>注意这些事项的</a:t>
            </a:r>
            <a:r>
              <a:rPr lang="zh-CN" altLang="en-US" sz="2400" b="1" dirty="0" smtClean="0">
                <a:solidFill>
                  <a:srgbClr val="FF0000"/>
                </a:solidFill>
              </a:rPr>
              <a:t>理由</a:t>
            </a:r>
            <a:r>
              <a:rPr lang="zh-CN" altLang="en-US" sz="2400" b="1" dirty="0" smtClean="0">
                <a:solidFill>
                  <a:srgbClr val="000000"/>
                </a:solidFill>
              </a:rPr>
              <a:t>。</a:t>
            </a:r>
            <a:endParaRPr lang="en-US" altLang="zh-CN" sz="2400" b="1" dirty="0" smtClean="0"/>
          </a:p>
          <a:p>
            <a:pPr algn="l"/>
            <a:r>
              <a:rPr lang="zh-CN" altLang="en-US" sz="2400" b="1" dirty="0" smtClean="0">
                <a:solidFill>
                  <a:srgbClr val="000000"/>
                </a:solidFill>
              </a:rPr>
              <a:t>       （</a:t>
            </a:r>
            <a:r>
              <a:rPr lang="en-US" altLang="zh-CN" sz="2400" b="1" dirty="0" smtClean="0">
                <a:solidFill>
                  <a:srgbClr val="000000"/>
                </a:solidFill>
              </a:rPr>
              <a:t>2014</a:t>
            </a:r>
            <a:r>
              <a:rPr lang="zh-CN" altLang="en-US" sz="2400" b="1" dirty="0" smtClean="0">
                <a:solidFill>
                  <a:srgbClr val="000000"/>
                </a:solidFill>
              </a:rPr>
              <a:t>）</a:t>
            </a:r>
            <a:r>
              <a:rPr lang="en-US" altLang="zh-CN" sz="2400" b="1" dirty="0" smtClean="0">
                <a:solidFill>
                  <a:srgbClr val="000000"/>
                </a:solidFill>
              </a:rPr>
              <a:t>38.</a:t>
            </a:r>
            <a:r>
              <a:rPr lang="zh-CN" altLang="en-US" sz="2400" b="1" dirty="0" smtClean="0">
                <a:solidFill>
                  <a:srgbClr val="000000"/>
                </a:solidFill>
              </a:rPr>
              <a:t> （</a:t>
            </a:r>
            <a:r>
              <a:rPr lang="en-US" altLang="zh-CN" sz="2400" b="1" dirty="0" smtClean="0">
                <a:solidFill>
                  <a:srgbClr val="000000"/>
                </a:solidFill>
              </a:rPr>
              <a:t>4</a:t>
            </a:r>
            <a:r>
              <a:rPr lang="zh-CN" altLang="en-US" sz="2400" b="1" dirty="0" smtClean="0">
                <a:solidFill>
                  <a:srgbClr val="000000"/>
                </a:solidFill>
              </a:rPr>
              <a:t>）结合材料，运用</a:t>
            </a:r>
            <a:r>
              <a:rPr lang="en-US" altLang="zh-CN" sz="2400" b="1" dirty="0" smtClean="0">
                <a:solidFill>
                  <a:srgbClr val="000000"/>
                </a:solidFill>
              </a:rPr>
              <a:t>《</a:t>
            </a:r>
            <a:r>
              <a:rPr lang="zh-CN" altLang="en-US" sz="2400" b="1" dirty="0" smtClean="0">
                <a:solidFill>
                  <a:srgbClr val="000000"/>
                </a:solidFill>
              </a:rPr>
              <a:t>经济生活</a:t>
            </a:r>
            <a:r>
              <a:rPr lang="en-US" altLang="zh-CN" sz="2400" b="1" dirty="0" smtClean="0">
                <a:solidFill>
                  <a:srgbClr val="000000"/>
                </a:solidFill>
              </a:rPr>
              <a:t>》</a:t>
            </a:r>
            <a:r>
              <a:rPr lang="zh-CN" altLang="en-US" sz="2400" b="1" dirty="0" smtClean="0">
                <a:solidFill>
                  <a:srgbClr val="000000"/>
                </a:solidFill>
              </a:rPr>
              <a:t>相关知识，说明传统上由政府财政投资兴建地铁，现在</a:t>
            </a:r>
            <a:r>
              <a:rPr lang="zh-CN" altLang="en-US" sz="2400" b="1" dirty="0" smtClean="0">
                <a:solidFill>
                  <a:srgbClr val="FF0000"/>
                </a:solidFill>
              </a:rPr>
              <a:t>为什么</a:t>
            </a:r>
            <a:r>
              <a:rPr lang="zh-CN" altLang="en-US" sz="2400" b="1" dirty="0" smtClean="0">
                <a:solidFill>
                  <a:srgbClr val="000000"/>
                </a:solidFill>
              </a:rPr>
              <a:t>要通过市场化引入民间资本。</a:t>
            </a:r>
            <a:endParaRPr lang="zh-CN" altLang="en-US" sz="2400" b="1" dirty="0" smtClean="0"/>
          </a:p>
          <a:p>
            <a:pPr algn="l"/>
            <a:r>
              <a:rPr lang="zh-CN" altLang="en-US" sz="2400" b="1" dirty="0" smtClean="0">
                <a:solidFill>
                  <a:srgbClr val="000000"/>
                </a:solidFill>
              </a:rPr>
              <a:t>        （</a:t>
            </a:r>
            <a:r>
              <a:rPr lang="en-US" sz="2400" b="1" dirty="0" smtClean="0">
                <a:solidFill>
                  <a:srgbClr val="000000"/>
                </a:solidFill>
              </a:rPr>
              <a:t>2015</a:t>
            </a:r>
            <a:r>
              <a:rPr lang="zh-CN" altLang="en-US" sz="2400" b="1" dirty="0" smtClean="0">
                <a:solidFill>
                  <a:srgbClr val="000000"/>
                </a:solidFill>
              </a:rPr>
              <a:t>）</a:t>
            </a:r>
            <a:r>
              <a:rPr lang="en-US" altLang="zh-CN" sz="2400" b="1" dirty="0" smtClean="0">
                <a:solidFill>
                  <a:srgbClr val="000000"/>
                </a:solidFill>
              </a:rPr>
              <a:t>3</a:t>
            </a:r>
            <a:r>
              <a:rPr lang="en-US" sz="2400" b="1" dirty="0" smtClean="0">
                <a:solidFill>
                  <a:srgbClr val="000000"/>
                </a:solidFill>
              </a:rPr>
              <a:t>8.</a:t>
            </a:r>
            <a:r>
              <a:rPr lang="zh-CN" altLang="en-US" sz="2400" b="1" dirty="0" smtClean="0"/>
              <a:t> </a:t>
            </a:r>
            <a:r>
              <a:rPr lang="en-US" altLang="zh-CN" sz="2400" b="1" dirty="0" smtClean="0"/>
              <a:t>(1)</a:t>
            </a:r>
            <a:r>
              <a:rPr lang="zh-CN" altLang="en-US" sz="2400" b="1" dirty="0" smtClean="0"/>
              <a:t>在互联网时代，“我们通过连接把自己变成了一种新的更强大的物种”。你是否赞同这一观点？并用所学的哲学原理</a:t>
            </a:r>
            <a:r>
              <a:rPr lang="zh-CN" altLang="en-US" sz="2400" b="1" dirty="0" smtClean="0">
                <a:solidFill>
                  <a:srgbClr val="FF0000"/>
                </a:solidFill>
              </a:rPr>
              <a:t>说明理由</a:t>
            </a:r>
            <a:r>
              <a:rPr lang="zh-CN" altLang="en-US" sz="2400" b="1" dirty="0" smtClean="0"/>
              <a:t>。</a:t>
            </a:r>
            <a:endParaRPr lang="en-US" altLang="zh-CN" sz="2400" b="1" dirty="0" smtClean="0"/>
          </a:p>
          <a:p>
            <a:pPr algn="l"/>
            <a:r>
              <a:rPr lang="en-US" altLang="zh-CN" sz="2400" b="1" dirty="0" smtClean="0"/>
              <a:t>        </a:t>
            </a:r>
            <a:r>
              <a:rPr lang="zh-CN" altLang="en-US" sz="2400" b="1" dirty="0" smtClean="0">
                <a:solidFill>
                  <a:srgbClr val="000000"/>
                </a:solidFill>
              </a:rPr>
              <a:t>（</a:t>
            </a:r>
            <a:r>
              <a:rPr lang="en-US" altLang="zh-CN" sz="2400" b="1" dirty="0" smtClean="0">
                <a:solidFill>
                  <a:srgbClr val="000000"/>
                </a:solidFill>
              </a:rPr>
              <a:t>2016</a:t>
            </a:r>
            <a:r>
              <a:rPr lang="zh-CN" altLang="en-US" sz="2400" b="1" dirty="0" smtClean="0">
                <a:solidFill>
                  <a:srgbClr val="000000"/>
                </a:solidFill>
              </a:rPr>
              <a:t>）</a:t>
            </a:r>
            <a:r>
              <a:rPr lang="en-US" altLang="zh-CN" sz="2400" b="1" dirty="0" smtClean="0">
                <a:solidFill>
                  <a:srgbClr val="000000"/>
                </a:solidFill>
              </a:rPr>
              <a:t>41</a:t>
            </a:r>
            <a:r>
              <a:rPr lang="zh-CN" altLang="en-US" sz="2400" b="1" dirty="0" smtClean="0">
                <a:solidFill>
                  <a:srgbClr val="000000"/>
                </a:solidFill>
              </a:rPr>
              <a:t>（</a:t>
            </a:r>
            <a:r>
              <a:rPr lang="en-US" altLang="zh-CN" sz="2400" b="1" dirty="0" smtClean="0">
                <a:solidFill>
                  <a:srgbClr val="000000"/>
                </a:solidFill>
              </a:rPr>
              <a:t>3</a:t>
            </a:r>
            <a:r>
              <a:rPr lang="zh-CN" altLang="en-US" sz="2400" b="1" dirty="0" smtClean="0">
                <a:solidFill>
                  <a:srgbClr val="000000"/>
                </a:solidFill>
              </a:rPr>
              <a:t>）</a:t>
            </a:r>
            <a:r>
              <a:rPr lang="en-US" altLang="zh-CN" sz="2400" b="1" dirty="0" smtClean="0">
                <a:solidFill>
                  <a:srgbClr val="000000"/>
                </a:solidFill>
              </a:rPr>
              <a:t>.</a:t>
            </a:r>
            <a:r>
              <a:rPr lang="zh-CN" altLang="en-US" sz="2400" b="1" dirty="0" smtClean="0"/>
              <a:t> 结合材料，</a:t>
            </a:r>
            <a:r>
              <a:rPr lang="zh-CN" altLang="en-US" sz="2400" b="1" dirty="0" smtClean="0">
                <a:solidFill>
                  <a:srgbClr val="FF0000"/>
                </a:solidFill>
              </a:rPr>
              <a:t>分析</a:t>
            </a:r>
            <a:r>
              <a:rPr lang="zh-CN" altLang="en-US" sz="2400" b="1" dirty="0" smtClean="0"/>
              <a:t>“鲁迅对话雨果”交流活动的</a:t>
            </a:r>
            <a:r>
              <a:rPr lang="zh-CN" altLang="en-US" sz="2400" b="1" dirty="0" smtClean="0">
                <a:solidFill>
                  <a:srgbClr val="FF0000"/>
                </a:solidFill>
              </a:rPr>
              <a:t>文化意义</a:t>
            </a:r>
            <a:r>
              <a:rPr lang="zh-CN" altLang="en-US" sz="2400" b="1" dirty="0" smtClean="0"/>
              <a:t>。</a:t>
            </a:r>
            <a:endParaRPr lang="en-US" altLang="zh-CN" sz="2400" b="1" dirty="0" smtClean="0"/>
          </a:p>
          <a:p>
            <a:r>
              <a:rPr lang="en-US" altLang="zh-CN" sz="2400" b="1" dirty="0" smtClean="0"/>
              <a:t>        </a:t>
            </a:r>
            <a:r>
              <a:rPr lang="zh-CN" altLang="en-US" sz="2400" b="1" dirty="0" smtClean="0">
                <a:solidFill>
                  <a:srgbClr val="000000"/>
                </a:solidFill>
              </a:rPr>
              <a:t>（</a:t>
            </a:r>
            <a:r>
              <a:rPr lang="en-US" altLang="zh-CN" sz="2400" b="1" dirty="0" smtClean="0">
                <a:solidFill>
                  <a:srgbClr val="000000"/>
                </a:solidFill>
              </a:rPr>
              <a:t>2017</a:t>
            </a:r>
            <a:r>
              <a:rPr lang="zh-CN" altLang="en-US" sz="2400" b="1" dirty="0" smtClean="0">
                <a:solidFill>
                  <a:srgbClr val="000000"/>
                </a:solidFill>
              </a:rPr>
              <a:t>）</a:t>
            </a:r>
            <a:r>
              <a:rPr lang="en-US" altLang="zh-CN" sz="2400" b="1" dirty="0" smtClean="0">
                <a:solidFill>
                  <a:srgbClr val="000000"/>
                </a:solidFill>
              </a:rPr>
              <a:t>39.</a:t>
            </a:r>
            <a:r>
              <a:rPr lang="zh-CN" altLang="en-US" sz="2400" b="1" dirty="0" smtClean="0"/>
              <a:t> </a:t>
            </a:r>
            <a:r>
              <a:rPr lang="en-US" altLang="zh-CN" sz="2400" b="1" dirty="0" smtClean="0"/>
              <a:t>(1)</a:t>
            </a:r>
            <a:r>
              <a:rPr lang="zh-CN" altLang="en-US" sz="2400" b="1" dirty="0" smtClean="0"/>
              <a:t>你选择这两个问题的</a:t>
            </a:r>
            <a:r>
              <a:rPr lang="zh-CN" altLang="en-US" sz="2400" b="1" dirty="0" smtClean="0">
                <a:solidFill>
                  <a:srgbClr val="FF0000"/>
                </a:solidFill>
              </a:rPr>
              <a:t>理由</a:t>
            </a:r>
            <a:r>
              <a:rPr lang="zh-CN" altLang="en-US" sz="2400" b="1" dirty="0" smtClean="0"/>
              <a:t>是</a:t>
            </a:r>
            <a:r>
              <a:rPr lang="zh-CN" altLang="en-US" sz="2400" b="1" u="sng" dirty="0" smtClean="0"/>
              <a:t>                     </a:t>
            </a:r>
            <a:r>
              <a:rPr lang="zh-CN" altLang="en-US" sz="2400" b="1" dirty="0" smtClean="0"/>
              <a:t>。</a:t>
            </a:r>
            <a:endParaRPr lang="zh-CN" altLang="en-US" sz="2400" b="1"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pPr algn="l"/>
            <a:endParaRPr lang="zh-CN" altLang="en-US">
              <a:ea typeface="宋体" pitchFamily="2" charset="-122"/>
            </a:endParaRPr>
          </a:p>
        </p:txBody>
      </p:sp>
      <p:sp>
        <p:nvSpPr>
          <p:cNvPr id="7"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pPr algn="l"/>
            <a:endParaRPr lang="zh-CN" altLang="en-US">
              <a:ea typeface="宋体" pitchFamily="2" charset="-122"/>
            </a:endParaRPr>
          </a:p>
        </p:txBody>
      </p:sp>
      <p:sp>
        <p:nvSpPr>
          <p:cNvPr id="10" name="TextBox 7"/>
          <p:cNvSpPr txBox="1">
            <a:spLocks noChangeArrowheads="1"/>
          </p:cNvSpPr>
          <p:nvPr/>
        </p:nvSpPr>
        <p:spPr bwMode="auto">
          <a:xfrm>
            <a:off x="533400" y="1510605"/>
            <a:ext cx="8072437" cy="1384995"/>
          </a:xfrm>
          <a:prstGeom prst="rect">
            <a:avLst/>
          </a:prstGeom>
          <a:noFill/>
          <a:ln w="9525">
            <a:noFill/>
            <a:miter lim="800000"/>
            <a:headEnd/>
            <a:tailEnd/>
          </a:ln>
        </p:spPr>
        <p:txBody>
          <a:bodyPr>
            <a:spAutoFit/>
          </a:bodyPr>
          <a:lstStyle/>
          <a:p>
            <a:pPr algn="l"/>
            <a:r>
              <a:rPr lang="zh-CN" altLang="en-US" sz="2800" b="1" dirty="0">
                <a:latin typeface="华文新魏" pitchFamily="2" charset="-122"/>
                <a:ea typeface="华文新魏" pitchFamily="2" charset="-122"/>
              </a:rPr>
              <a:t> </a:t>
            </a:r>
            <a:r>
              <a:rPr lang="zh-CN" altLang="en-US" sz="2800" b="1" dirty="0" smtClean="0">
                <a:latin typeface="华文新魏" pitchFamily="2" charset="-122"/>
                <a:ea typeface="华文新魏" pitchFamily="2" charset="-122"/>
              </a:rPr>
              <a:t>       </a:t>
            </a:r>
            <a:r>
              <a:rPr lang="zh-CN" altLang="en-US" sz="2800" b="1" dirty="0" smtClean="0"/>
              <a:t>（</a:t>
            </a:r>
            <a:r>
              <a:rPr lang="en-US" altLang="en-US" sz="2800" b="1" dirty="0" smtClean="0"/>
              <a:t>2013</a:t>
            </a:r>
            <a:r>
              <a:rPr lang="zh-CN" altLang="en-US" sz="2800" b="1" dirty="0" smtClean="0"/>
              <a:t>）</a:t>
            </a:r>
            <a:r>
              <a:rPr lang="en-US" altLang="en-US" sz="2800" b="1" dirty="0" smtClean="0"/>
              <a:t>38.</a:t>
            </a:r>
            <a:r>
              <a:rPr lang="zh-CN" altLang="en-US" sz="2800" b="1" dirty="0" smtClean="0"/>
              <a:t> ⑶运用</a:t>
            </a:r>
            <a:r>
              <a:rPr lang="en-US" altLang="zh-CN" sz="2800" b="1" dirty="0" smtClean="0"/>
              <a:t>《</a:t>
            </a:r>
            <a:r>
              <a:rPr lang="zh-CN" altLang="en-US" sz="2800" b="1" dirty="0" smtClean="0"/>
              <a:t>经济学常识</a:t>
            </a:r>
            <a:r>
              <a:rPr lang="en-US" altLang="zh-CN" sz="2800" b="1" dirty="0" smtClean="0"/>
              <a:t>》</a:t>
            </a:r>
            <a:r>
              <a:rPr lang="zh-CN" altLang="en-US" sz="2800" b="1" dirty="0" smtClean="0"/>
              <a:t>的相关知识，分析水资源的可持续利用为什么不能完全由“看不见的手”调节。</a:t>
            </a:r>
            <a:endParaRPr lang="zh-CN" altLang="en-US" sz="2800" b="1" dirty="0">
              <a:latin typeface="华文新魏" pitchFamily="2" charset="-122"/>
              <a:ea typeface="华文新魏" pitchFamily="2" charset="-122"/>
            </a:endParaRPr>
          </a:p>
        </p:txBody>
      </p:sp>
      <p:sp>
        <p:nvSpPr>
          <p:cNvPr id="9" name="TextBox 8"/>
          <p:cNvSpPr txBox="1"/>
          <p:nvPr/>
        </p:nvSpPr>
        <p:spPr>
          <a:xfrm>
            <a:off x="381000" y="2667000"/>
            <a:ext cx="8286808" cy="3970318"/>
          </a:xfrm>
          <a:prstGeom prst="rect">
            <a:avLst/>
          </a:prstGeom>
          <a:solidFill>
            <a:schemeClr val="bg1"/>
          </a:solidFill>
        </p:spPr>
        <p:txBody>
          <a:bodyPr wrap="square" rtlCol="0">
            <a:spAutoFit/>
          </a:bodyPr>
          <a:lstStyle/>
          <a:p>
            <a:pPr algn="l"/>
            <a:r>
              <a:rPr lang="zh-CN" altLang="en-US" sz="3600" b="1" dirty="0" smtClean="0">
                <a:solidFill>
                  <a:srgbClr val="0000CC"/>
                </a:solidFill>
                <a:latin typeface="宋体"/>
                <a:ea typeface="宋体"/>
              </a:rPr>
              <a:t>    答案：市场调节有利于节约用水，提高用水效率，但市场也存在自发性、盲目性、滞后性等局限。水资源完全由“看不见的手”调节，会造成过度开发、分配不公、污水排放量增多等问题，不利于可持续利用。政府参与水资源管理能够弥补市场调节的不足。</a:t>
            </a:r>
            <a:endParaRPr lang="zh-CN" altLang="en-US" sz="3600" b="1" dirty="0">
              <a:solidFill>
                <a:srgbClr val="0000CC"/>
              </a:solidFill>
            </a:endParaRPr>
          </a:p>
        </p:txBody>
      </p:sp>
      <p:sp>
        <p:nvSpPr>
          <p:cNvPr id="6" name="线形标注 1 5"/>
          <p:cNvSpPr/>
          <p:nvPr/>
        </p:nvSpPr>
        <p:spPr>
          <a:xfrm>
            <a:off x="4114800" y="1600200"/>
            <a:ext cx="1571636" cy="785818"/>
          </a:xfrm>
          <a:prstGeom prst="borderCallout1">
            <a:avLst>
              <a:gd name="adj1" fmla="val 18750"/>
              <a:gd name="adj2" fmla="val -8333"/>
              <a:gd name="adj3" fmla="val 186487"/>
              <a:gd name="adj4" fmla="val 4052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原因</a:t>
            </a:r>
            <a:endParaRPr lang="zh-CN" altLang="en-US" sz="2800" dirty="0">
              <a:solidFill>
                <a:schemeClr val="tx1"/>
              </a:solidFill>
            </a:endParaRPr>
          </a:p>
        </p:txBody>
      </p:sp>
      <p:sp>
        <p:nvSpPr>
          <p:cNvPr id="8" name="线形标注 1 7"/>
          <p:cNvSpPr/>
          <p:nvPr/>
        </p:nvSpPr>
        <p:spPr>
          <a:xfrm>
            <a:off x="5638800" y="6072182"/>
            <a:ext cx="1785950" cy="785818"/>
          </a:xfrm>
          <a:prstGeom prst="borderCallout1">
            <a:avLst>
              <a:gd name="adj1" fmla="val 18750"/>
              <a:gd name="adj2" fmla="val -8333"/>
              <a:gd name="adj3" fmla="val -148557"/>
              <a:gd name="adj4" fmla="val 2388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结果</a:t>
            </a:r>
            <a:endParaRPr lang="zh-CN" altLang="en-US" sz="2800" dirty="0">
              <a:solidFill>
                <a:schemeClr val="tx1"/>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p:cNvSpPr>
            <a:spLocks noChangeArrowheads="1"/>
          </p:cNvSpPr>
          <p:nvPr/>
        </p:nvSpPr>
        <p:spPr bwMode="auto">
          <a:xfrm>
            <a:off x="685800" y="1913013"/>
            <a:ext cx="7620000" cy="3268587"/>
          </a:xfrm>
          <a:prstGeom prst="rect">
            <a:avLst/>
          </a:prstGeom>
          <a:noFill/>
          <a:ln w="9525">
            <a:noFill/>
            <a:miter lim="800000"/>
            <a:headEnd/>
            <a:tailEnd/>
          </a:ln>
        </p:spPr>
        <p:txBody>
          <a:bodyPr wrap="square">
            <a:spAutoFit/>
          </a:bodyPr>
          <a:lstStyle/>
          <a:p>
            <a:pPr>
              <a:lnSpc>
                <a:spcPct val="120000"/>
              </a:lnSpc>
            </a:pPr>
            <a:r>
              <a:rPr lang="zh-CN" altLang="en-US" sz="3200" b="1" dirty="0" smtClean="0">
                <a:solidFill>
                  <a:srgbClr val="A50021"/>
                </a:solidFill>
                <a:latin typeface="Gill Sans MT" pitchFamily="34" charset="0"/>
                <a:ea typeface="华文新魏" pitchFamily="2" charset="-122"/>
                <a:sym typeface="华文中宋" pitchFamily="2" charset="-122"/>
              </a:rPr>
              <a:t>第三</a:t>
            </a:r>
            <a:r>
              <a:rPr lang="zh-CN" altLang="en-US" sz="3200" b="1" dirty="0">
                <a:solidFill>
                  <a:srgbClr val="A50021"/>
                </a:solidFill>
                <a:latin typeface="Gill Sans MT" pitchFamily="34" charset="0"/>
                <a:ea typeface="华文新魏" pitchFamily="2" charset="-122"/>
                <a:sym typeface="华文中宋" pitchFamily="2" charset="-122"/>
              </a:rPr>
              <a:t>阶段——强化训练及查漏补缺阶段</a:t>
            </a:r>
          </a:p>
          <a:p>
            <a:pPr>
              <a:lnSpc>
                <a:spcPct val="150000"/>
              </a:lnSpc>
            </a:pPr>
            <a:r>
              <a:rPr lang="zh-CN" altLang="en-US" sz="2800" b="1" dirty="0">
                <a:solidFill>
                  <a:srgbClr val="000000"/>
                </a:solidFill>
                <a:latin typeface="宋体" charset="-122"/>
                <a:sym typeface="华文中宋" pitchFamily="2" charset="-122"/>
              </a:rPr>
              <a:t>    时间：201</a:t>
            </a:r>
            <a:r>
              <a:rPr lang="en-US" altLang="zh-CN" sz="2800" b="1" dirty="0">
                <a:solidFill>
                  <a:srgbClr val="000000"/>
                </a:solidFill>
                <a:latin typeface="宋体" charset="-122"/>
                <a:sym typeface="华文中宋" pitchFamily="2" charset="-122"/>
              </a:rPr>
              <a:t>7</a:t>
            </a:r>
            <a:r>
              <a:rPr lang="zh-CN" altLang="en-US" sz="2800" b="1" dirty="0">
                <a:solidFill>
                  <a:srgbClr val="000000"/>
                </a:solidFill>
                <a:latin typeface="宋体" charset="-122"/>
                <a:sym typeface="华文中宋" pitchFamily="2" charset="-122"/>
              </a:rPr>
              <a:t>年5月—201</a:t>
            </a:r>
            <a:r>
              <a:rPr lang="en-US" altLang="zh-CN" sz="2800" b="1" dirty="0">
                <a:solidFill>
                  <a:srgbClr val="000000"/>
                </a:solidFill>
                <a:latin typeface="宋体" charset="-122"/>
                <a:sym typeface="华文中宋" pitchFamily="2" charset="-122"/>
              </a:rPr>
              <a:t>7</a:t>
            </a:r>
            <a:r>
              <a:rPr lang="zh-CN" altLang="en-US" sz="2800" b="1" dirty="0">
                <a:solidFill>
                  <a:srgbClr val="000000"/>
                </a:solidFill>
                <a:latin typeface="宋体" charset="-122"/>
                <a:sym typeface="华文中宋" pitchFamily="2" charset="-122"/>
              </a:rPr>
              <a:t>年6月初。</a:t>
            </a:r>
          </a:p>
          <a:p>
            <a:pPr>
              <a:lnSpc>
                <a:spcPct val="150000"/>
              </a:lnSpc>
            </a:pPr>
            <a:r>
              <a:rPr lang="zh-CN" altLang="en-US" sz="2800" b="1" dirty="0">
                <a:solidFill>
                  <a:srgbClr val="000000"/>
                </a:solidFill>
                <a:latin typeface="宋体" charset="-122"/>
                <a:sym typeface="华文中宋" pitchFamily="2" charset="-122"/>
              </a:rPr>
              <a:t>    任务：梳理并进一步夯实主干知识，查漏补缺；进行文科综合能力强化训练，开阔眼界，强化技能，内化思维。</a:t>
            </a:r>
          </a:p>
        </p:txBody>
      </p:sp>
      <p:sp>
        <p:nvSpPr>
          <p:cNvPr id="5" name="TextBox 4"/>
          <p:cNvSpPr txBox="1"/>
          <p:nvPr/>
        </p:nvSpPr>
        <p:spPr>
          <a:xfrm>
            <a:off x="899592" y="476672"/>
            <a:ext cx="6912768" cy="646331"/>
          </a:xfrm>
          <a:prstGeom prst="rect">
            <a:avLst/>
          </a:prstGeom>
          <a:noFill/>
        </p:spPr>
        <p:txBody>
          <a:bodyPr wrap="square" rtlCol="0">
            <a:spAutoFit/>
          </a:bodyPr>
          <a:lstStyle/>
          <a:p>
            <a:r>
              <a:rPr lang="zh-CN" altLang="en-US" sz="3600" b="1" dirty="0" smtClean="0">
                <a:solidFill>
                  <a:srgbClr val="FFFF00"/>
                </a:solidFill>
                <a:latin typeface="华文新魏" pitchFamily="2" charset="-122"/>
                <a:ea typeface="华文新魏" pitchFamily="2" charset="-122"/>
              </a:rPr>
              <a:t> 二、 我们的复习教学规划</a:t>
            </a:r>
          </a:p>
        </p:txBody>
      </p:sp>
    </p:spTree>
    <p:extLst>
      <p:ext uri="{BB962C8B-B14F-4D97-AF65-F5344CB8AC3E}">
        <p14:creationId xmlns:p14="http://schemas.microsoft.com/office/powerpoint/2010/main" xmlns="" val="10122332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pPr algn="l"/>
            <a:endParaRPr lang="zh-CN" altLang="en-US">
              <a:ea typeface="宋体" pitchFamily="2" charset="-122"/>
            </a:endParaRPr>
          </a:p>
        </p:txBody>
      </p:sp>
      <p:sp>
        <p:nvSpPr>
          <p:cNvPr id="7"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pPr algn="l"/>
            <a:endParaRPr lang="zh-CN" altLang="en-US">
              <a:ea typeface="宋体" pitchFamily="2" charset="-122"/>
            </a:endParaRPr>
          </a:p>
        </p:txBody>
      </p:sp>
      <p:sp>
        <p:nvSpPr>
          <p:cNvPr id="10" name="TextBox 7"/>
          <p:cNvSpPr txBox="1">
            <a:spLocks noChangeArrowheads="1"/>
          </p:cNvSpPr>
          <p:nvPr/>
        </p:nvSpPr>
        <p:spPr bwMode="auto">
          <a:xfrm>
            <a:off x="533400" y="1510605"/>
            <a:ext cx="8072437" cy="1384995"/>
          </a:xfrm>
          <a:prstGeom prst="rect">
            <a:avLst/>
          </a:prstGeom>
          <a:noFill/>
          <a:ln w="9525">
            <a:noFill/>
            <a:miter lim="800000"/>
            <a:headEnd/>
            <a:tailEnd/>
          </a:ln>
        </p:spPr>
        <p:txBody>
          <a:bodyPr>
            <a:spAutoFit/>
          </a:bodyPr>
          <a:lstStyle/>
          <a:p>
            <a:r>
              <a:rPr lang="zh-CN" altLang="en-US" sz="2800" b="1" dirty="0">
                <a:latin typeface="华文新魏" pitchFamily="2" charset="-122"/>
                <a:ea typeface="华文新魏" pitchFamily="2" charset="-122"/>
              </a:rPr>
              <a:t> </a:t>
            </a:r>
            <a:r>
              <a:rPr lang="zh-CN" altLang="en-US" sz="2800" b="1" dirty="0" smtClean="0">
                <a:latin typeface="华文新魏" pitchFamily="2" charset="-122"/>
                <a:ea typeface="华文新魏" pitchFamily="2" charset="-122"/>
              </a:rPr>
              <a:t>       </a:t>
            </a:r>
            <a:r>
              <a:rPr lang="zh-CN" altLang="en-US" sz="2800" b="1" dirty="0" smtClean="0"/>
              <a:t>（</a:t>
            </a:r>
            <a:r>
              <a:rPr lang="en-US" altLang="en-US" sz="2800" b="1" dirty="0" smtClean="0"/>
              <a:t>2016</a:t>
            </a:r>
            <a:r>
              <a:rPr lang="zh-CN" altLang="en-US" sz="2800" b="1" dirty="0" smtClean="0"/>
              <a:t>全国）</a:t>
            </a:r>
            <a:r>
              <a:rPr lang="en-US" altLang="en-US" sz="2800" b="1" dirty="0" smtClean="0"/>
              <a:t>38.</a:t>
            </a:r>
            <a:r>
              <a:rPr lang="zh-CN" altLang="en-US" sz="2800" b="1" dirty="0" smtClean="0"/>
              <a:t> </a:t>
            </a:r>
            <a:r>
              <a:rPr lang="en-US" altLang="zh-CN" sz="2800" b="1" dirty="0" smtClean="0"/>
              <a:t>(1)</a:t>
            </a:r>
            <a:r>
              <a:rPr lang="zh-CN" altLang="en-US" sz="2800" b="1" dirty="0" smtClean="0"/>
              <a:t>运用“当代国际社会”知识，分析“一带一路”建设为什么能为世界和平发展增添新的正能量。</a:t>
            </a:r>
            <a:endParaRPr lang="zh-CN" altLang="en-US" sz="2800" b="1" dirty="0"/>
          </a:p>
        </p:txBody>
      </p:sp>
      <p:sp>
        <p:nvSpPr>
          <p:cNvPr id="9" name="TextBox 8"/>
          <p:cNvSpPr txBox="1"/>
          <p:nvPr/>
        </p:nvSpPr>
        <p:spPr>
          <a:xfrm>
            <a:off x="381000" y="2438400"/>
            <a:ext cx="8286808" cy="3416320"/>
          </a:xfrm>
          <a:prstGeom prst="rect">
            <a:avLst/>
          </a:prstGeom>
          <a:solidFill>
            <a:schemeClr val="bg1"/>
          </a:solidFill>
        </p:spPr>
        <p:txBody>
          <a:bodyPr wrap="square" rtlCol="0">
            <a:spAutoFit/>
          </a:bodyPr>
          <a:lstStyle/>
          <a:p>
            <a:r>
              <a:rPr lang="zh-CN" altLang="en-US" sz="3600" b="1" dirty="0" smtClean="0">
                <a:solidFill>
                  <a:srgbClr val="0000CC"/>
                </a:solidFill>
                <a:latin typeface="宋体"/>
                <a:ea typeface="宋体"/>
              </a:rPr>
              <a:t>    答案：</a:t>
            </a:r>
            <a:r>
              <a:rPr lang="en-US" altLang="zh-CN" sz="3600" b="1" dirty="0" smtClean="0">
                <a:solidFill>
                  <a:srgbClr val="0000CC"/>
                </a:solidFill>
                <a:latin typeface="宋体"/>
                <a:ea typeface="宋体"/>
              </a:rPr>
              <a:t> </a:t>
            </a:r>
            <a:r>
              <a:rPr lang="zh-CN" altLang="en-US" sz="3600" b="1" dirty="0" smtClean="0">
                <a:solidFill>
                  <a:srgbClr val="0000CC"/>
                </a:solidFill>
                <a:latin typeface="宋体"/>
                <a:ea typeface="宋体"/>
              </a:rPr>
              <a:t>顺应了世界多极化、经济全球化的潮流，是建立国际新秩序的积极探索；有利于沿线各国人民实现共同发展、共同繁荣；能够促进沿线各国间的相互尊重、相互理解和政治互信；能够提升对外开放水平，推动中国自身发展。</a:t>
            </a:r>
            <a:endParaRPr lang="zh-CN" altLang="en-US" sz="3600" b="1" dirty="0">
              <a:solidFill>
                <a:srgbClr val="0000CC"/>
              </a:solidFill>
            </a:endParaRPr>
          </a:p>
        </p:txBody>
      </p:sp>
      <p:sp>
        <p:nvSpPr>
          <p:cNvPr id="6" name="线形标注 1 5"/>
          <p:cNvSpPr/>
          <p:nvPr/>
        </p:nvSpPr>
        <p:spPr>
          <a:xfrm>
            <a:off x="4038600" y="1371600"/>
            <a:ext cx="1571636" cy="785818"/>
          </a:xfrm>
          <a:prstGeom prst="borderCallout1">
            <a:avLst>
              <a:gd name="adj1" fmla="val 18750"/>
              <a:gd name="adj2" fmla="val -8333"/>
              <a:gd name="adj3" fmla="val 186487"/>
              <a:gd name="adj4" fmla="val 4052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原因</a:t>
            </a:r>
            <a:endParaRPr lang="zh-CN" altLang="en-US" sz="2800" dirty="0">
              <a:solidFill>
                <a:schemeClr val="tx1"/>
              </a:solidFill>
            </a:endParaRPr>
          </a:p>
        </p:txBody>
      </p:sp>
      <p:sp>
        <p:nvSpPr>
          <p:cNvPr id="8" name="线形标注 1 7"/>
          <p:cNvSpPr/>
          <p:nvPr/>
        </p:nvSpPr>
        <p:spPr>
          <a:xfrm>
            <a:off x="5638800" y="5867400"/>
            <a:ext cx="1785950" cy="785818"/>
          </a:xfrm>
          <a:prstGeom prst="borderCallout1">
            <a:avLst>
              <a:gd name="adj1" fmla="val 18750"/>
              <a:gd name="adj2" fmla="val -8333"/>
              <a:gd name="adj3" fmla="val -148557"/>
              <a:gd name="adj4" fmla="val 2388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rPr>
              <a:t>结果</a:t>
            </a:r>
            <a:endParaRPr lang="zh-CN" altLang="en-US" sz="2800" dirty="0">
              <a:solidFill>
                <a:schemeClr val="tx1"/>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8"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pPr algn="l"/>
            <a:endParaRPr lang="zh-CN" altLang="en-US">
              <a:ea typeface="宋体" pitchFamily="2" charset="-122"/>
            </a:endParaRPr>
          </a:p>
        </p:txBody>
      </p:sp>
      <p:sp>
        <p:nvSpPr>
          <p:cNvPr id="7"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pPr algn="l"/>
            <a:endParaRPr lang="zh-CN" altLang="en-US">
              <a:ea typeface="宋体" pitchFamily="2" charset="-122"/>
            </a:endParaRPr>
          </a:p>
        </p:txBody>
      </p:sp>
      <p:sp>
        <p:nvSpPr>
          <p:cNvPr id="10" name="TextBox 7"/>
          <p:cNvSpPr txBox="1">
            <a:spLocks noChangeArrowheads="1"/>
          </p:cNvSpPr>
          <p:nvPr/>
        </p:nvSpPr>
        <p:spPr bwMode="auto">
          <a:xfrm>
            <a:off x="571472" y="1290221"/>
            <a:ext cx="8072437" cy="5262979"/>
          </a:xfrm>
          <a:prstGeom prst="rect">
            <a:avLst/>
          </a:prstGeom>
          <a:noFill/>
          <a:ln w="9525">
            <a:noFill/>
            <a:miter lim="800000"/>
            <a:headEnd/>
            <a:tailEnd/>
          </a:ln>
        </p:spPr>
        <p:txBody>
          <a:bodyPr>
            <a:spAutoFit/>
          </a:bodyPr>
          <a:lstStyle/>
          <a:p>
            <a:pPr algn="l"/>
            <a:r>
              <a:rPr lang="zh-CN" altLang="en-US" sz="2700" b="1" dirty="0">
                <a:latin typeface="华文新魏" pitchFamily="2" charset="-122"/>
                <a:ea typeface="华文新魏" pitchFamily="2" charset="-122"/>
              </a:rPr>
              <a:t> </a:t>
            </a:r>
            <a:r>
              <a:rPr lang="zh-CN" altLang="en-US" sz="2700" b="1" dirty="0" smtClean="0">
                <a:latin typeface="华文新魏" pitchFamily="2" charset="-122"/>
                <a:ea typeface="华文新魏" pitchFamily="2" charset="-122"/>
              </a:rPr>
              <a:t>       </a:t>
            </a:r>
            <a:r>
              <a:rPr lang="zh-CN" altLang="en-US" sz="2700" b="1" dirty="0" smtClean="0"/>
              <a:t>（</a:t>
            </a:r>
            <a:r>
              <a:rPr lang="en-US" sz="2700" b="1" dirty="0" smtClean="0"/>
              <a:t>2014</a:t>
            </a:r>
            <a:r>
              <a:rPr lang="zh-CN" altLang="en-US" sz="2700" b="1" dirty="0" smtClean="0"/>
              <a:t>）</a:t>
            </a:r>
            <a:r>
              <a:rPr lang="en-US" sz="2700" b="1" dirty="0" smtClean="0"/>
              <a:t>38.</a:t>
            </a:r>
            <a:r>
              <a:rPr lang="zh-CN" altLang="en-US" sz="2700" b="1" dirty="0" smtClean="0"/>
              <a:t>材料三   破解北京地铁的供需矛盾，不仅要解决地铁票价合理性问题，更在于如何加大地铁建设力度问题。地铁</a:t>
            </a:r>
            <a:r>
              <a:rPr lang="en-US" altLang="zh-CN" sz="2700" b="1" dirty="0" smtClean="0"/>
              <a:t>4</a:t>
            </a:r>
            <a:r>
              <a:rPr lang="zh-CN" altLang="en-US" sz="2700" b="1" dirty="0" smtClean="0"/>
              <a:t>号线采用</a:t>
            </a:r>
            <a:r>
              <a:rPr lang="en-US" altLang="zh-CN" sz="2700" b="1" dirty="0" smtClean="0"/>
              <a:t>PPP</a:t>
            </a:r>
            <a:r>
              <a:rPr lang="zh-CN" altLang="en-US" sz="2700" b="1" dirty="0" smtClean="0"/>
              <a:t>模式（</a:t>
            </a:r>
            <a:r>
              <a:rPr lang="en-US" altLang="zh-CN" sz="2700" b="1" dirty="0" smtClean="0"/>
              <a:t>Public-Private Partnership</a:t>
            </a:r>
            <a:r>
              <a:rPr lang="zh-CN" altLang="en-US" sz="2700" b="1" dirty="0" smtClean="0"/>
              <a:t>）建设。在该模式下，政府通过市场化手段，引入某公司负责</a:t>
            </a:r>
            <a:r>
              <a:rPr lang="en-US" altLang="zh-CN" sz="2700" b="1" dirty="0" smtClean="0"/>
              <a:t>4</a:t>
            </a:r>
            <a:r>
              <a:rPr lang="zh-CN" altLang="en-US" sz="2700" b="1" dirty="0" smtClean="0"/>
              <a:t>号线的一部分投资和后期运营。这种模式为加大地铁建设力度提供了新思路，既拓宽了民间资本的投资领域，也使政府从地铁投资者和间接经营者转变为部分投资者和监管者。 </a:t>
            </a:r>
            <a:endParaRPr lang="en-US" altLang="zh-CN" sz="2700" b="1" dirty="0" smtClean="0"/>
          </a:p>
          <a:p>
            <a:pPr algn="l"/>
            <a:r>
              <a:rPr lang="en-US" altLang="zh-CN" sz="2700" b="1" dirty="0" smtClean="0"/>
              <a:t>        </a:t>
            </a:r>
            <a:r>
              <a:rPr lang="zh-CN" altLang="en-US" sz="2700" b="1" dirty="0" smtClean="0"/>
              <a:t>（</a:t>
            </a:r>
            <a:r>
              <a:rPr lang="en-US" altLang="zh-CN" sz="2700" b="1" dirty="0" smtClean="0"/>
              <a:t>4</a:t>
            </a:r>
            <a:r>
              <a:rPr lang="zh-CN" altLang="en-US" sz="2700" b="1" dirty="0" smtClean="0"/>
              <a:t>）结合材料，运用</a:t>
            </a:r>
            <a:r>
              <a:rPr lang="en-US" altLang="zh-CN" sz="2700" b="1" dirty="0" smtClean="0"/>
              <a:t>《</a:t>
            </a:r>
            <a:r>
              <a:rPr lang="zh-CN" altLang="en-US" sz="2700" b="1" dirty="0" smtClean="0"/>
              <a:t>经济生活</a:t>
            </a:r>
            <a:r>
              <a:rPr lang="en-US" altLang="zh-CN" sz="2700" b="1" dirty="0" smtClean="0"/>
              <a:t>》</a:t>
            </a:r>
            <a:r>
              <a:rPr lang="zh-CN" altLang="en-US" sz="2700" b="1" dirty="0" smtClean="0"/>
              <a:t>相关知识，说明传统上由政府财政投资兴建地铁，现在</a:t>
            </a:r>
            <a:r>
              <a:rPr lang="zh-CN" altLang="en-US" sz="2700" b="1" dirty="0" smtClean="0">
                <a:solidFill>
                  <a:srgbClr val="C00000"/>
                </a:solidFill>
              </a:rPr>
              <a:t>为什么</a:t>
            </a:r>
            <a:r>
              <a:rPr lang="zh-CN" altLang="en-US" sz="2700" b="1" dirty="0" smtClean="0"/>
              <a:t>要通过市场化引入民间资本。</a:t>
            </a:r>
            <a:endParaRPr lang="zh-CN" altLang="en-US" sz="2700" b="1" dirty="0">
              <a:latin typeface="华文新魏" pitchFamily="2" charset="-122"/>
              <a:ea typeface="华文新魏" pitchFamily="2" charset="-122"/>
            </a:endParaRPr>
          </a:p>
        </p:txBody>
      </p:sp>
      <p:sp>
        <p:nvSpPr>
          <p:cNvPr id="9" name="TextBox 8"/>
          <p:cNvSpPr txBox="1"/>
          <p:nvPr/>
        </p:nvSpPr>
        <p:spPr>
          <a:xfrm>
            <a:off x="381000" y="2832080"/>
            <a:ext cx="8286808" cy="3416320"/>
          </a:xfrm>
          <a:prstGeom prst="rect">
            <a:avLst/>
          </a:prstGeom>
          <a:solidFill>
            <a:srgbClr val="CCFFFF"/>
          </a:solidFill>
        </p:spPr>
        <p:txBody>
          <a:bodyPr wrap="square" rtlCol="0">
            <a:spAutoFit/>
          </a:bodyPr>
          <a:lstStyle/>
          <a:p>
            <a:pPr algn="l"/>
            <a:r>
              <a:rPr lang="zh-CN" altLang="en-US" sz="3600" b="1" dirty="0" smtClean="0">
                <a:solidFill>
                  <a:srgbClr val="0000CC"/>
                </a:solidFill>
                <a:latin typeface="宋体"/>
                <a:ea typeface="宋体"/>
              </a:rPr>
              <a:t>    答案：①能够利用有限的财政资金建设更多的地铁线路，减轻了财政的负担。②通过拓宽民间资本的投资领域，促进了资源优化配置。③利用市场规律启动民间投资，处理好政府和市场的关系，促进政府职能的转变。 </a:t>
            </a:r>
            <a:endParaRPr lang="zh-CN" altLang="en-US" sz="3600" b="1" dirty="0">
              <a:solidFill>
                <a:srgbClr val="0000CC"/>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3568" y="457200"/>
            <a:ext cx="7704856" cy="646331"/>
          </a:xfrm>
          <a:prstGeom prst="rect">
            <a:avLst/>
          </a:prstGeom>
          <a:noFill/>
        </p:spPr>
        <p:txBody>
          <a:bodyPr wrap="square" rtlCol="0">
            <a:spAutoFit/>
          </a:bodyPr>
          <a:lstStyle/>
          <a:p>
            <a:r>
              <a:rPr lang="zh-CN" altLang="en-US" sz="3600" b="1" dirty="0" smtClean="0">
                <a:solidFill>
                  <a:srgbClr val="FFFF00"/>
                </a:solidFill>
                <a:latin typeface="华文新魏" pitchFamily="2" charset="-122"/>
                <a:ea typeface="华文新魏" pitchFamily="2" charset="-122"/>
              </a:rPr>
              <a:t>为什么（原因意义类）的思维路径</a:t>
            </a:r>
            <a:endParaRPr lang="en-US" altLang="zh-CN" sz="3600" b="1" dirty="0" smtClean="0">
              <a:solidFill>
                <a:srgbClr val="FFFF00"/>
              </a:solidFill>
              <a:latin typeface="华文新魏" pitchFamily="2" charset="-122"/>
              <a:ea typeface="华文新魏" pitchFamily="2" charset="-122"/>
            </a:endParaRPr>
          </a:p>
        </p:txBody>
      </p:sp>
      <p:sp>
        <p:nvSpPr>
          <p:cNvPr id="4" name="TextBox 3"/>
          <p:cNvSpPr txBox="1"/>
          <p:nvPr/>
        </p:nvSpPr>
        <p:spPr>
          <a:xfrm>
            <a:off x="533400" y="1600200"/>
            <a:ext cx="8064896" cy="4031873"/>
          </a:xfrm>
          <a:prstGeom prst="rect">
            <a:avLst/>
          </a:prstGeom>
          <a:noFill/>
        </p:spPr>
        <p:txBody>
          <a:bodyPr wrap="square" rtlCol="0">
            <a:spAutoFit/>
          </a:bodyPr>
          <a:lstStyle/>
          <a:p>
            <a:pPr algn="l"/>
            <a:r>
              <a:rPr lang="en-US" altLang="zh-CN" sz="3200" b="1" dirty="0" smtClean="0">
                <a:latin typeface="华文新魏" pitchFamily="2" charset="-122"/>
                <a:ea typeface="华文新魏" pitchFamily="2" charset="-122"/>
              </a:rPr>
              <a:t>1.</a:t>
            </a:r>
            <a:r>
              <a:rPr lang="zh-CN" altLang="en-US" sz="3200" b="1" dirty="0" smtClean="0">
                <a:latin typeface="华文新魏" pitchFamily="2" charset="-122"/>
                <a:ea typeface="华文新魏" pitchFamily="2" charset="-122"/>
              </a:rPr>
              <a:t>读懂设问具体指向，弄清解释什么现象的原因，预测什么现象的意义；</a:t>
            </a:r>
            <a:endParaRPr lang="en-US" altLang="zh-CN" sz="3200" b="1" dirty="0" smtClean="0">
              <a:latin typeface="华文新魏" pitchFamily="2" charset="-122"/>
              <a:ea typeface="华文新魏" pitchFamily="2" charset="-122"/>
            </a:endParaRPr>
          </a:p>
          <a:p>
            <a:pPr algn="l"/>
            <a:r>
              <a:rPr lang="en-US" altLang="zh-CN" sz="3200" b="1" dirty="0" smtClean="0">
                <a:latin typeface="华文新魏" pitchFamily="2" charset="-122"/>
                <a:ea typeface="华文新魏" pitchFamily="2" charset="-122"/>
              </a:rPr>
              <a:t>2.</a:t>
            </a:r>
            <a:r>
              <a:rPr lang="zh-CN" altLang="en-US" sz="3200" b="1" dirty="0" smtClean="0">
                <a:latin typeface="华文新魏" pitchFamily="2" charset="-122"/>
                <a:ea typeface="华文新魏" pitchFamily="2" charset="-122"/>
              </a:rPr>
              <a:t>根据设问指向首先调动相关知识，基于知识思考原因和意义，如某个现象的性质、地位、作用、优越性（缺陷和不足）等；</a:t>
            </a:r>
            <a:endParaRPr lang="en-US" altLang="zh-CN" sz="3200" b="1" dirty="0" smtClean="0">
              <a:latin typeface="华文新魏" pitchFamily="2" charset="-122"/>
              <a:ea typeface="华文新魏" pitchFamily="2" charset="-122"/>
            </a:endParaRPr>
          </a:p>
          <a:p>
            <a:pPr algn="l"/>
            <a:r>
              <a:rPr lang="en-US" altLang="zh-CN" sz="3200" b="1" dirty="0" smtClean="0">
                <a:latin typeface="华文新魏" pitchFamily="2" charset="-122"/>
                <a:ea typeface="华文新魏" pitchFamily="2" charset="-122"/>
              </a:rPr>
              <a:t>3.</a:t>
            </a:r>
            <a:r>
              <a:rPr lang="zh-CN" altLang="en-US" sz="3200" b="1" dirty="0" smtClean="0">
                <a:latin typeface="华文新魏" pitchFamily="2" charset="-122"/>
                <a:ea typeface="华文新魏" pitchFamily="2" charset="-122"/>
              </a:rPr>
              <a:t>拓展思维，结合材料多角度寻找原因和意义，如内因外因、主客观原因、成绩不足、微观宏观、多主体、多领域原因意义等。</a:t>
            </a:r>
            <a:endParaRPr lang="en-US" altLang="zh-CN" sz="3200" b="1" dirty="0" smtClean="0">
              <a:solidFill>
                <a:srgbClr val="FF0000"/>
              </a:solidFill>
              <a:latin typeface="华文新魏" pitchFamily="2" charset="-122"/>
              <a:ea typeface="华文新魏" pitchFamily="2" charset="-122"/>
            </a:endParaRPr>
          </a:p>
        </p:txBody>
      </p:sp>
      <p:sp>
        <p:nvSpPr>
          <p:cNvPr id="6" name="TextBox 5"/>
          <p:cNvSpPr txBox="1"/>
          <p:nvPr/>
        </p:nvSpPr>
        <p:spPr>
          <a:xfrm>
            <a:off x="1714480" y="5562600"/>
            <a:ext cx="6858048" cy="769441"/>
          </a:xfrm>
          <a:prstGeom prst="rect">
            <a:avLst/>
          </a:prstGeom>
          <a:noFill/>
        </p:spPr>
        <p:txBody>
          <a:bodyPr wrap="square" rtlCol="0">
            <a:spAutoFit/>
          </a:bodyPr>
          <a:lstStyle/>
          <a:p>
            <a:r>
              <a:rPr lang="zh-CN" altLang="en-US" sz="4400" b="1" dirty="0" smtClean="0">
                <a:solidFill>
                  <a:srgbClr val="FF0000"/>
                </a:solidFill>
                <a:latin typeface="华文新魏" pitchFamily="2" charset="-122"/>
                <a:ea typeface="华文新魏" pitchFamily="2" charset="-122"/>
              </a:rPr>
              <a:t>原因</a:t>
            </a:r>
            <a:r>
              <a:rPr lang="en-US" altLang="zh-CN" sz="4400" b="1" dirty="0" smtClean="0">
                <a:solidFill>
                  <a:srgbClr val="FF0000"/>
                </a:solidFill>
                <a:latin typeface="华文新魏" pitchFamily="2" charset="-122"/>
                <a:ea typeface="华文新魏" pitchFamily="2" charset="-122"/>
              </a:rPr>
              <a:t>+</a:t>
            </a:r>
            <a:r>
              <a:rPr lang="zh-CN" altLang="en-US" sz="4400" b="1" dirty="0" smtClean="0">
                <a:solidFill>
                  <a:srgbClr val="FF0000"/>
                </a:solidFill>
                <a:latin typeface="华文新魏" pitchFamily="2" charset="-122"/>
                <a:ea typeface="华文新魏" pitchFamily="2" charset="-122"/>
              </a:rPr>
              <a:t>结果</a:t>
            </a:r>
            <a:r>
              <a:rPr lang="zh-CN" altLang="en-US" sz="2800" b="1" dirty="0" smtClean="0">
                <a:solidFill>
                  <a:srgbClr val="FF0000"/>
                </a:solidFill>
                <a:latin typeface="华文新魏" pitchFamily="2" charset="-122"/>
                <a:ea typeface="华文新魏" pitchFamily="2" charset="-122"/>
              </a:rPr>
              <a:t>（意义或危害）</a:t>
            </a:r>
            <a:endParaRPr lang="zh-CN" altLang="en-US" sz="28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1560" y="457200"/>
            <a:ext cx="7704856" cy="707886"/>
          </a:xfrm>
          <a:prstGeom prst="rect">
            <a:avLst/>
          </a:prstGeom>
          <a:noFill/>
        </p:spPr>
        <p:txBody>
          <a:bodyPr wrap="square" rtlCol="0">
            <a:spAutoFit/>
          </a:bodyPr>
          <a:lstStyle/>
          <a:p>
            <a:r>
              <a:rPr lang="zh-CN" altLang="en-US" sz="4000" b="1" dirty="0" smtClean="0">
                <a:solidFill>
                  <a:srgbClr val="FFFF00"/>
                </a:solidFill>
                <a:latin typeface="华文新魏" pitchFamily="2" charset="-122"/>
                <a:ea typeface="华文新魏" pitchFamily="2" charset="-122"/>
              </a:rPr>
              <a:t>怎么看（认识评价类）</a:t>
            </a:r>
            <a:endParaRPr lang="en-US" altLang="zh-CN" sz="4000" b="1" dirty="0" smtClean="0">
              <a:solidFill>
                <a:srgbClr val="FFFF00"/>
              </a:solidFill>
              <a:latin typeface="华文新魏" pitchFamily="2" charset="-122"/>
              <a:ea typeface="华文新魏" pitchFamily="2" charset="-122"/>
            </a:endParaRPr>
          </a:p>
        </p:txBody>
      </p:sp>
      <p:sp>
        <p:nvSpPr>
          <p:cNvPr id="4" name="TextBox 3"/>
          <p:cNvSpPr txBox="1"/>
          <p:nvPr/>
        </p:nvSpPr>
        <p:spPr>
          <a:xfrm>
            <a:off x="381000" y="1600200"/>
            <a:ext cx="8358246" cy="4524315"/>
          </a:xfrm>
          <a:prstGeom prst="rect">
            <a:avLst/>
          </a:prstGeom>
          <a:noFill/>
        </p:spPr>
        <p:txBody>
          <a:bodyPr wrap="square" rtlCol="0">
            <a:spAutoFit/>
          </a:bodyPr>
          <a:lstStyle/>
          <a:p>
            <a:pPr algn="l"/>
            <a:r>
              <a:rPr lang="zh-CN" altLang="en-US" sz="3200" b="1" dirty="0" smtClean="0">
                <a:latin typeface="华文新魏" pitchFamily="2" charset="-122"/>
                <a:ea typeface="华文新魏" pitchFamily="2" charset="-122"/>
              </a:rPr>
              <a:t>         含义：结合具体的生活背景，根据某个维度对观点、事物、现象的价值、功能及其关系进行分析和评价，运用相关理论和方法，对不同观点、立场与利益诉求作出价值判断，进行辩护和批判。</a:t>
            </a:r>
            <a:r>
              <a:rPr lang="en-US" altLang="zh-CN" sz="3200" b="1" dirty="0" smtClean="0">
                <a:latin typeface="华文新魏" pitchFamily="2" charset="-122"/>
                <a:ea typeface="华文新魏" pitchFamily="2" charset="-122"/>
              </a:rPr>
              <a:t>        </a:t>
            </a:r>
          </a:p>
          <a:p>
            <a:pPr algn="l"/>
            <a:r>
              <a:rPr lang="en-US" altLang="zh-CN" sz="3200" b="1" dirty="0" smtClean="0">
                <a:latin typeface="华文新魏" pitchFamily="2" charset="-122"/>
                <a:ea typeface="华文新魏" pitchFamily="2" charset="-122"/>
              </a:rPr>
              <a:t>        </a:t>
            </a:r>
            <a:r>
              <a:rPr lang="zh-CN" altLang="en-US" sz="3200" b="1" dirty="0" smtClean="0">
                <a:latin typeface="华文新魏" pitchFamily="2" charset="-122"/>
                <a:ea typeface="华文新魏" pitchFamily="2" charset="-122"/>
              </a:rPr>
              <a:t>常用指向词：认识、分析、说明、理解（解释）、是否（赞同、合理）、评价（看法、评论、短评、短文、辩论、论文）、阐述价值等。</a:t>
            </a:r>
            <a:endParaRPr lang="en-US" altLang="zh-CN" sz="3200" b="1" dirty="0" smtClean="0">
              <a:latin typeface="华文新魏" pitchFamily="2" charset="-122"/>
              <a:ea typeface="华文新魏" pitchFamily="2"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1560" y="457200"/>
            <a:ext cx="7704856" cy="707886"/>
          </a:xfrm>
          <a:prstGeom prst="rect">
            <a:avLst/>
          </a:prstGeom>
          <a:noFill/>
        </p:spPr>
        <p:txBody>
          <a:bodyPr wrap="square" rtlCol="0">
            <a:spAutoFit/>
          </a:bodyPr>
          <a:lstStyle/>
          <a:p>
            <a:r>
              <a:rPr lang="zh-CN" altLang="en-US" sz="4000" b="1" dirty="0" smtClean="0">
                <a:solidFill>
                  <a:srgbClr val="FFFF00"/>
                </a:solidFill>
                <a:latin typeface="华文新魏" pitchFamily="2" charset="-122"/>
                <a:ea typeface="华文新魏" pitchFamily="2" charset="-122"/>
              </a:rPr>
              <a:t>怎么看（认识评价类）</a:t>
            </a:r>
            <a:endParaRPr lang="en-US" altLang="zh-CN" sz="4000" b="1" dirty="0" smtClean="0">
              <a:solidFill>
                <a:srgbClr val="FFFF00"/>
              </a:solidFill>
              <a:latin typeface="华文新魏" pitchFamily="2" charset="-122"/>
              <a:ea typeface="华文新魏" pitchFamily="2" charset="-122"/>
            </a:endParaRPr>
          </a:p>
        </p:txBody>
      </p:sp>
      <p:sp>
        <p:nvSpPr>
          <p:cNvPr id="6" name="TextBox 5"/>
          <p:cNvSpPr txBox="1"/>
          <p:nvPr/>
        </p:nvSpPr>
        <p:spPr>
          <a:xfrm>
            <a:off x="144016" y="76200"/>
            <a:ext cx="8892480" cy="6740307"/>
          </a:xfrm>
          <a:prstGeom prst="rect">
            <a:avLst/>
          </a:prstGeom>
          <a:solidFill>
            <a:schemeClr val="bg1"/>
          </a:solidFill>
        </p:spPr>
        <p:txBody>
          <a:bodyPr wrap="square" rtlCol="0">
            <a:spAutoFit/>
          </a:bodyPr>
          <a:lstStyle/>
          <a:p>
            <a:pPr algn="l"/>
            <a:r>
              <a:rPr lang="zh-CN" altLang="en-US" sz="2400" b="1" dirty="0" smtClean="0">
                <a:solidFill>
                  <a:srgbClr val="000000"/>
                </a:solidFill>
              </a:rPr>
              <a:t>       （</a:t>
            </a:r>
            <a:r>
              <a:rPr lang="en-US" sz="2400" b="1" dirty="0" smtClean="0">
                <a:solidFill>
                  <a:srgbClr val="000000"/>
                </a:solidFill>
              </a:rPr>
              <a:t>2014</a:t>
            </a:r>
            <a:r>
              <a:rPr lang="zh-CN" altLang="en-US" sz="2400" b="1" dirty="0" smtClean="0">
                <a:solidFill>
                  <a:srgbClr val="000000"/>
                </a:solidFill>
              </a:rPr>
              <a:t>）</a:t>
            </a:r>
            <a:r>
              <a:rPr lang="en-US" sz="2400" b="1" dirty="0" smtClean="0">
                <a:solidFill>
                  <a:srgbClr val="000000"/>
                </a:solidFill>
              </a:rPr>
              <a:t>39</a:t>
            </a:r>
            <a:r>
              <a:rPr lang="zh-CN" altLang="en-US" sz="2400" b="1" dirty="0" smtClean="0">
                <a:solidFill>
                  <a:srgbClr val="000000"/>
                </a:solidFill>
              </a:rPr>
              <a:t>从知行统一的角度，谈谈你对践行社会主义核心价值观的</a:t>
            </a:r>
            <a:r>
              <a:rPr lang="zh-CN" altLang="en-US" sz="2400" b="1" dirty="0" smtClean="0">
                <a:solidFill>
                  <a:srgbClr val="FF0000"/>
                </a:solidFill>
              </a:rPr>
              <a:t>理解</a:t>
            </a:r>
            <a:r>
              <a:rPr lang="zh-CN" altLang="en-US" sz="2400" b="1" dirty="0" smtClean="0">
                <a:solidFill>
                  <a:srgbClr val="000000"/>
                </a:solidFill>
              </a:rPr>
              <a:t>。</a:t>
            </a:r>
            <a:endParaRPr lang="en-US" altLang="zh-CN" sz="2400" b="1" dirty="0" smtClean="0"/>
          </a:p>
          <a:p>
            <a:pPr algn="l"/>
            <a:r>
              <a:rPr lang="zh-CN" altLang="en-US" sz="2400" b="1" dirty="0" smtClean="0">
                <a:solidFill>
                  <a:srgbClr val="000000"/>
                </a:solidFill>
              </a:rPr>
              <a:t>       （</a:t>
            </a:r>
            <a:r>
              <a:rPr lang="en-US" altLang="zh-CN" sz="2400" b="1" dirty="0" smtClean="0">
                <a:solidFill>
                  <a:srgbClr val="000000"/>
                </a:solidFill>
              </a:rPr>
              <a:t>2015</a:t>
            </a:r>
            <a:r>
              <a:rPr lang="zh-CN" altLang="en-US" sz="2400" b="1" dirty="0" smtClean="0">
                <a:solidFill>
                  <a:srgbClr val="000000"/>
                </a:solidFill>
              </a:rPr>
              <a:t>）</a:t>
            </a:r>
            <a:r>
              <a:rPr lang="en-US" altLang="zh-CN" sz="2400" b="1" dirty="0" smtClean="0">
                <a:solidFill>
                  <a:srgbClr val="000000"/>
                </a:solidFill>
              </a:rPr>
              <a:t>38.</a:t>
            </a:r>
            <a:r>
              <a:rPr lang="zh-CN" altLang="en-US" sz="2400" b="1" dirty="0" smtClean="0">
                <a:solidFill>
                  <a:srgbClr val="000000"/>
                </a:solidFill>
              </a:rPr>
              <a:t> （</a:t>
            </a:r>
            <a:r>
              <a:rPr lang="en-US" altLang="zh-CN" sz="2400" b="1" dirty="0" smtClean="0">
                <a:solidFill>
                  <a:srgbClr val="000000"/>
                </a:solidFill>
              </a:rPr>
              <a:t>1</a:t>
            </a:r>
            <a:r>
              <a:rPr lang="zh-CN" altLang="en-US" sz="2400" b="1" dirty="0" smtClean="0">
                <a:solidFill>
                  <a:srgbClr val="000000"/>
                </a:solidFill>
              </a:rPr>
              <a:t>）在互联网时代，“我们通过连接把自己变成了一种新的更强大的物种”。你</a:t>
            </a:r>
            <a:r>
              <a:rPr lang="zh-CN" altLang="en-US" sz="2400" b="1" dirty="0" smtClean="0">
                <a:solidFill>
                  <a:srgbClr val="FF0000"/>
                </a:solidFill>
              </a:rPr>
              <a:t>是否赞同</a:t>
            </a:r>
            <a:r>
              <a:rPr lang="zh-CN" altLang="en-US" sz="2400" b="1" dirty="0" smtClean="0">
                <a:solidFill>
                  <a:srgbClr val="000000"/>
                </a:solidFill>
              </a:rPr>
              <a:t>这一观点？</a:t>
            </a:r>
            <a:endParaRPr lang="zh-CN" altLang="en-US" sz="2400" b="1" dirty="0" smtClean="0"/>
          </a:p>
          <a:p>
            <a:pPr algn="l"/>
            <a:r>
              <a:rPr lang="zh-CN" altLang="en-US" sz="2400" b="1" dirty="0" smtClean="0">
                <a:solidFill>
                  <a:srgbClr val="000000"/>
                </a:solidFill>
              </a:rPr>
              <a:t>        （</a:t>
            </a:r>
            <a:r>
              <a:rPr lang="en-US" sz="2400" b="1" dirty="0" smtClean="0">
                <a:solidFill>
                  <a:srgbClr val="000000"/>
                </a:solidFill>
              </a:rPr>
              <a:t>2015</a:t>
            </a:r>
            <a:r>
              <a:rPr lang="zh-CN" altLang="en-US" sz="2400" b="1" dirty="0" smtClean="0">
                <a:solidFill>
                  <a:srgbClr val="000000"/>
                </a:solidFill>
              </a:rPr>
              <a:t>）</a:t>
            </a:r>
            <a:r>
              <a:rPr lang="en-US" altLang="zh-CN" sz="2400" b="1" dirty="0" smtClean="0">
                <a:solidFill>
                  <a:srgbClr val="000000"/>
                </a:solidFill>
              </a:rPr>
              <a:t>3</a:t>
            </a:r>
            <a:r>
              <a:rPr lang="en-US" sz="2400" b="1" dirty="0" smtClean="0">
                <a:solidFill>
                  <a:srgbClr val="000000"/>
                </a:solidFill>
              </a:rPr>
              <a:t>8.</a:t>
            </a:r>
            <a:r>
              <a:rPr lang="zh-CN" altLang="en-US" sz="2400" b="1" dirty="0" smtClean="0"/>
              <a:t>  </a:t>
            </a:r>
            <a:r>
              <a:rPr lang="en-US" altLang="zh-CN" sz="2400" b="1" dirty="0" smtClean="0"/>
              <a:t>(2)</a:t>
            </a:r>
            <a:r>
              <a:rPr lang="zh-CN" altLang="en-US" sz="2400" b="1" dirty="0" smtClean="0"/>
              <a:t>运用经济生活相关知识，</a:t>
            </a:r>
            <a:r>
              <a:rPr lang="zh-CN" altLang="en-US" sz="2400" b="1" dirty="0" smtClean="0">
                <a:solidFill>
                  <a:srgbClr val="FF0000"/>
                </a:solidFill>
              </a:rPr>
              <a:t>分析</a:t>
            </a:r>
            <a:r>
              <a:rPr lang="zh-CN" altLang="en-US" sz="2400" b="1" dirty="0" smtClean="0"/>
              <a:t>同学们</a:t>
            </a:r>
            <a:r>
              <a:rPr lang="zh-CN" altLang="en-US" sz="2400" b="1" dirty="0" smtClean="0">
                <a:solidFill>
                  <a:srgbClr val="FF0000"/>
                </a:solidFill>
              </a:rPr>
              <a:t>建议的合理性</a:t>
            </a:r>
            <a:r>
              <a:rPr lang="zh-CN" altLang="en-US" sz="2400" b="1" dirty="0" smtClean="0"/>
              <a:t>，并提出一条补充建议。</a:t>
            </a:r>
            <a:endParaRPr lang="en-US" altLang="zh-CN" sz="2400" b="1" dirty="0" smtClean="0"/>
          </a:p>
          <a:p>
            <a:pPr algn="l"/>
            <a:r>
              <a:rPr lang="zh-CN" altLang="en-US" sz="2400" b="1" dirty="0" smtClean="0">
                <a:solidFill>
                  <a:srgbClr val="000000"/>
                </a:solidFill>
              </a:rPr>
              <a:t>       （</a:t>
            </a:r>
            <a:r>
              <a:rPr lang="en-US" altLang="zh-CN" sz="2400" b="1" dirty="0" smtClean="0">
                <a:solidFill>
                  <a:srgbClr val="000000"/>
                </a:solidFill>
              </a:rPr>
              <a:t>2015</a:t>
            </a:r>
            <a:r>
              <a:rPr lang="zh-CN" altLang="en-US" sz="2400" b="1" dirty="0" smtClean="0">
                <a:solidFill>
                  <a:srgbClr val="000000"/>
                </a:solidFill>
              </a:rPr>
              <a:t>）</a:t>
            </a:r>
            <a:r>
              <a:rPr lang="en-US" altLang="zh-CN" sz="2400" b="1" dirty="0" smtClean="0">
                <a:solidFill>
                  <a:srgbClr val="000000"/>
                </a:solidFill>
              </a:rPr>
              <a:t>38.</a:t>
            </a:r>
            <a:r>
              <a:rPr lang="en-US" altLang="zh-CN" sz="2400" b="1" dirty="0" smtClean="0"/>
              <a:t>(3)</a:t>
            </a:r>
            <a:r>
              <a:rPr lang="zh-CN" altLang="en-US" sz="2400" b="1" dirty="0" smtClean="0"/>
              <a:t>结合材料，运用政治生活相关知识，以“互联网时代的公民与政府”为题，写一篇</a:t>
            </a:r>
            <a:r>
              <a:rPr lang="zh-CN" altLang="en-US" sz="2400" b="1" dirty="0" smtClean="0">
                <a:solidFill>
                  <a:srgbClr val="FF0000"/>
                </a:solidFill>
              </a:rPr>
              <a:t>短评</a:t>
            </a:r>
            <a:r>
              <a:rPr lang="zh-CN" altLang="en-US" sz="2400" b="1" dirty="0" smtClean="0"/>
              <a:t>。</a:t>
            </a:r>
            <a:endParaRPr lang="en-US" altLang="zh-CN" sz="2400" b="1" dirty="0" smtClean="0"/>
          </a:p>
          <a:p>
            <a:pPr algn="l"/>
            <a:r>
              <a:rPr lang="zh-CN" altLang="en-US" sz="2400" b="1" dirty="0" smtClean="0">
                <a:solidFill>
                  <a:srgbClr val="000000"/>
                </a:solidFill>
              </a:rPr>
              <a:t>       （</a:t>
            </a:r>
            <a:r>
              <a:rPr lang="en-US" altLang="zh-CN" sz="2400" b="1" dirty="0" smtClean="0">
                <a:solidFill>
                  <a:srgbClr val="000000"/>
                </a:solidFill>
              </a:rPr>
              <a:t>2015</a:t>
            </a:r>
            <a:r>
              <a:rPr lang="zh-CN" altLang="en-US" sz="2400" b="1" dirty="0" smtClean="0">
                <a:solidFill>
                  <a:srgbClr val="000000"/>
                </a:solidFill>
              </a:rPr>
              <a:t>）</a:t>
            </a:r>
            <a:r>
              <a:rPr lang="en-US" altLang="zh-CN" sz="2400" b="1" dirty="0" smtClean="0">
                <a:solidFill>
                  <a:srgbClr val="000000"/>
                </a:solidFill>
              </a:rPr>
              <a:t>39.</a:t>
            </a:r>
            <a:r>
              <a:rPr lang="zh-CN" altLang="en-US" sz="2400" b="1" dirty="0" smtClean="0"/>
              <a:t>结合个人体验和文化生活知识，阐述</a:t>
            </a:r>
            <a:r>
              <a:rPr lang="zh-CN" altLang="en-US" sz="2400" b="1" dirty="0" smtClean="0">
                <a:solidFill>
                  <a:srgbClr val="FF0000"/>
                </a:solidFill>
              </a:rPr>
              <a:t>推荐</a:t>
            </a:r>
            <a:r>
              <a:rPr lang="zh-CN" altLang="en-US" sz="2400" b="1" dirty="0" smtClean="0"/>
              <a:t>地点的</a:t>
            </a:r>
            <a:r>
              <a:rPr lang="zh-CN" altLang="en-US" sz="2400" b="1" dirty="0" smtClean="0">
                <a:solidFill>
                  <a:srgbClr val="FF0000"/>
                </a:solidFill>
              </a:rPr>
              <a:t>文化价值</a:t>
            </a:r>
            <a:r>
              <a:rPr lang="zh-CN" altLang="en-US" sz="2400" b="1" dirty="0" smtClean="0"/>
              <a:t>，</a:t>
            </a:r>
            <a:endParaRPr lang="en-US" altLang="zh-CN" sz="2400" b="1" dirty="0" smtClean="0"/>
          </a:p>
          <a:p>
            <a:pPr algn="l"/>
            <a:r>
              <a:rPr lang="en-US" altLang="zh-CN" sz="2400" b="1" dirty="0" smtClean="0"/>
              <a:t>        </a:t>
            </a:r>
            <a:r>
              <a:rPr lang="zh-CN" altLang="en-US" sz="2400" b="1" dirty="0" smtClean="0">
                <a:solidFill>
                  <a:srgbClr val="000000"/>
                </a:solidFill>
              </a:rPr>
              <a:t>（</a:t>
            </a:r>
            <a:r>
              <a:rPr lang="en-US" altLang="zh-CN" sz="2400" b="1" dirty="0" smtClean="0">
                <a:solidFill>
                  <a:srgbClr val="000000"/>
                </a:solidFill>
              </a:rPr>
              <a:t>2016</a:t>
            </a:r>
            <a:r>
              <a:rPr lang="zh-CN" altLang="en-US" sz="2400" b="1" dirty="0" smtClean="0">
                <a:solidFill>
                  <a:srgbClr val="000000"/>
                </a:solidFill>
              </a:rPr>
              <a:t>）</a:t>
            </a:r>
            <a:r>
              <a:rPr lang="en-US" altLang="zh-CN" sz="2400" b="1" dirty="0" smtClean="0">
                <a:solidFill>
                  <a:srgbClr val="000000"/>
                </a:solidFill>
              </a:rPr>
              <a:t>38</a:t>
            </a:r>
            <a:r>
              <a:rPr lang="zh-CN" altLang="en-US" sz="2400" b="1" dirty="0" smtClean="0">
                <a:solidFill>
                  <a:srgbClr val="000000"/>
                </a:solidFill>
              </a:rPr>
              <a:t>（</a:t>
            </a:r>
            <a:r>
              <a:rPr lang="en-US" altLang="zh-CN" sz="2400" b="1" dirty="0" smtClean="0">
                <a:solidFill>
                  <a:srgbClr val="000000"/>
                </a:solidFill>
              </a:rPr>
              <a:t>3</a:t>
            </a:r>
            <a:r>
              <a:rPr lang="zh-CN" altLang="en-US" sz="2400" b="1" dirty="0" smtClean="0">
                <a:solidFill>
                  <a:srgbClr val="000000"/>
                </a:solidFill>
              </a:rPr>
              <a:t>）</a:t>
            </a:r>
            <a:r>
              <a:rPr lang="zh-CN" altLang="en-US" sz="2400" b="1" dirty="0" smtClean="0"/>
              <a:t>围绕“科技与人的关系“这一主题，运用</a:t>
            </a:r>
            <a:r>
              <a:rPr lang="en-US" altLang="zh-CN" sz="2400" b="1" dirty="0" smtClean="0"/>
              <a:t>《</a:t>
            </a:r>
            <a:r>
              <a:rPr lang="zh-CN" altLang="en-US" sz="2400" b="1" dirty="0" smtClean="0"/>
              <a:t>生活与哲学</a:t>
            </a:r>
            <a:r>
              <a:rPr lang="en-US" altLang="zh-CN" sz="2400" b="1" dirty="0" smtClean="0"/>
              <a:t>》</a:t>
            </a:r>
            <a:r>
              <a:rPr lang="zh-CN" altLang="en-US" sz="2400" b="1" dirty="0" smtClean="0"/>
              <a:t>相关知识，</a:t>
            </a:r>
            <a:r>
              <a:rPr lang="zh-CN" altLang="en-US" sz="2400" b="1" dirty="0" smtClean="0">
                <a:solidFill>
                  <a:srgbClr val="FF0000"/>
                </a:solidFill>
              </a:rPr>
              <a:t>写</a:t>
            </a:r>
            <a:r>
              <a:rPr lang="zh-CN" altLang="en-US" sz="2400" b="1" dirty="0" smtClean="0"/>
              <a:t>一篇</a:t>
            </a:r>
            <a:r>
              <a:rPr lang="en-US" altLang="zh-CN" sz="2400" b="1" dirty="0" smtClean="0"/>
              <a:t>200~300</a:t>
            </a:r>
            <a:r>
              <a:rPr lang="zh-CN" altLang="en-US" sz="2400" b="1" dirty="0" smtClean="0"/>
              <a:t>字的</a:t>
            </a:r>
            <a:r>
              <a:rPr lang="zh-CN" altLang="en-US" sz="2400" b="1" dirty="0" smtClean="0">
                <a:solidFill>
                  <a:srgbClr val="FF0000"/>
                </a:solidFill>
              </a:rPr>
              <a:t>短文</a:t>
            </a:r>
            <a:r>
              <a:rPr lang="zh-CN" altLang="en-US" sz="2400" b="1" dirty="0" smtClean="0"/>
              <a:t>。</a:t>
            </a:r>
            <a:endParaRPr lang="en-US" altLang="zh-CN" sz="2400" b="1" dirty="0" smtClean="0"/>
          </a:p>
          <a:p>
            <a:pPr algn="l"/>
            <a:r>
              <a:rPr lang="zh-CN" altLang="en-US" sz="2400" b="1" dirty="0" smtClean="0"/>
              <a:t>        </a:t>
            </a:r>
            <a:r>
              <a:rPr lang="zh-CN" altLang="en-US" sz="2400" b="1" dirty="0" smtClean="0">
                <a:solidFill>
                  <a:srgbClr val="000000"/>
                </a:solidFill>
              </a:rPr>
              <a:t>（</a:t>
            </a:r>
            <a:r>
              <a:rPr lang="en-US" altLang="zh-CN" sz="2400" b="1" dirty="0" smtClean="0">
                <a:solidFill>
                  <a:srgbClr val="000000"/>
                </a:solidFill>
              </a:rPr>
              <a:t>2016</a:t>
            </a:r>
            <a:r>
              <a:rPr lang="zh-CN" altLang="en-US" sz="2400" b="1" dirty="0" smtClean="0">
                <a:solidFill>
                  <a:srgbClr val="000000"/>
                </a:solidFill>
              </a:rPr>
              <a:t>）</a:t>
            </a:r>
            <a:r>
              <a:rPr lang="en-US" altLang="zh-CN" sz="2400" b="1" dirty="0" smtClean="0">
                <a:solidFill>
                  <a:srgbClr val="000000"/>
                </a:solidFill>
              </a:rPr>
              <a:t>39 </a:t>
            </a:r>
            <a:r>
              <a:rPr lang="zh-CN" altLang="en-US" sz="2400" b="1" dirty="0" smtClean="0"/>
              <a:t>（</a:t>
            </a:r>
            <a:r>
              <a:rPr lang="en-US" altLang="zh-CN" sz="2400" b="1" dirty="0" smtClean="0"/>
              <a:t>1</a:t>
            </a:r>
            <a:r>
              <a:rPr lang="zh-CN" altLang="en-US" sz="2400" b="1" dirty="0" smtClean="0"/>
              <a:t>）对该社区居委会第一阶段做法的</a:t>
            </a:r>
            <a:r>
              <a:rPr lang="zh-CN" altLang="en-US" sz="2400" b="1" dirty="0" smtClean="0">
                <a:solidFill>
                  <a:srgbClr val="FF0000"/>
                </a:solidFill>
              </a:rPr>
              <a:t>评价</a:t>
            </a:r>
            <a:r>
              <a:rPr lang="zh-CN" altLang="en-US" sz="2400" b="1" dirty="0" smtClean="0"/>
              <a:t>是</a:t>
            </a:r>
            <a:endParaRPr lang="en-US" altLang="zh-CN" sz="2400" b="1" dirty="0" smtClean="0"/>
          </a:p>
          <a:p>
            <a:r>
              <a:rPr lang="en-US" altLang="zh-CN" sz="2400" b="1" dirty="0" smtClean="0"/>
              <a:t>        </a:t>
            </a:r>
            <a:r>
              <a:rPr lang="zh-CN" altLang="en-US" sz="2400" b="1" dirty="0" smtClean="0">
                <a:solidFill>
                  <a:srgbClr val="000000"/>
                </a:solidFill>
              </a:rPr>
              <a:t>（</a:t>
            </a:r>
            <a:r>
              <a:rPr lang="en-US" altLang="zh-CN" sz="2400" b="1" dirty="0" smtClean="0">
                <a:solidFill>
                  <a:srgbClr val="000000"/>
                </a:solidFill>
              </a:rPr>
              <a:t>2017</a:t>
            </a:r>
            <a:r>
              <a:rPr lang="zh-CN" altLang="en-US" sz="2400" b="1" dirty="0" smtClean="0">
                <a:solidFill>
                  <a:srgbClr val="000000"/>
                </a:solidFill>
              </a:rPr>
              <a:t>）</a:t>
            </a:r>
            <a:r>
              <a:rPr lang="en-US" altLang="zh-CN" sz="2400" b="1" dirty="0" smtClean="0">
                <a:solidFill>
                  <a:srgbClr val="000000"/>
                </a:solidFill>
              </a:rPr>
              <a:t>38</a:t>
            </a:r>
            <a:r>
              <a:rPr lang="zh-CN" altLang="en-US" sz="2400" b="1" dirty="0" smtClean="0">
                <a:solidFill>
                  <a:srgbClr val="000000"/>
                </a:solidFill>
              </a:rPr>
              <a:t>⑴某高中生根据上述材料，拟</a:t>
            </a:r>
            <a:r>
              <a:rPr lang="zh-CN" altLang="en-US" sz="2400" b="1" dirty="0" smtClean="0">
                <a:solidFill>
                  <a:srgbClr val="FF0000"/>
                </a:solidFill>
              </a:rPr>
              <a:t>撰写</a:t>
            </a:r>
            <a:r>
              <a:rPr lang="zh-CN" altLang="en-US" sz="2400" b="1" dirty="0" smtClean="0">
                <a:solidFill>
                  <a:srgbClr val="000000"/>
                </a:solidFill>
              </a:rPr>
              <a:t>一篇</a:t>
            </a:r>
            <a:r>
              <a:rPr lang="zh-CN" altLang="en-US" sz="2400" b="1" dirty="0" smtClean="0">
                <a:solidFill>
                  <a:srgbClr val="FF0000"/>
                </a:solidFill>
              </a:rPr>
              <a:t>论文</a:t>
            </a:r>
            <a:r>
              <a:rPr lang="zh-CN" altLang="en-US" sz="2400" b="1" dirty="0" smtClean="0">
                <a:solidFill>
                  <a:srgbClr val="000000"/>
                </a:solidFill>
              </a:rPr>
              <a:t>。请运用</a:t>
            </a:r>
            <a:r>
              <a:rPr lang="en-US" altLang="zh-CN" sz="2400" b="1" dirty="0" smtClean="0">
                <a:solidFill>
                  <a:srgbClr val="000000"/>
                </a:solidFill>
              </a:rPr>
              <a:t>《</a:t>
            </a:r>
            <a:r>
              <a:rPr lang="zh-CN" altLang="en-US" sz="2400" b="1" dirty="0" smtClean="0">
                <a:solidFill>
                  <a:srgbClr val="000000"/>
                </a:solidFill>
              </a:rPr>
              <a:t>政治生活</a:t>
            </a:r>
            <a:r>
              <a:rPr lang="en-US" altLang="zh-CN" sz="2400" b="1" dirty="0" smtClean="0">
                <a:solidFill>
                  <a:srgbClr val="000000"/>
                </a:solidFill>
              </a:rPr>
              <a:t>》</a:t>
            </a:r>
            <a:r>
              <a:rPr lang="zh-CN" altLang="en-US" sz="2400" b="1" dirty="0" smtClean="0">
                <a:solidFill>
                  <a:srgbClr val="000000"/>
                </a:solidFill>
              </a:rPr>
              <a:t>相关知识，帮他完善论文提纲及要点。</a:t>
            </a:r>
            <a:endParaRPr lang="en-US" altLang="zh-CN" sz="2400" b="1" dirty="0" smtClean="0">
              <a:solidFill>
                <a:srgbClr val="000000"/>
              </a:solidFill>
            </a:endParaRPr>
          </a:p>
          <a:p>
            <a:r>
              <a:rPr lang="zh-CN" altLang="en-US" sz="2400" b="1" dirty="0" smtClean="0">
                <a:solidFill>
                  <a:srgbClr val="000000"/>
                </a:solidFill>
              </a:rPr>
              <a:t>        （</a:t>
            </a:r>
            <a:r>
              <a:rPr lang="en-US" altLang="zh-CN" sz="2400" b="1" dirty="0" smtClean="0">
                <a:solidFill>
                  <a:srgbClr val="000000"/>
                </a:solidFill>
              </a:rPr>
              <a:t>2017</a:t>
            </a:r>
            <a:r>
              <a:rPr lang="zh-CN" altLang="en-US" sz="2400" b="1" dirty="0" smtClean="0">
                <a:solidFill>
                  <a:srgbClr val="000000"/>
                </a:solidFill>
              </a:rPr>
              <a:t>）</a:t>
            </a:r>
            <a:r>
              <a:rPr lang="en-US" altLang="zh-CN" sz="2400" b="1" dirty="0" smtClean="0">
                <a:solidFill>
                  <a:srgbClr val="000000"/>
                </a:solidFill>
              </a:rPr>
              <a:t>38⑶</a:t>
            </a:r>
            <a:r>
              <a:rPr lang="zh-CN" altLang="en-US" sz="2400" b="1" dirty="0" smtClean="0">
                <a:solidFill>
                  <a:srgbClr val="000000"/>
                </a:solidFill>
              </a:rPr>
              <a:t>谈谈如何</a:t>
            </a:r>
            <a:r>
              <a:rPr lang="zh-CN" altLang="en-US" sz="2400" b="1" dirty="0" smtClean="0">
                <a:solidFill>
                  <a:srgbClr val="FF0000"/>
                </a:solidFill>
              </a:rPr>
              <a:t>理解</a:t>
            </a:r>
            <a:r>
              <a:rPr lang="zh-CN" altLang="en-US" sz="2400" b="1" dirty="0" smtClean="0">
                <a:solidFill>
                  <a:srgbClr val="000000"/>
                </a:solidFill>
              </a:rPr>
              <a:t>北京的“外溢效应”。</a:t>
            </a:r>
            <a:endParaRPr lang="en-US" altLang="zh-CN" sz="2400" b="1" dirty="0" smtClean="0">
              <a:solidFill>
                <a:srgbClr val="000000"/>
              </a:solidFill>
            </a:endParaRPr>
          </a:p>
          <a:p>
            <a:r>
              <a:rPr lang="en-US" altLang="zh-CN" sz="2400" b="1" dirty="0" smtClean="0">
                <a:solidFill>
                  <a:srgbClr val="000000"/>
                </a:solidFill>
              </a:rPr>
              <a:t>        </a:t>
            </a:r>
            <a:r>
              <a:rPr lang="zh-CN" altLang="en-US" sz="2400" b="1" dirty="0" smtClean="0">
                <a:solidFill>
                  <a:srgbClr val="000000"/>
                </a:solidFill>
              </a:rPr>
              <a:t>（</a:t>
            </a:r>
            <a:r>
              <a:rPr lang="en-US" altLang="zh-CN" sz="2400" b="1" dirty="0" smtClean="0">
                <a:solidFill>
                  <a:srgbClr val="000000"/>
                </a:solidFill>
              </a:rPr>
              <a:t>2017</a:t>
            </a:r>
            <a:r>
              <a:rPr lang="zh-CN" altLang="en-US" sz="2400" b="1" dirty="0" smtClean="0">
                <a:solidFill>
                  <a:srgbClr val="000000"/>
                </a:solidFill>
              </a:rPr>
              <a:t>）</a:t>
            </a:r>
            <a:r>
              <a:rPr lang="en-US" altLang="zh-CN" sz="2400" b="1" dirty="0" smtClean="0">
                <a:solidFill>
                  <a:srgbClr val="000000"/>
                </a:solidFill>
              </a:rPr>
              <a:t>41.</a:t>
            </a:r>
            <a:r>
              <a:rPr lang="zh-CN" altLang="en-US" sz="2400" b="1" dirty="0" smtClean="0">
                <a:solidFill>
                  <a:srgbClr val="000000"/>
                </a:solidFill>
              </a:rPr>
              <a:t> ⑶请从以上特点中任选一个或多个，结合材料，运用</a:t>
            </a:r>
            <a:r>
              <a:rPr lang="en-US" altLang="zh-CN" sz="2400" b="1" dirty="0" smtClean="0">
                <a:solidFill>
                  <a:srgbClr val="000000"/>
                </a:solidFill>
              </a:rPr>
              <a:t>《</a:t>
            </a:r>
            <a:r>
              <a:rPr lang="zh-CN" altLang="en-US" sz="2400" b="1" dirty="0" smtClean="0">
                <a:solidFill>
                  <a:srgbClr val="000000"/>
                </a:solidFill>
              </a:rPr>
              <a:t>文化生活</a:t>
            </a:r>
            <a:r>
              <a:rPr lang="en-US" altLang="zh-CN" sz="2400" b="1" dirty="0" smtClean="0">
                <a:solidFill>
                  <a:srgbClr val="000000"/>
                </a:solidFill>
              </a:rPr>
              <a:t>》</a:t>
            </a:r>
            <a:r>
              <a:rPr lang="zh-CN" altLang="en-US" sz="2400" b="1" dirty="0" smtClean="0">
                <a:solidFill>
                  <a:srgbClr val="000000"/>
                </a:solidFill>
              </a:rPr>
              <a:t>相关知识，谈谈你的</a:t>
            </a:r>
            <a:r>
              <a:rPr lang="zh-CN" altLang="en-US" sz="2400" b="1" dirty="0" smtClean="0">
                <a:solidFill>
                  <a:srgbClr val="FF0000"/>
                </a:solidFill>
              </a:rPr>
              <a:t>认识</a:t>
            </a:r>
            <a:r>
              <a:rPr lang="zh-CN" altLang="en-US" sz="2400" b="1" dirty="0" smtClean="0">
                <a:solidFill>
                  <a:srgbClr val="000000"/>
                </a:solidFill>
              </a:rPr>
              <a:t>。</a:t>
            </a:r>
            <a:endParaRPr lang="zh-CN" altLang="en-US" sz="2400" b="1"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pPr algn="l"/>
            <a:endParaRPr lang="zh-CN" altLang="en-US">
              <a:ea typeface="宋体" pitchFamily="2" charset="-122"/>
            </a:endParaRPr>
          </a:p>
        </p:txBody>
      </p:sp>
      <p:sp>
        <p:nvSpPr>
          <p:cNvPr id="6" name="TextBox 5"/>
          <p:cNvSpPr txBox="1">
            <a:spLocks noChangeArrowheads="1"/>
          </p:cNvSpPr>
          <p:nvPr/>
        </p:nvSpPr>
        <p:spPr bwMode="auto">
          <a:xfrm>
            <a:off x="683568" y="1615857"/>
            <a:ext cx="8072437" cy="3108543"/>
          </a:xfrm>
          <a:prstGeom prst="rect">
            <a:avLst/>
          </a:prstGeom>
          <a:noFill/>
          <a:ln w="9525">
            <a:noFill/>
            <a:miter lim="800000"/>
            <a:headEnd/>
            <a:tailEnd/>
          </a:ln>
        </p:spPr>
        <p:txBody>
          <a:bodyPr>
            <a:spAutoFit/>
          </a:bodyPr>
          <a:lstStyle/>
          <a:p>
            <a:pPr algn="l"/>
            <a:r>
              <a:rPr lang="zh-CN" altLang="en-US" sz="2800" b="1" dirty="0">
                <a:latin typeface="华文新魏" pitchFamily="2" charset="-122"/>
                <a:ea typeface="华文新魏" pitchFamily="2" charset="-122"/>
              </a:rPr>
              <a:t> </a:t>
            </a:r>
            <a:r>
              <a:rPr lang="zh-CN" altLang="en-US" sz="2800" b="1" dirty="0" smtClean="0">
                <a:latin typeface="华文新魏" pitchFamily="2" charset="-122"/>
                <a:ea typeface="华文新魏" pitchFamily="2" charset="-122"/>
              </a:rPr>
              <a:t>       </a:t>
            </a:r>
            <a:r>
              <a:rPr lang="zh-CN" altLang="en-US" sz="2800" b="1" dirty="0" smtClean="0"/>
              <a:t>（</a:t>
            </a:r>
            <a:r>
              <a:rPr lang="en-US" sz="2800" b="1" dirty="0" smtClean="0"/>
              <a:t>2014</a:t>
            </a:r>
            <a:r>
              <a:rPr lang="zh-CN" altLang="en-US" sz="2800" b="1" dirty="0" smtClean="0"/>
              <a:t>）</a:t>
            </a:r>
            <a:r>
              <a:rPr lang="en-US" sz="2800" b="1" dirty="0" smtClean="0"/>
              <a:t>39.</a:t>
            </a:r>
            <a:r>
              <a:rPr lang="zh-CN" altLang="en-US" sz="2800" b="1" dirty="0" smtClean="0"/>
              <a:t>古人说：“大学之道，在明明德，在亲民，在止于至善。”社会主义核心价值观，其实就是一种，即使个人的德，也是一种大德，就是国家的德、社会的德。国无德不兴，人无德不立。修德，既要立意高远，又要立足平实。</a:t>
            </a:r>
            <a:endParaRPr lang="en-US" altLang="zh-CN" sz="2800" b="1" dirty="0" smtClean="0"/>
          </a:p>
          <a:p>
            <a:pPr algn="l"/>
            <a:r>
              <a:rPr lang="zh-CN" altLang="en-US" sz="2800" b="1" dirty="0" smtClean="0"/>
              <a:t>       从知行统一的角度，谈谈你对践行社会主义核心价值观的理解。</a:t>
            </a:r>
            <a:endParaRPr lang="zh-CN" altLang="en-US" sz="2800" b="1" dirty="0">
              <a:latin typeface="华文新魏" pitchFamily="2" charset="-122"/>
              <a:ea typeface="华文新魏" pitchFamily="2" charset="-122"/>
            </a:endParaRPr>
          </a:p>
        </p:txBody>
      </p:sp>
      <p:sp>
        <p:nvSpPr>
          <p:cNvPr id="10" name="TextBox 9"/>
          <p:cNvSpPr txBox="1"/>
          <p:nvPr/>
        </p:nvSpPr>
        <p:spPr>
          <a:xfrm>
            <a:off x="457200" y="3089970"/>
            <a:ext cx="8286808" cy="3539430"/>
          </a:xfrm>
          <a:prstGeom prst="rect">
            <a:avLst/>
          </a:prstGeom>
          <a:solidFill>
            <a:srgbClr val="CCFFFF"/>
          </a:solidFill>
        </p:spPr>
        <p:txBody>
          <a:bodyPr wrap="square" rtlCol="0">
            <a:spAutoFit/>
          </a:bodyPr>
          <a:lstStyle/>
          <a:p>
            <a:pPr algn="l"/>
            <a:r>
              <a:rPr lang="zh-CN" altLang="en-US" sz="3200" b="1" dirty="0" smtClean="0">
                <a:solidFill>
                  <a:srgbClr val="0000CC"/>
                </a:solidFill>
              </a:rPr>
              <a:t>        答案：知与行是辩证统一的（实践和认识是辩证统一的）。应正确理解和认识社会主义核心价值观的基本要求，把核心价值观内化为自己的精神追求，更要重视道德实践，把践行社会主义核心价值观变成自己的自觉行动，在实践中深化对社会主义核心价值观的认识。</a:t>
            </a:r>
            <a:endParaRPr lang="zh-CN" altLang="en-US" sz="3200" b="1" dirty="0">
              <a:solidFill>
                <a:srgbClr val="0000CC"/>
              </a:solidFill>
            </a:endParaRPr>
          </a:p>
        </p:txBody>
      </p:sp>
      <p:sp>
        <p:nvSpPr>
          <p:cNvPr id="5" name="线形标注 1 4"/>
          <p:cNvSpPr/>
          <p:nvPr/>
        </p:nvSpPr>
        <p:spPr>
          <a:xfrm>
            <a:off x="6172200" y="2362200"/>
            <a:ext cx="1785950" cy="785818"/>
          </a:xfrm>
          <a:prstGeom prst="borderCallout1">
            <a:avLst>
              <a:gd name="adj1" fmla="val 18750"/>
              <a:gd name="adj2" fmla="val -8333"/>
              <a:gd name="adj3" fmla="val 126300"/>
              <a:gd name="adj4" fmla="val -10601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性质判断</a:t>
            </a:r>
            <a:endParaRPr lang="zh-CN" altLang="en-US" sz="2800" b="1" dirty="0">
              <a:solidFill>
                <a:schemeClr val="tx1"/>
              </a:solidFill>
            </a:endParaRPr>
          </a:p>
        </p:txBody>
      </p:sp>
      <p:sp>
        <p:nvSpPr>
          <p:cNvPr id="7" name="线形标注 1 6"/>
          <p:cNvSpPr/>
          <p:nvPr/>
        </p:nvSpPr>
        <p:spPr>
          <a:xfrm>
            <a:off x="4114800" y="6072182"/>
            <a:ext cx="3233766" cy="785818"/>
          </a:xfrm>
          <a:prstGeom prst="borderCallout1">
            <a:avLst>
              <a:gd name="adj1" fmla="val 18750"/>
              <a:gd name="adj2" fmla="val -8333"/>
              <a:gd name="adj3" fmla="val -251519"/>
              <a:gd name="adj4" fmla="val 2157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应持有的态度</a:t>
            </a:r>
            <a:endParaRPr lang="zh-CN" altLang="en-US" sz="2800" b="1" dirty="0">
              <a:solidFill>
                <a:schemeClr val="tx1"/>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7"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pPr algn="l"/>
            <a:endParaRPr lang="zh-CN" altLang="en-US">
              <a:ea typeface="宋体" pitchFamily="2" charset="-122"/>
            </a:endParaRPr>
          </a:p>
        </p:txBody>
      </p:sp>
      <p:sp>
        <p:nvSpPr>
          <p:cNvPr id="6" name="TextBox 5"/>
          <p:cNvSpPr txBox="1">
            <a:spLocks noChangeArrowheads="1"/>
          </p:cNvSpPr>
          <p:nvPr/>
        </p:nvSpPr>
        <p:spPr bwMode="auto">
          <a:xfrm>
            <a:off x="683568" y="1354753"/>
            <a:ext cx="8072437" cy="4893647"/>
          </a:xfrm>
          <a:prstGeom prst="rect">
            <a:avLst/>
          </a:prstGeom>
          <a:noFill/>
          <a:ln w="9525">
            <a:noFill/>
            <a:miter lim="800000"/>
            <a:headEnd/>
            <a:tailEnd/>
          </a:ln>
        </p:spPr>
        <p:txBody>
          <a:bodyPr>
            <a:spAutoFit/>
          </a:bodyPr>
          <a:lstStyle/>
          <a:p>
            <a:pPr algn="l"/>
            <a:r>
              <a:rPr lang="zh-CN" altLang="en-US" sz="2600" b="1" dirty="0">
                <a:latin typeface="华文新魏" pitchFamily="2" charset="-122"/>
                <a:ea typeface="华文新魏" pitchFamily="2" charset="-122"/>
              </a:rPr>
              <a:t> </a:t>
            </a:r>
            <a:r>
              <a:rPr lang="zh-CN" altLang="en-US" sz="2600" b="1" dirty="0" smtClean="0">
                <a:latin typeface="华文新魏" pitchFamily="2" charset="-122"/>
                <a:ea typeface="华文新魏" pitchFamily="2" charset="-122"/>
              </a:rPr>
              <a:t>       </a:t>
            </a:r>
            <a:r>
              <a:rPr lang="zh-CN" altLang="en-US" sz="2600" b="1" dirty="0" smtClean="0"/>
              <a:t>（</a:t>
            </a:r>
            <a:r>
              <a:rPr lang="en-US" sz="2600" b="1" dirty="0" smtClean="0"/>
              <a:t>2015</a:t>
            </a:r>
            <a:r>
              <a:rPr lang="zh-CN" altLang="en-US" sz="2600" b="1" dirty="0" smtClean="0"/>
              <a:t>）</a:t>
            </a:r>
            <a:r>
              <a:rPr lang="en-US" sz="2600" b="1" dirty="0" smtClean="0"/>
              <a:t>38.</a:t>
            </a:r>
            <a:r>
              <a:rPr lang="zh-CN" altLang="en-US" sz="2600" b="1" dirty="0" smtClean="0"/>
              <a:t>材料三 互联网时代，“众”的力量在社会公共领域发挥着日益重要的作用。互联网给公民参与提供了广阔的平台，也给政府治理模式的创新带来了新的机遇。公民通过社交网络为交管部门提供道路拥堵信息；民间环保组织依据政府公开的环境数据绘制“污染地图”，帮助政府监管污染企业；市政府通过门户网站向市民征集建议；城管部门请商户和市民通过网络平台为执法人员的工作打分。公民与政府在越来越多的社会公共领域中形成合力。</a:t>
            </a:r>
          </a:p>
          <a:p>
            <a:pPr algn="l"/>
            <a:r>
              <a:rPr lang="en-US" altLang="zh-CN" sz="2600" b="1" dirty="0" smtClean="0"/>
              <a:t>        (3)</a:t>
            </a:r>
            <a:r>
              <a:rPr lang="zh-CN" altLang="en-US" sz="2600" b="1" dirty="0" smtClean="0"/>
              <a:t>结合材料，运用政治生活相关知识，以“互联网时代的公民与政府”为题，写一篇短评。要求：观点明确，逻辑清晰，论述合理，</a:t>
            </a:r>
            <a:r>
              <a:rPr lang="en-US" altLang="zh-CN" sz="2600" b="1" dirty="0" smtClean="0"/>
              <a:t>200</a:t>
            </a:r>
            <a:r>
              <a:rPr lang="zh-CN" altLang="en-US" sz="2600" b="1" dirty="0" smtClean="0"/>
              <a:t>字左右。</a:t>
            </a:r>
          </a:p>
        </p:txBody>
      </p:sp>
      <p:sp>
        <p:nvSpPr>
          <p:cNvPr id="10" name="TextBox 9"/>
          <p:cNvSpPr txBox="1"/>
          <p:nvPr/>
        </p:nvSpPr>
        <p:spPr>
          <a:xfrm>
            <a:off x="214282" y="228600"/>
            <a:ext cx="8572560" cy="6494085"/>
          </a:xfrm>
          <a:prstGeom prst="rect">
            <a:avLst/>
          </a:prstGeom>
          <a:solidFill>
            <a:schemeClr val="bg1"/>
          </a:solidFill>
        </p:spPr>
        <p:txBody>
          <a:bodyPr wrap="square" rtlCol="0">
            <a:spAutoFit/>
          </a:bodyPr>
          <a:lstStyle/>
          <a:p>
            <a:pPr algn="l"/>
            <a:r>
              <a:rPr lang="zh-CN" altLang="en-US" sz="3200" b="1" dirty="0" smtClean="0">
                <a:solidFill>
                  <a:srgbClr val="0000CC"/>
                </a:solidFill>
              </a:rPr>
              <a:t>        答案示例：互联网为公民与政府的联系和沟通搭建了全新平台，开启了社会治理的“众智”模式。互联网激发了公民的热情，公民可以充分行使权利，维护权益，自由表达诉求，广泛参与公共政策的制定、执行、监督，在社会治理中发挥越来越大的作用。政府借助互联网可以更加便捷地与公民沟通，了解民意、集中民智，优化公共政策，创新社会治理，转变传统的管理模式，建设服务型政府。实现政府和公民的良性互动，公民应依法、有序、积极参与政治生活，政府应努力提高透明度，主动回应公民诉求，完善与民众的沟通和协作机制，凝聚公民与政府的合力。</a:t>
            </a:r>
            <a:endParaRPr lang="zh-CN" altLang="en-US" sz="3200" b="1" dirty="0">
              <a:solidFill>
                <a:srgbClr val="0000CC"/>
              </a:solidFill>
            </a:endParaRPr>
          </a:p>
        </p:txBody>
      </p:sp>
      <p:sp>
        <p:nvSpPr>
          <p:cNvPr id="5" name="线形标注 1 4"/>
          <p:cNvSpPr/>
          <p:nvPr/>
        </p:nvSpPr>
        <p:spPr>
          <a:xfrm>
            <a:off x="5643570" y="214290"/>
            <a:ext cx="1785950" cy="785818"/>
          </a:xfrm>
          <a:prstGeom prst="borderCallout1">
            <a:avLst>
              <a:gd name="adj1" fmla="val 18750"/>
              <a:gd name="adj2" fmla="val -8333"/>
              <a:gd name="adj3" fmla="val 96206"/>
              <a:gd name="adj4" fmla="val -10778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性质判断</a:t>
            </a:r>
            <a:endParaRPr lang="zh-CN" altLang="en-US" sz="2800" b="1" dirty="0">
              <a:solidFill>
                <a:schemeClr val="tx1"/>
              </a:solidFill>
            </a:endParaRPr>
          </a:p>
        </p:txBody>
      </p:sp>
      <p:sp>
        <p:nvSpPr>
          <p:cNvPr id="7" name="线形标注 1 6"/>
          <p:cNvSpPr/>
          <p:nvPr/>
        </p:nvSpPr>
        <p:spPr>
          <a:xfrm>
            <a:off x="3643306" y="1285860"/>
            <a:ext cx="4572032" cy="785818"/>
          </a:xfrm>
          <a:prstGeom prst="borderCallout1">
            <a:avLst>
              <a:gd name="adj1" fmla="val 18750"/>
              <a:gd name="adj2" fmla="val -8333"/>
              <a:gd name="adj3" fmla="val 143789"/>
              <a:gd name="adj4" fmla="val -2163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对公民和政府的影响</a:t>
            </a:r>
            <a:endParaRPr lang="zh-CN" altLang="en-US" sz="2800" b="1" dirty="0">
              <a:solidFill>
                <a:schemeClr val="tx1"/>
              </a:solidFill>
            </a:endParaRPr>
          </a:p>
        </p:txBody>
      </p:sp>
      <p:sp>
        <p:nvSpPr>
          <p:cNvPr id="8" name="线形标注 1 7"/>
          <p:cNvSpPr/>
          <p:nvPr/>
        </p:nvSpPr>
        <p:spPr>
          <a:xfrm>
            <a:off x="4071934" y="3500438"/>
            <a:ext cx="4572032" cy="785818"/>
          </a:xfrm>
          <a:prstGeom prst="borderCallout1">
            <a:avLst>
              <a:gd name="adj1" fmla="val 18750"/>
              <a:gd name="adj2" fmla="val -8333"/>
              <a:gd name="adj3" fmla="val 236001"/>
              <a:gd name="adj4" fmla="val -2766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公民和政府应持有的态度</a:t>
            </a:r>
            <a:endParaRPr lang="zh-CN" altLang="en-US" sz="2800" b="1" dirty="0">
              <a:solidFill>
                <a:schemeClr val="tx1"/>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7" grpId="0" animBg="1"/>
      <p:bldP spid="8"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85800" y="2590800"/>
            <a:ext cx="7696200" cy="4031873"/>
          </a:xfrm>
          <a:prstGeom prst="rect">
            <a:avLst/>
          </a:prstGeom>
          <a:solidFill>
            <a:srgbClr val="CCFFFF"/>
          </a:solidFill>
        </p:spPr>
        <p:txBody>
          <a:bodyPr wrap="square" rtlCol="0">
            <a:spAutoFit/>
          </a:bodyPr>
          <a:lstStyle/>
          <a:p>
            <a:r>
              <a:rPr lang="zh-CN" altLang="en-US" sz="3200" b="1" dirty="0" smtClean="0">
                <a:solidFill>
                  <a:srgbClr val="0000CC"/>
                </a:solidFill>
              </a:rPr>
              <a:t>答案：价值观影响人们对事物的认识和评价，只有遵循社会发展的客观规律，才能树立正确的价值观，从而作出正确的价值评价。受错误价值观驱动，否认英雄的言论歪曲了历史，遮蔽了真相，导致人们思想的混乱。只有尊重历史，坚持真理，树立和弘扬正确价值观，才能抵制否认英雄的谣言，消除其影响。</a:t>
            </a:r>
            <a:endParaRPr lang="zh-CN" altLang="en-US" sz="3200" b="1" dirty="0">
              <a:solidFill>
                <a:srgbClr val="0000CC"/>
              </a:solidFill>
            </a:endParaRPr>
          </a:p>
        </p:txBody>
      </p:sp>
      <p:sp>
        <p:nvSpPr>
          <p:cNvPr id="10547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pPr algn="l"/>
            <a:endParaRPr lang="zh-CN" altLang="en-US">
              <a:ea typeface="宋体" pitchFamily="2" charset="-122"/>
            </a:endParaRPr>
          </a:p>
        </p:txBody>
      </p:sp>
      <p:sp>
        <p:nvSpPr>
          <p:cNvPr id="6" name="TextBox 5"/>
          <p:cNvSpPr txBox="1">
            <a:spLocks noChangeArrowheads="1"/>
          </p:cNvSpPr>
          <p:nvPr/>
        </p:nvSpPr>
        <p:spPr bwMode="auto">
          <a:xfrm>
            <a:off x="533400" y="1615857"/>
            <a:ext cx="8072437" cy="954107"/>
          </a:xfrm>
          <a:prstGeom prst="rect">
            <a:avLst/>
          </a:prstGeom>
          <a:noFill/>
          <a:ln w="9525">
            <a:noFill/>
            <a:miter lim="800000"/>
            <a:headEnd/>
            <a:tailEnd/>
          </a:ln>
        </p:spPr>
        <p:txBody>
          <a:bodyPr>
            <a:spAutoFit/>
          </a:bodyPr>
          <a:lstStyle/>
          <a:p>
            <a:r>
              <a:rPr lang="zh-CN" altLang="en-US" sz="2800" b="1" dirty="0">
                <a:latin typeface="华文新魏" pitchFamily="2" charset="-122"/>
                <a:ea typeface="华文新魏" pitchFamily="2" charset="-122"/>
              </a:rPr>
              <a:t> </a:t>
            </a:r>
            <a:r>
              <a:rPr lang="zh-CN" altLang="en-US" sz="2800" b="1" dirty="0" smtClean="0">
                <a:latin typeface="华文新魏" pitchFamily="2" charset="-122"/>
                <a:ea typeface="华文新魏" pitchFamily="2" charset="-122"/>
              </a:rPr>
              <a:t>       </a:t>
            </a:r>
            <a:r>
              <a:rPr lang="zh-CN" altLang="en-US" sz="2800" b="1" dirty="0" smtClean="0"/>
              <a:t>（</a:t>
            </a:r>
            <a:r>
              <a:rPr lang="en-US" sz="2800" b="1" dirty="0" smtClean="0"/>
              <a:t>2016</a:t>
            </a:r>
            <a:r>
              <a:rPr lang="zh-CN" altLang="en-US" sz="2800" b="1" dirty="0" smtClean="0"/>
              <a:t>全国）</a:t>
            </a:r>
            <a:r>
              <a:rPr lang="en-US" sz="2800" b="1" dirty="0" smtClean="0"/>
              <a:t>39.</a:t>
            </a:r>
            <a:r>
              <a:rPr lang="zh-CN" altLang="en-US" sz="2800" b="1" dirty="0" smtClean="0"/>
              <a:t> </a:t>
            </a:r>
            <a:r>
              <a:rPr lang="en-US" altLang="zh-CN" sz="2800" b="1" dirty="0" smtClean="0"/>
              <a:t>(1)</a:t>
            </a:r>
            <a:r>
              <a:rPr lang="zh-CN" altLang="en-US" sz="2800" b="1" dirty="0" smtClean="0"/>
              <a:t>结合材料，运用价值观的知识，对否认英雄的错误言论加以批驳。</a:t>
            </a:r>
            <a:endParaRPr lang="zh-CN" altLang="en-US" sz="2800" b="1" dirty="0">
              <a:latin typeface="华文新魏" pitchFamily="2" charset="-122"/>
              <a:ea typeface="华文新魏" pitchFamily="2" charset="-122"/>
            </a:endParaRPr>
          </a:p>
        </p:txBody>
      </p:sp>
      <p:sp>
        <p:nvSpPr>
          <p:cNvPr id="5" name="线形标注 1 4"/>
          <p:cNvSpPr/>
          <p:nvPr/>
        </p:nvSpPr>
        <p:spPr>
          <a:xfrm>
            <a:off x="3733800" y="1981200"/>
            <a:ext cx="2286000" cy="785818"/>
          </a:xfrm>
          <a:prstGeom prst="borderCallout1">
            <a:avLst>
              <a:gd name="adj1" fmla="val 18750"/>
              <a:gd name="adj2" fmla="val -8333"/>
              <a:gd name="adj3" fmla="val 273837"/>
              <a:gd name="adj4" fmla="val -2395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性质判断</a:t>
            </a:r>
            <a:endParaRPr lang="zh-CN" altLang="en-US" sz="2800" b="1" dirty="0">
              <a:solidFill>
                <a:schemeClr val="tx1"/>
              </a:solidFill>
            </a:endParaRPr>
          </a:p>
        </p:txBody>
      </p:sp>
      <p:sp>
        <p:nvSpPr>
          <p:cNvPr id="7" name="线形标注 1 6"/>
          <p:cNvSpPr/>
          <p:nvPr/>
        </p:nvSpPr>
        <p:spPr>
          <a:xfrm>
            <a:off x="7162800" y="3124200"/>
            <a:ext cx="1312083" cy="785818"/>
          </a:xfrm>
          <a:prstGeom prst="borderCallout1">
            <a:avLst>
              <a:gd name="adj1" fmla="val 18750"/>
              <a:gd name="adj2" fmla="val -8333"/>
              <a:gd name="adj3" fmla="val 193562"/>
              <a:gd name="adj4" fmla="val -3608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影响</a:t>
            </a:r>
            <a:endParaRPr lang="zh-CN" altLang="en-US" sz="2800" b="1" dirty="0">
              <a:solidFill>
                <a:schemeClr val="tx1"/>
              </a:solidFill>
            </a:endParaRPr>
          </a:p>
        </p:txBody>
      </p:sp>
      <p:sp>
        <p:nvSpPr>
          <p:cNvPr id="8" name="线形标注 1 7"/>
          <p:cNvSpPr/>
          <p:nvPr/>
        </p:nvSpPr>
        <p:spPr>
          <a:xfrm>
            <a:off x="1524000" y="3962400"/>
            <a:ext cx="1447800" cy="785818"/>
          </a:xfrm>
          <a:prstGeom prst="borderCallout1">
            <a:avLst>
              <a:gd name="adj1" fmla="val 18750"/>
              <a:gd name="adj2" fmla="val -8333"/>
              <a:gd name="adj3" fmla="val 214498"/>
              <a:gd name="adj4" fmla="val 824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态度</a:t>
            </a:r>
            <a:endParaRPr lang="zh-CN" altLang="en-US" sz="2800" b="1" dirty="0">
              <a:solidFill>
                <a:schemeClr val="tx1"/>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3568" y="457200"/>
            <a:ext cx="7704856" cy="646331"/>
          </a:xfrm>
          <a:prstGeom prst="rect">
            <a:avLst/>
          </a:prstGeom>
          <a:noFill/>
        </p:spPr>
        <p:txBody>
          <a:bodyPr wrap="square" rtlCol="0">
            <a:spAutoFit/>
          </a:bodyPr>
          <a:lstStyle/>
          <a:p>
            <a:r>
              <a:rPr lang="zh-CN" altLang="en-US" sz="3600" b="1" dirty="0" smtClean="0">
                <a:solidFill>
                  <a:srgbClr val="FFFF00"/>
                </a:solidFill>
                <a:latin typeface="华文新魏" pitchFamily="2" charset="-122"/>
                <a:ea typeface="华文新魏" pitchFamily="2" charset="-122"/>
              </a:rPr>
              <a:t>怎么看（认识评价类）的思维路径</a:t>
            </a:r>
            <a:endParaRPr lang="en-US" altLang="zh-CN" sz="3600" b="1" dirty="0" smtClean="0">
              <a:solidFill>
                <a:srgbClr val="FFFF00"/>
              </a:solidFill>
              <a:latin typeface="华文新魏" pitchFamily="2" charset="-122"/>
              <a:ea typeface="华文新魏" pitchFamily="2" charset="-122"/>
            </a:endParaRPr>
          </a:p>
        </p:txBody>
      </p:sp>
      <p:sp>
        <p:nvSpPr>
          <p:cNvPr id="4" name="TextBox 3"/>
          <p:cNvSpPr txBox="1"/>
          <p:nvPr/>
        </p:nvSpPr>
        <p:spPr>
          <a:xfrm>
            <a:off x="683568" y="1447800"/>
            <a:ext cx="8064896" cy="4031873"/>
          </a:xfrm>
          <a:prstGeom prst="rect">
            <a:avLst/>
          </a:prstGeom>
          <a:noFill/>
        </p:spPr>
        <p:txBody>
          <a:bodyPr wrap="square" rtlCol="0">
            <a:spAutoFit/>
          </a:bodyPr>
          <a:lstStyle/>
          <a:p>
            <a:pPr algn="l"/>
            <a:r>
              <a:rPr lang="en-US" altLang="zh-CN" sz="3200" b="1" dirty="0" smtClean="0">
                <a:latin typeface="华文新魏" pitchFamily="2" charset="-122"/>
                <a:ea typeface="华文新魏" pitchFamily="2" charset="-122"/>
              </a:rPr>
              <a:t>1.</a:t>
            </a:r>
            <a:r>
              <a:rPr lang="zh-CN" altLang="en-US" sz="3200" b="1" dirty="0" smtClean="0">
                <a:latin typeface="华文新魏" pitchFamily="2" charset="-122"/>
                <a:ea typeface="华文新魏" pitchFamily="2" charset="-122"/>
              </a:rPr>
              <a:t>首先阐明需要认识和评价的观点、事物、现象是什么，对其性质作出简要概括；</a:t>
            </a:r>
            <a:endParaRPr lang="en-US" altLang="zh-CN" sz="3200" b="1" dirty="0" smtClean="0">
              <a:latin typeface="华文新魏" pitchFamily="2" charset="-122"/>
              <a:ea typeface="华文新魏" pitchFamily="2" charset="-122"/>
            </a:endParaRPr>
          </a:p>
          <a:p>
            <a:pPr algn="l"/>
            <a:r>
              <a:rPr lang="en-US" altLang="zh-CN" sz="3200" b="1" dirty="0" smtClean="0">
                <a:latin typeface="华文新魏" pitchFamily="2" charset="-122"/>
                <a:ea typeface="华文新魏" pitchFamily="2" charset="-122"/>
              </a:rPr>
              <a:t>2.</a:t>
            </a:r>
            <a:r>
              <a:rPr lang="zh-CN" altLang="en-US" sz="3200" b="1" dirty="0" smtClean="0">
                <a:latin typeface="华文新魏" pitchFamily="2" charset="-122"/>
                <a:ea typeface="华文新魏" pitchFamily="2" charset="-122"/>
              </a:rPr>
              <a:t>辩证分析这一观点、事物、现象的价值、功能、可能产生的多种影响；</a:t>
            </a:r>
            <a:endParaRPr lang="en-US" altLang="zh-CN" sz="3200" b="1" dirty="0" smtClean="0">
              <a:latin typeface="华文新魏" pitchFamily="2" charset="-122"/>
              <a:ea typeface="华文新魏" pitchFamily="2" charset="-122"/>
            </a:endParaRPr>
          </a:p>
          <a:p>
            <a:pPr algn="l"/>
            <a:r>
              <a:rPr lang="en-US" altLang="zh-CN" sz="3200" b="1" dirty="0" smtClean="0">
                <a:latin typeface="华文新魏" pitchFamily="2" charset="-122"/>
                <a:ea typeface="华文新魏" pitchFamily="2" charset="-122"/>
              </a:rPr>
              <a:t>3.</a:t>
            </a:r>
            <a:r>
              <a:rPr lang="zh-CN" altLang="en-US" sz="3200" b="1" dirty="0" smtClean="0">
                <a:latin typeface="华文新魏" pitchFamily="2" charset="-122"/>
                <a:ea typeface="华文新魏" pitchFamily="2" charset="-122"/>
              </a:rPr>
              <a:t>运用相关理论和方法，对观点、事物或现象作出价值判断和选择，表明自己的态度（赞同、支持、倡导、辩护或反对、批判、遏制等）。</a:t>
            </a:r>
            <a:endParaRPr lang="en-US" altLang="zh-CN" sz="3200" b="1" dirty="0" smtClean="0">
              <a:solidFill>
                <a:srgbClr val="FF0000"/>
              </a:solidFill>
              <a:latin typeface="华文新魏" pitchFamily="2" charset="-122"/>
              <a:ea typeface="华文新魏" pitchFamily="2" charset="-122"/>
            </a:endParaRPr>
          </a:p>
        </p:txBody>
      </p:sp>
      <p:sp>
        <p:nvSpPr>
          <p:cNvPr id="6" name="TextBox 5"/>
          <p:cNvSpPr txBox="1"/>
          <p:nvPr/>
        </p:nvSpPr>
        <p:spPr>
          <a:xfrm>
            <a:off x="2123728" y="5410200"/>
            <a:ext cx="5184576" cy="769441"/>
          </a:xfrm>
          <a:prstGeom prst="rect">
            <a:avLst/>
          </a:prstGeom>
          <a:noFill/>
        </p:spPr>
        <p:txBody>
          <a:bodyPr wrap="square" rtlCol="0">
            <a:spAutoFit/>
          </a:bodyPr>
          <a:lstStyle/>
          <a:p>
            <a:r>
              <a:rPr lang="zh-CN" altLang="en-US" sz="4400" b="1" dirty="0" smtClean="0">
                <a:solidFill>
                  <a:srgbClr val="FF0000"/>
                </a:solidFill>
                <a:latin typeface="华文新魏" pitchFamily="2" charset="-122"/>
                <a:ea typeface="华文新魏" pitchFamily="2" charset="-122"/>
              </a:rPr>
              <a:t>性质</a:t>
            </a:r>
            <a:r>
              <a:rPr lang="en-US" altLang="zh-CN" sz="4400" b="1" dirty="0" smtClean="0">
                <a:solidFill>
                  <a:srgbClr val="FF0000"/>
                </a:solidFill>
                <a:latin typeface="华文新魏" pitchFamily="2" charset="-122"/>
                <a:ea typeface="华文新魏" pitchFamily="2" charset="-122"/>
              </a:rPr>
              <a:t>+</a:t>
            </a:r>
            <a:r>
              <a:rPr lang="zh-CN" altLang="en-US" sz="4400" b="1" dirty="0" smtClean="0">
                <a:solidFill>
                  <a:srgbClr val="FF0000"/>
                </a:solidFill>
                <a:latin typeface="华文新魏" pitchFamily="2" charset="-122"/>
                <a:ea typeface="华文新魏" pitchFamily="2" charset="-122"/>
              </a:rPr>
              <a:t>影响</a:t>
            </a:r>
            <a:r>
              <a:rPr lang="en-US" altLang="zh-CN" sz="4400" b="1" dirty="0" smtClean="0">
                <a:solidFill>
                  <a:srgbClr val="FF0000"/>
                </a:solidFill>
                <a:latin typeface="华文新魏" pitchFamily="2" charset="-122"/>
                <a:ea typeface="华文新魏" pitchFamily="2" charset="-122"/>
              </a:rPr>
              <a:t>+</a:t>
            </a:r>
            <a:r>
              <a:rPr lang="zh-CN" altLang="en-US" sz="4400" b="1" dirty="0" smtClean="0">
                <a:solidFill>
                  <a:srgbClr val="FF0000"/>
                </a:solidFill>
                <a:latin typeface="华文新魏" pitchFamily="2" charset="-122"/>
                <a:ea typeface="华文新魏" pitchFamily="2" charset="-122"/>
              </a:rPr>
              <a:t>态度</a:t>
            </a:r>
            <a:endParaRPr lang="zh-CN" altLang="en-US" sz="4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3568" y="381000"/>
            <a:ext cx="7704856" cy="707886"/>
          </a:xfrm>
          <a:prstGeom prst="rect">
            <a:avLst/>
          </a:prstGeom>
          <a:noFill/>
        </p:spPr>
        <p:txBody>
          <a:bodyPr wrap="square" rtlCol="0">
            <a:spAutoFit/>
          </a:bodyPr>
          <a:lstStyle/>
          <a:p>
            <a:r>
              <a:rPr lang="zh-CN" altLang="en-US" sz="4000" b="1" dirty="0" smtClean="0">
                <a:solidFill>
                  <a:srgbClr val="FFFF00"/>
                </a:solidFill>
                <a:latin typeface="华文新魏" pitchFamily="2" charset="-122"/>
                <a:ea typeface="华文新魏" pitchFamily="2" charset="-122"/>
              </a:rPr>
              <a:t>怎么办（行动建议类）</a:t>
            </a:r>
            <a:endParaRPr lang="zh-CN" altLang="en-US" sz="4000" b="1" dirty="0">
              <a:solidFill>
                <a:srgbClr val="FFFF00"/>
              </a:solidFill>
              <a:latin typeface="华文新魏" pitchFamily="2" charset="-122"/>
              <a:ea typeface="华文新魏" pitchFamily="2" charset="-122"/>
            </a:endParaRPr>
          </a:p>
        </p:txBody>
      </p:sp>
      <p:sp>
        <p:nvSpPr>
          <p:cNvPr id="4" name="TextBox 3"/>
          <p:cNvSpPr txBox="1"/>
          <p:nvPr/>
        </p:nvSpPr>
        <p:spPr>
          <a:xfrm>
            <a:off x="683568" y="1905000"/>
            <a:ext cx="8064896" cy="3539430"/>
          </a:xfrm>
          <a:prstGeom prst="rect">
            <a:avLst/>
          </a:prstGeom>
          <a:noFill/>
        </p:spPr>
        <p:txBody>
          <a:bodyPr wrap="square" rtlCol="0">
            <a:spAutoFit/>
          </a:bodyPr>
          <a:lstStyle/>
          <a:p>
            <a:pPr algn="l"/>
            <a:r>
              <a:rPr lang="zh-CN" altLang="en-US" sz="3200" b="1" dirty="0" smtClean="0">
                <a:latin typeface="华文新魏" pitchFamily="2" charset="-122"/>
                <a:ea typeface="华文新魏" pitchFamily="2" charset="-122"/>
              </a:rPr>
              <a:t>         含义：结合具体的生活情境，运用科学的方法和原理，根据约束条件和目标设计出合理可行的方案。</a:t>
            </a:r>
            <a:endParaRPr lang="en-US" altLang="zh-CN" sz="3200" b="1" dirty="0" smtClean="0">
              <a:latin typeface="华文新魏" pitchFamily="2" charset="-122"/>
              <a:ea typeface="华文新魏" pitchFamily="2" charset="-122"/>
            </a:endParaRPr>
          </a:p>
          <a:p>
            <a:pPr algn="l"/>
            <a:r>
              <a:rPr lang="en-US" altLang="zh-CN" sz="3200" b="1" dirty="0" smtClean="0">
                <a:latin typeface="华文新魏" pitchFamily="2" charset="-122"/>
                <a:ea typeface="华文新魏" pitchFamily="2" charset="-122"/>
              </a:rPr>
              <a:t>        </a:t>
            </a:r>
          </a:p>
          <a:p>
            <a:pPr algn="l"/>
            <a:r>
              <a:rPr lang="en-US" altLang="zh-CN" sz="3200" b="1" dirty="0" smtClean="0">
                <a:latin typeface="华文新魏" pitchFamily="2" charset="-122"/>
                <a:ea typeface="华文新魏" pitchFamily="2" charset="-122"/>
              </a:rPr>
              <a:t>         </a:t>
            </a:r>
            <a:r>
              <a:rPr lang="zh-CN" altLang="en-US" sz="3200" b="1" dirty="0" smtClean="0">
                <a:latin typeface="华文新魏" pitchFamily="2" charset="-122"/>
                <a:ea typeface="华文新魏" pitchFamily="2" charset="-122"/>
              </a:rPr>
              <a:t>常用指向词：途径、如何（解决、做、坚持、推进、影响</a:t>
            </a:r>
            <a:r>
              <a:rPr lang="en-US" altLang="zh-CN" sz="3200" b="1" dirty="0" smtClean="0">
                <a:latin typeface="华文新魏" pitchFamily="2" charset="-122"/>
                <a:ea typeface="华文新魏" pitchFamily="2" charset="-122"/>
              </a:rPr>
              <a:t>… </a:t>
            </a:r>
            <a:r>
              <a:rPr lang="zh-CN" altLang="en-US" sz="3200" b="1" dirty="0" smtClean="0">
                <a:latin typeface="华文新魏" pitchFamily="2" charset="-122"/>
                <a:ea typeface="华文新魏" pitchFamily="2" charset="-122"/>
              </a:rPr>
              <a:t>）、启示、经验、建议（倡议）、采取措施、发挥作用等。</a:t>
            </a:r>
            <a:endParaRPr lang="en-US" altLang="zh-CN" sz="3200" b="1" dirty="0" smtClean="0">
              <a:latin typeface="华文新魏" pitchFamily="2" charset="-122"/>
              <a:ea typeface="华文新魏" pitchFamily="2"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7936</TotalTime>
  <Words>8335</Words>
  <Application>Microsoft Office PowerPoint</Application>
  <PresentationFormat>全屏显示(4:3)</PresentationFormat>
  <Paragraphs>754</Paragraphs>
  <Slides>105</Slides>
  <Notes>14</Notes>
  <HiddenSlides>0</HiddenSlides>
  <MMClips>0</MMClips>
  <ScaleCrop>false</ScaleCrop>
  <HeadingPairs>
    <vt:vector size="4" baseType="variant">
      <vt:variant>
        <vt:lpstr>主题</vt:lpstr>
      </vt:variant>
      <vt:variant>
        <vt:i4>1</vt:i4>
      </vt:variant>
      <vt:variant>
        <vt:lpstr>幻灯片标题</vt:lpstr>
      </vt:variant>
      <vt:variant>
        <vt:i4>105</vt:i4>
      </vt:variant>
    </vt:vector>
  </HeadingPairs>
  <TitlesOfParts>
    <vt:vector size="106" baseType="lpstr">
      <vt:lpstr>Radial</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（一）基于核心素养，统整三维教学目标</vt:lpstr>
      <vt:lpstr>（二）梳理学习内容，整合建构知识网络</vt:lpstr>
      <vt:lpstr>（三）精选学习资源，创设良好教学情境</vt:lpstr>
      <vt:lpstr>（四）强化问题解决，发挥任务导向作用</vt:lpstr>
      <vt:lpstr>（四）强化问题解决，发挥任务导向作用</vt:lpstr>
      <vt:lpstr>（五）重视即时评价，调控提高教学效果</vt:lpstr>
      <vt:lpstr>幻灯片 79</vt:lpstr>
      <vt:lpstr>幻灯片 80</vt:lpstr>
      <vt:lpstr>幻灯片 81</vt:lpstr>
      <vt:lpstr>幻灯片 82</vt:lpstr>
      <vt:lpstr>幻灯片 83</vt:lpstr>
      <vt:lpstr>幻灯片 84</vt:lpstr>
      <vt:lpstr>幻灯片 85</vt:lpstr>
      <vt:lpstr>幻灯片 86</vt:lpstr>
      <vt:lpstr>幻灯片 87</vt:lpstr>
      <vt:lpstr>幻灯片 88</vt:lpstr>
      <vt:lpstr>幻灯片 89</vt:lpstr>
      <vt:lpstr>幻灯片 90</vt:lpstr>
      <vt:lpstr>幻灯片 91</vt:lpstr>
      <vt:lpstr>幻灯片 92</vt:lpstr>
      <vt:lpstr>幻灯片 93</vt:lpstr>
      <vt:lpstr>幻灯片 94</vt:lpstr>
      <vt:lpstr>幻灯片 95</vt:lpstr>
      <vt:lpstr>幻灯片 96</vt:lpstr>
      <vt:lpstr>幻灯片 97</vt:lpstr>
      <vt:lpstr>幻灯片 98</vt:lpstr>
      <vt:lpstr>幻灯片 99</vt:lpstr>
      <vt:lpstr>幻灯片 100</vt:lpstr>
      <vt:lpstr>幻灯片 101</vt:lpstr>
      <vt:lpstr>幻灯片 102</vt:lpstr>
      <vt:lpstr>幻灯片 103</vt:lpstr>
      <vt:lpstr>幻灯片 104</vt:lpstr>
      <vt:lpstr>幻灯片 105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李岚</cp:lastModifiedBy>
  <cp:revision>439</cp:revision>
  <cp:lastPrinted>1601-01-01T00:00:00Z</cp:lastPrinted>
  <dcterms:created xsi:type="dcterms:W3CDTF">1601-01-01T00:00:00Z</dcterms:created>
  <dcterms:modified xsi:type="dcterms:W3CDTF">2017-12-15T04:38:45Z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