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7" r:id="rId2"/>
    <p:sldId id="260" r:id="rId3"/>
    <p:sldId id="267" r:id="rId4"/>
    <p:sldId id="263" r:id="rId5"/>
    <p:sldId id="264" r:id="rId6"/>
    <p:sldId id="309" r:id="rId7"/>
    <p:sldId id="310" r:id="rId8"/>
    <p:sldId id="311" r:id="rId9"/>
    <p:sldId id="268" r:id="rId10"/>
    <p:sldId id="269" r:id="rId11"/>
    <p:sldId id="271" r:id="rId12"/>
    <p:sldId id="270" r:id="rId13"/>
    <p:sldId id="272" r:id="rId14"/>
    <p:sldId id="265" r:id="rId15"/>
    <p:sldId id="273" r:id="rId16"/>
    <p:sldId id="276" r:id="rId17"/>
    <p:sldId id="277" r:id="rId18"/>
    <p:sldId id="278" r:id="rId19"/>
    <p:sldId id="280" r:id="rId20"/>
    <p:sldId id="281" r:id="rId21"/>
    <p:sldId id="282" r:id="rId22"/>
    <p:sldId id="283" r:id="rId23"/>
    <p:sldId id="284" r:id="rId24"/>
    <p:sldId id="285" r:id="rId25"/>
    <p:sldId id="286" r:id="rId26"/>
    <p:sldId id="287" r:id="rId27"/>
    <p:sldId id="288" r:id="rId28"/>
    <p:sldId id="289" r:id="rId29"/>
    <p:sldId id="308"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275" r:id="rId45"/>
  </p:sldIdLst>
  <p:sldSz cx="9144000" cy="5143500" type="screen16x9"/>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200"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9D373-9AB1-644C-B1A0-B3798D08004F}" type="doc">
      <dgm:prSet loTypeId="urn:microsoft.com/office/officeart/2005/8/layout/hProcess9" loCatId="" qsTypeId="urn:microsoft.com/office/officeart/2005/8/quickstyle/simple4" qsCatId="simple" csTypeId="urn:microsoft.com/office/officeart/2005/8/colors/accent1_2" csCatId="accent1" phldr="1"/>
      <dgm:spPr/>
    </dgm:pt>
    <dgm:pt modelId="{8D29F750-0692-E244-891D-C746E4A09939}">
      <dgm:prSet phldrT="[文本]"/>
      <dgm:spPr/>
      <dgm:t>
        <a:bodyPr/>
        <a:lstStyle/>
        <a:p>
          <a:r>
            <a:rPr lang="zh-CN" altLang="zh-CN" dirty="0" smtClean="0">
              <a:solidFill>
                <a:srgbClr val="000000"/>
              </a:solidFill>
              <a:ea typeface="仿宋_GB2312"/>
              <a:cs typeface="Tahoma" panose="020B0604030504040204" pitchFamily="34" charset="0"/>
            </a:rPr>
            <a:t>基本建成“人人皆学，处处能学，时时可学”，与国家教育现代化发展目标相适应的教育信息化体系</a:t>
          </a:r>
          <a:endParaRPr lang="zh-CN" altLang="en-US" dirty="0"/>
        </a:p>
      </dgm:t>
    </dgm:pt>
    <dgm:pt modelId="{C5C623C7-E028-8140-8562-1800CD666F35}" type="parTrans" cxnId="{0E5E51A9-E800-B847-9881-9005266080BC}">
      <dgm:prSet/>
      <dgm:spPr/>
      <dgm:t>
        <a:bodyPr/>
        <a:lstStyle/>
        <a:p>
          <a:endParaRPr lang="zh-CN" altLang="en-US"/>
        </a:p>
      </dgm:t>
    </dgm:pt>
    <dgm:pt modelId="{8FD9A497-5754-4F49-B0D3-CD2B95D6FF95}" type="sibTrans" cxnId="{0E5E51A9-E800-B847-9881-9005266080BC}">
      <dgm:prSet/>
      <dgm:spPr/>
      <dgm:t>
        <a:bodyPr/>
        <a:lstStyle/>
        <a:p>
          <a:endParaRPr lang="zh-CN" altLang="en-US"/>
        </a:p>
      </dgm:t>
    </dgm:pt>
    <dgm:pt modelId="{6A65830E-B8AB-244B-8828-9D23F8914F0C}">
      <dgm:prSet phldrT="[文本]"/>
      <dgm:spPr/>
      <dgm:t>
        <a:bodyPr/>
        <a:lstStyle/>
        <a:p>
          <a:r>
            <a:rPr lang="zh-CN" altLang="zh-CN" dirty="0" smtClean="0">
              <a:solidFill>
                <a:srgbClr val="000000"/>
              </a:solidFill>
              <a:ea typeface="仿宋_GB2312"/>
              <a:cs typeface="Tahoma" panose="020B0604030504040204" pitchFamily="34" charset="0"/>
            </a:rPr>
            <a:t>基本实现教育信息化对高素质人才培养和教育领域综合改革的支撑和引领作用</a:t>
          </a:r>
          <a:endParaRPr lang="zh-CN" altLang="en-US" dirty="0"/>
        </a:p>
      </dgm:t>
    </dgm:pt>
    <dgm:pt modelId="{F77D548F-AA23-2C4A-BC14-D4904A33E830}" type="parTrans" cxnId="{C5EBF174-CAE7-1441-B056-19B183CD8B44}">
      <dgm:prSet/>
      <dgm:spPr/>
      <dgm:t>
        <a:bodyPr/>
        <a:lstStyle/>
        <a:p>
          <a:endParaRPr lang="zh-CN" altLang="en-US"/>
        </a:p>
      </dgm:t>
    </dgm:pt>
    <dgm:pt modelId="{7F93D338-680E-BC4D-AF1E-5222BFA8D80A}" type="sibTrans" cxnId="{C5EBF174-CAE7-1441-B056-19B183CD8B44}">
      <dgm:prSet/>
      <dgm:spPr/>
      <dgm:t>
        <a:bodyPr/>
        <a:lstStyle/>
        <a:p>
          <a:endParaRPr lang="zh-CN" altLang="en-US"/>
        </a:p>
      </dgm:t>
    </dgm:pt>
    <dgm:pt modelId="{FC6FE46E-0235-FF4B-88C1-3E0D4D80961F}">
      <dgm:prSet phldrT="[文本]"/>
      <dgm:spPr/>
      <dgm:t>
        <a:bodyPr/>
        <a:lstStyle/>
        <a:p>
          <a:r>
            <a:rPr lang="zh-CN" altLang="zh-CN" dirty="0" smtClean="0">
              <a:solidFill>
                <a:srgbClr val="000000"/>
              </a:solidFill>
              <a:ea typeface="仿宋_GB2312"/>
              <a:cs typeface="Tahoma" panose="020B0604030504040204" pitchFamily="34" charset="0"/>
            </a:rPr>
            <a:t>基本形成具有国际先进水平，信息技术和教育融合发展的，中国特色的发展路子</a:t>
          </a:r>
          <a:endParaRPr lang="zh-CN" altLang="en-US" dirty="0"/>
        </a:p>
      </dgm:t>
    </dgm:pt>
    <dgm:pt modelId="{C96027C9-5101-B244-8165-46658A0CC501}" type="parTrans" cxnId="{2DB50EAE-1552-0543-BA09-459302AC2FF9}">
      <dgm:prSet/>
      <dgm:spPr/>
      <dgm:t>
        <a:bodyPr/>
        <a:lstStyle/>
        <a:p>
          <a:endParaRPr lang="zh-CN" altLang="en-US"/>
        </a:p>
      </dgm:t>
    </dgm:pt>
    <dgm:pt modelId="{98C3ACE1-68AA-E949-9DFA-C2766A312E7F}" type="sibTrans" cxnId="{2DB50EAE-1552-0543-BA09-459302AC2FF9}">
      <dgm:prSet/>
      <dgm:spPr/>
      <dgm:t>
        <a:bodyPr/>
        <a:lstStyle/>
        <a:p>
          <a:endParaRPr lang="zh-CN" altLang="en-US"/>
        </a:p>
      </dgm:t>
    </dgm:pt>
    <dgm:pt modelId="{B61F1143-8ACC-784F-9793-E6579C07B671}" type="pres">
      <dgm:prSet presAssocID="{5319D373-9AB1-644C-B1A0-B3798D08004F}" presName="CompostProcess" presStyleCnt="0">
        <dgm:presLayoutVars>
          <dgm:dir/>
          <dgm:resizeHandles val="exact"/>
        </dgm:presLayoutVars>
      </dgm:prSet>
      <dgm:spPr/>
    </dgm:pt>
    <dgm:pt modelId="{4B1F1ECE-D507-3240-BD69-4F0C0E74DCA0}" type="pres">
      <dgm:prSet presAssocID="{5319D373-9AB1-644C-B1A0-B3798D08004F}" presName="arrow" presStyleLbl="bgShp" presStyleIdx="0" presStyleCnt="1" custScaleX="117647" custScaleY="61993"/>
      <dgm:spPr/>
    </dgm:pt>
    <dgm:pt modelId="{967F96F3-905E-7E48-8FA1-D34C98D7CE14}" type="pres">
      <dgm:prSet presAssocID="{5319D373-9AB1-644C-B1A0-B3798D08004F}" presName="linearProcess" presStyleCnt="0"/>
      <dgm:spPr/>
    </dgm:pt>
    <dgm:pt modelId="{1E470DBE-F84D-A44D-A267-076046470310}" type="pres">
      <dgm:prSet presAssocID="{8D29F750-0692-E244-891D-C746E4A09939}" presName="textNode" presStyleLbl="node1" presStyleIdx="0" presStyleCnt="3">
        <dgm:presLayoutVars>
          <dgm:bulletEnabled val="1"/>
        </dgm:presLayoutVars>
      </dgm:prSet>
      <dgm:spPr/>
      <dgm:t>
        <a:bodyPr/>
        <a:lstStyle/>
        <a:p>
          <a:endParaRPr lang="zh-CN" altLang="en-US"/>
        </a:p>
      </dgm:t>
    </dgm:pt>
    <dgm:pt modelId="{91B1DE99-1D82-1242-8F21-7A5031FC4B39}" type="pres">
      <dgm:prSet presAssocID="{8FD9A497-5754-4F49-B0D3-CD2B95D6FF95}" presName="sibTrans" presStyleCnt="0"/>
      <dgm:spPr/>
    </dgm:pt>
    <dgm:pt modelId="{8336AB28-7E0B-B142-B38B-A2E40A6CAE95}" type="pres">
      <dgm:prSet presAssocID="{6A65830E-B8AB-244B-8828-9D23F8914F0C}" presName="textNode" presStyleLbl="node1" presStyleIdx="1" presStyleCnt="3">
        <dgm:presLayoutVars>
          <dgm:bulletEnabled val="1"/>
        </dgm:presLayoutVars>
      </dgm:prSet>
      <dgm:spPr/>
      <dgm:t>
        <a:bodyPr/>
        <a:lstStyle/>
        <a:p>
          <a:endParaRPr lang="zh-CN" altLang="en-US"/>
        </a:p>
      </dgm:t>
    </dgm:pt>
    <dgm:pt modelId="{33F7CBF6-05B2-BF48-BA86-2D00BAF857AF}" type="pres">
      <dgm:prSet presAssocID="{7F93D338-680E-BC4D-AF1E-5222BFA8D80A}" presName="sibTrans" presStyleCnt="0"/>
      <dgm:spPr/>
    </dgm:pt>
    <dgm:pt modelId="{EC2BCAA0-ACD9-3D4B-97EF-981AFA5FC15A}" type="pres">
      <dgm:prSet presAssocID="{FC6FE46E-0235-FF4B-88C1-3E0D4D80961F}" presName="textNode" presStyleLbl="node1" presStyleIdx="2" presStyleCnt="3">
        <dgm:presLayoutVars>
          <dgm:bulletEnabled val="1"/>
        </dgm:presLayoutVars>
      </dgm:prSet>
      <dgm:spPr/>
      <dgm:t>
        <a:bodyPr/>
        <a:lstStyle/>
        <a:p>
          <a:endParaRPr lang="zh-CN" altLang="en-US"/>
        </a:p>
      </dgm:t>
    </dgm:pt>
  </dgm:ptLst>
  <dgm:cxnLst>
    <dgm:cxn modelId="{0E5E51A9-E800-B847-9881-9005266080BC}" srcId="{5319D373-9AB1-644C-B1A0-B3798D08004F}" destId="{8D29F750-0692-E244-891D-C746E4A09939}" srcOrd="0" destOrd="0" parTransId="{C5C623C7-E028-8140-8562-1800CD666F35}" sibTransId="{8FD9A497-5754-4F49-B0D3-CD2B95D6FF95}"/>
    <dgm:cxn modelId="{31500FCD-0A3B-5F4A-8479-CECD35B59E1C}" type="presOf" srcId="{5319D373-9AB1-644C-B1A0-B3798D08004F}" destId="{B61F1143-8ACC-784F-9793-E6579C07B671}" srcOrd="0" destOrd="0" presId="urn:microsoft.com/office/officeart/2005/8/layout/hProcess9"/>
    <dgm:cxn modelId="{C5EBF174-CAE7-1441-B056-19B183CD8B44}" srcId="{5319D373-9AB1-644C-B1A0-B3798D08004F}" destId="{6A65830E-B8AB-244B-8828-9D23F8914F0C}" srcOrd="1" destOrd="0" parTransId="{F77D548F-AA23-2C4A-BC14-D4904A33E830}" sibTransId="{7F93D338-680E-BC4D-AF1E-5222BFA8D80A}"/>
    <dgm:cxn modelId="{5B599F4D-4B46-9540-BC54-7EDEF38E24D1}" type="presOf" srcId="{8D29F750-0692-E244-891D-C746E4A09939}" destId="{1E470DBE-F84D-A44D-A267-076046470310}" srcOrd="0" destOrd="0" presId="urn:microsoft.com/office/officeart/2005/8/layout/hProcess9"/>
    <dgm:cxn modelId="{A36C4A97-07B7-ED4E-BBBD-D79A93BD95C4}" type="presOf" srcId="{6A65830E-B8AB-244B-8828-9D23F8914F0C}" destId="{8336AB28-7E0B-B142-B38B-A2E40A6CAE95}" srcOrd="0" destOrd="0" presId="urn:microsoft.com/office/officeart/2005/8/layout/hProcess9"/>
    <dgm:cxn modelId="{2DB50EAE-1552-0543-BA09-459302AC2FF9}" srcId="{5319D373-9AB1-644C-B1A0-B3798D08004F}" destId="{FC6FE46E-0235-FF4B-88C1-3E0D4D80961F}" srcOrd="2" destOrd="0" parTransId="{C96027C9-5101-B244-8165-46658A0CC501}" sibTransId="{98C3ACE1-68AA-E949-9DFA-C2766A312E7F}"/>
    <dgm:cxn modelId="{48395279-2F76-3642-BF3E-7D133D85F3EF}" type="presOf" srcId="{FC6FE46E-0235-FF4B-88C1-3E0D4D80961F}" destId="{EC2BCAA0-ACD9-3D4B-97EF-981AFA5FC15A}" srcOrd="0" destOrd="0" presId="urn:microsoft.com/office/officeart/2005/8/layout/hProcess9"/>
    <dgm:cxn modelId="{0BC731FC-3333-D34A-A60E-DC097549F086}" type="presParOf" srcId="{B61F1143-8ACC-784F-9793-E6579C07B671}" destId="{4B1F1ECE-D507-3240-BD69-4F0C0E74DCA0}" srcOrd="0" destOrd="0" presId="urn:microsoft.com/office/officeart/2005/8/layout/hProcess9"/>
    <dgm:cxn modelId="{1E4A8111-24CC-FF47-A825-37F6368455A7}" type="presParOf" srcId="{B61F1143-8ACC-784F-9793-E6579C07B671}" destId="{967F96F3-905E-7E48-8FA1-D34C98D7CE14}" srcOrd="1" destOrd="0" presId="urn:microsoft.com/office/officeart/2005/8/layout/hProcess9"/>
    <dgm:cxn modelId="{28ED7400-18AA-A14C-BCCF-C6AAC56AC780}" type="presParOf" srcId="{967F96F3-905E-7E48-8FA1-D34C98D7CE14}" destId="{1E470DBE-F84D-A44D-A267-076046470310}" srcOrd="0" destOrd="0" presId="urn:microsoft.com/office/officeart/2005/8/layout/hProcess9"/>
    <dgm:cxn modelId="{88D9F73C-C4CA-A64A-8E9D-032E6BDD2DAC}" type="presParOf" srcId="{967F96F3-905E-7E48-8FA1-D34C98D7CE14}" destId="{91B1DE99-1D82-1242-8F21-7A5031FC4B39}" srcOrd="1" destOrd="0" presId="urn:microsoft.com/office/officeart/2005/8/layout/hProcess9"/>
    <dgm:cxn modelId="{CD826DDC-C6FB-5749-A274-71862395B5A7}" type="presParOf" srcId="{967F96F3-905E-7E48-8FA1-D34C98D7CE14}" destId="{8336AB28-7E0B-B142-B38B-A2E40A6CAE95}" srcOrd="2" destOrd="0" presId="urn:microsoft.com/office/officeart/2005/8/layout/hProcess9"/>
    <dgm:cxn modelId="{6F06F3AB-7BCE-2544-B1E0-6C5BF281E125}" type="presParOf" srcId="{967F96F3-905E-7E48-8FA1-D34C98D7CE14}" destId="{33F7CBF6-05B2-BF48-BA86-2D00BAF857AF}" srcOrd="3" destOrd="0" presId="urn:microsoft.com/office/officeart/2005/8/layout/hProcess9"/>
    <dgm:cxn modelId="{E7AFD89C-78D0-6C44-9919-F411AD9E25A8}" type="presParOf" srcId="{967F96F3-905E-7E48-8FA1-D34C98D7CE14}" destId="{EC2BCAA0-ACD9-3D4B-97EF-981AFA5FC15A}"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A6D7C2-1138-DC43-BFA1-3D4F2448A68A}" type="doc">
      <dgm:prSet loTypeId="urn:microsoft.com/office/officeart/2005/8/layout/default" loCatId="" qsTypeId="urn:microsoft.com/office/officeart/2005/8/quickstyle/simple2" qsCatId="simple" csTypeId="urn:microsoft.com/office/officeart/2005/8/colors/colorful2" csCatId="colorful" phldr="1"/>
      <dgm:spPr/>
      <dgm:t>
        <a:bodyPr/>
        <a:lstStyle/>
        <a:p>
          <a:endParaRPr lang="zh-CN" altLang="en-US"/>
        </a:p>
      </dgm:t>
    </dgm:pt>
    <dgm:pt modelId="{5640BA3E-61F0-5748-99A0-2356DBA6ED16}">
      <dgm:prSet phldrT="[文本]"/>
      <dgm:spPr/>
      <dgm:t>
        <a:bodyPr/>
        <a:lstStyle/>
        <a:p>
          <a:r>
            <a:rPr lang="zh-CN" dirty="0" smtClean="0"/>
            <a:t>信息技术扩大优质资源覆盖面优势发挥尚存障碍</a:t>
          </a:r>
          <a:endParaRPr lang="zh-CN" altLang="en-US" dirty="0"/>
        </a:p>
      </dgm:t>
    </dgm:pt>
    <dgm:pt modelId="{6E27B576-9916-8540-81EF-9F6BC1C4DE1A}" type="parTrans" cxnId="{BB72D61D-44B6-B348-A2D3-180023EDB95A}">
      <dgm:prSet/>
      <dgm:spPr/>
      <dgm:t>
        <a:bodyPr/>
        <a:lstStyle/>
        <a:p>
          <a:endParaRPr lang="zh-CN" altLang="en-US"/>
        </a:p>
      </dgm:t>
    </dgm:pt>
    <dgm:pt modelId="{A84419A1-2F97-1442-91B8-3BE5169F540A}" type="sibTrans" cxnId="{BB72D61D-44B6-B348-A2D3-180023EDB95A}">
      <dgm:prSet/>
      <dgm:spPr/>
      <dgm:t>
        <a:bodyPr/>
        <a:lstStyle/>
        <a:p>
          <a:endParaRPr lang="zh-CN" altLang="en-US"/>
        </a:p>
      </dgm:t>
    </dgm:pt>
    <dgm:pt modelId="{FB05E745-C1F8-A14C-9E90-0AA84E041BCE}">
      <dgm:prSet phldrT="[文本]"/>
      <dgm:spPr/>
      <dgm:t>
        <a:bodyPr/>
        <a:lstStyle/>
        <a:p>
          <a:r>
            <a:rPr lang="zh-CN" dirty="0" smtClean="0"/>
            <a:t>信息化课堂环境尚</a:t>
          </a:r>
          <a:r>
            <a:rPr lang="zh-CN" smtClean="0"/>
            <a:t>未完</a:t>
          </a:r>
          <a:r>
            <a:rPr lang="zh-CN" smtClean="0"/>
            <a:t>善</a:t>
          </a:r>
          <a:endParaRPr lang="zh-CN" altLang="en-US" dirty="0"/>
        </a:p>
      </dgm:t>
    </dgm:pt>
    <dgm:pt modelId="{36678FDF-ED60-F542-975B-D9B14CB950A4}" type="parTrans" cxnId="{6E341917-E5CF-9545-8E4E-3759B0996813}">
      <dgm:prSet/>
      <dgm:spPr/>
      <dgm:t>
        <a:bodyPr/>
        <a:lstStyle/>
        <a:p>
          <a:endParaRPr lang="zh-CN" altLang="en-US"/>
        </a:p>
      </dgm:t>
    </dgm:pt>
    <dgm:pt modelId="{3B7EE30F-8B47-2249-BD64-64E8791FC9AF}" type="sibTrans" cxnId="{6E341917-E5CF-9545-8E4E-3759B0996813}">
      <dgm:prSet/>
      <dgm:spPr/>
      <dgm:t>
        <a:bodyPr/>
        <a:lstStyle/>
        <a:p>
          <a:endParaRPr lang="zh-CN" altLang="en-US"/>
        </a:p>
      </dgm:t>
    </dgm:pt>
    <dgm:pt modelId="{751FEF1B-34FB-7A49-AFEE-2D55F3785076}">
      <dgm:prSet phldrT="[文本]"/>
      <dgm:spPr/>
      <dgm:t>
        <a:bodyPr/>
        <a:lstStyle/>
        <a:p>
          <a:r>
            <a:rPr lang="zh-CN" dirty="0" smtClean="0"/>
            <a:t>资源共建共享机制尚未形成</a:t>
          </a:r>
          <a:endParaRPr lang="zh-CN" altLang="en-US" dirty="0"/>
        </a:p>
      </dgm:t>
    </dgm:pt>
    <dgm:pt modelId="{56E4A38C-4D2C-974B-B056-45AADDFCF522}" type="parTrans" cxnId="{DCA9A799-183D-7543-BB52-F171F30DA847}">
      <dgm:prSet/>
      <dgm:spPr/>
      <dgm:t>
        <a:bodyPr/>
        <a:lstStyle/>
        <a:p>
          <a:endParaRPr lang="zh-CN" altLang="en-US"/>
        </a:p>
      </dgm:t>
    </dgm:pt>
    <dgm:pt modelId="{548E3A9D-61EA-B746-93CE-75982CEDCE0C}" type="sibTrans" cxnId="{DCA9A799-183D-7543-BB52-F171F30DA847}">
      <dgm:prSet/>
      <dgm:spPr/>
      <dgm:t>
        <a:bodyPr/>
        <a:lstStyle/>
        <a:p>
          <a:endParaRPr lang="zh-CN" altLang="en-US"/>
        </a:p>
      </dgm:t>
    </dgm:pt>
    <dgm:pt modelId="{EC43BA8F-702A-6944-BB2A-35D7412A018D}">
      <dgm:prSet phldrT="[文本]"/>
      <dgm:spPr/>
      <dgm:t>
        <a:bodyPr/>
        <a:lstStyle/>
        <a:p>
          <a:r>
            <a:rPr lang="zh-CN" dirty="0" smtClean="0"/>
            <a:t>信息化教学模式正在萌芽</a:t>
          </a:r>
          <a:endParaRPr lang="zh-CN" altLang="en-US" dirty="0"/>
        </a:p>
      </dgm:t>
    </dgm:pt>
    <dgm:pt modelId="{7FBAF24D-310B-3445-90A5-9DE8645EECFA}" type="parTrans" cxnId="{12EA339E-8530-0D43-8370-ACE1291C87A9}">
      <dgm:prSet/>
      <dgm:spPr/>
      <dgm:t>
        <a:bodyPr/>
        <a:lstStyle/>
        <a:p>
          <a:endParaRPr lang="zh-CN" altLang="en-US"/>
        </a:p>
      </dgm:t>
    </dgm:pt>
    <dgm:pt modelId="{8A63C0F6-CE71-314D-B1B2-45F732C87E9D}" type="sibTrans" cxnId="{12EA339E-8530-0D43-8370-ACE1291C87A9}">
      <dgm:prSet/>
      <dgm:spPr/>
      <dgm:t>
        <a:bodyPr/>
        <a:lstStyle/>
        <a:p>
          <a:endParaRPr lang="zh-CN" altLang="en-US"/>
        </a:p>
      </dgm:t>
    </dgm:pt>
    <dgm:pt modelId="{6F5AFF47-45F3-2245-9761-D5F16234562B}" type="pres">
      <dgm:prSet presAssocID="{17A6D7C2-1138-DC43-BFA1-3D4F2448A68A}" presName="diagram" presStyleCnt="0">
        <dgm:presLayoutVars>
          <dgm:dir/>
          <dgm:resizeHandles val="exact"/>
        </dgm:presLayoutVars>
      </dgm:prSet>
      <dgm:spPr/>
      <dgm:t>
        <a:bodyPr/>
        <a:lstStyle/>
        <a:p>
          <a:endParaRPr lang="zh-CN" altLang="en-US"/>
        </a:p>
      </dgm:t>
    </dgm:pt>
    <dgm:pt modelId="{1B2087BB-B8AF-9740-AE7A-7D5B20EAD419}" type="pres">
      <dgm:prSet presAssocID="{5640BA3E-61F0-5748-99A0-2356DBA6ED16}" presName="node" presStyleLbl="node1" presStyleIdx="0" presStyleCnt="4">
        <dgm:presLayoutVars>
          <dgm:bulletEnabled val="1"/>
        </dgm:presLayoutVars>
      </dgm:prSet>
      <dgm:spPr/>
      <dgm:t>
        <a:bodyPr/>
        <a:lstStyle/>
        <a:p>
          <a:endParaRPr lang="zh-CN" altLang="en-US"/>
        </a:p>
      </dgm:t>
    </dgm:pt>
    <dgm:pt modelId="{B5E639B9-2937-E243-8964-4E615FAFAF1D}" type="pres">
      <dgm:prSet presAssocID="{A84419A1-2F97-1442-91B8-3BE5169F540A}" presName="sibTrans" presStyleCnt="0"/>
      <dgm:spPr/>
    </dgm:pt>
    <dgm:pt modelId="{1949CC5C-9BAF-7B45-97DA-CC34A5BAA04A}" type="pres">
      <dgm:prSet presAssocID="{FB05E745-C1F8-A14C-9E90-0AA84E041BCE}" presName="node" presStyleLbl="node1" presStyleIdx="1" presStyleCnt="4">
        <dgm:presLayoutVars>
          <dgm:bulletEnabled val="1"/>
        </dgm:presLayoutVars>
      </dgm:prSet>
      <dgm:spPr/>
      <dgm:t>
        <a:bodyPr/>
        <a:lstStyle/>
        <a:p>
          <a:endParaRPr lang="zh-CN" altLang="en-US"/>
        </a:p>
      </dgm:t>
    </dgm:pt>
    <dgm:pt modelId="{D7164281-C3BF-FD47-B204-3BB1F6B3B4B5}" type="pres">
      <dgm:prSet presAssocID="{3B7EE30F-8B47-2249-BD64-64E8791FC9AF}" presName="sibTrans" presStyleCnt="0"/>
      <dgm:spPr/>
    </dgm:pt>
    <dgm:pt modelId="{E7C062C3-5DDF-3C47-94D3-8D7AF698C37A}" type="pres">
      <dgm:prSet presAssocID="{751FEF1B-34FB-7A49-AFEE-2D55F3785076}" presName="node" presStyleLbl="node1" presStyleIdx="2" presStyleCnt="4">
        <dgm:presLayoutVars>
          <dgm:bulletEnabled val="1"/>
        </dgm:presLayoutVars>
      </dgm:prSet>
      <dgm:spPr/>
      <dgm:t>
        <a:bodyPr/>
        <a:lstStyle/>
        <a:p>
          <a:endParaRPr lang="zh-CN" altLang="en-US"/>
        </a:p>
      </dgm:t>
    </dgm:pt>
    <dgm:pt modelId="{6977A7BD-1DE0-1941-A6B3-F09B94D968CB}" type="pres">
      <dgm:prSet presAssocID="{548E3A9D-61EA-B746-93CE-75982CEDCE0C}" presName="sibTrans" presStyleCnt="0"/>
      <dgm:spPr/>
    </dgm:pt>
    <dgm:pt modelId="{47CE426B-008A-D84A-9EDB-811AC0EAA3C7}" type="pres">
      <dgm:prSet presAssocID="{EC43BA8F-702A-6944-BB2A-35D7412A018D}" presName="node" presStyleLbl="node1" presStyleIdx="3" presStyleCnt="4">
        <dgm:presLayoutVars>
          <dgm:bulletEnabled val="1"/>
        </dgm:presLayoutVars>
      </dgm:prSet>
      <dgm:spPr/>
      <dgm:t>
        <a:bodyPr/>
        <a:lstStyle/>
        <a:p>
          <a:endParaRPr lang="zh-CN" altLang="en-US"/>
        </a:p>
      </dgm:t>
    </dgm:pt>
  </dgm:ptLst>
  <dgm:cxnLst>
    <dgm:cxn modelId="{6E341917-E5CF-9545-8E4E-3759B0996813}" srcId="{17A6D7C2-1138-DC43-BFA1-3D4F2448A68A}" destId="{FB05E745-C1F8-A14C-9E90-0AA84E041BCE}" srcOrd="1" destOrd="0" parTransId="{36678FDF-ED60-F542-975B-D9B14CB950A4}" sibTransId="{3B7EE30F-8B47-2249-BD64-64E8791FC9AF}"/>
    <dgm:cxn modelId="{027AE182-621C-9B41-9FE2-CDD06F16739B}" type="presOf" srcId="{EC43BA8F-702A-6944-BB2A-35D7412A018D}" destId="{47CE426B-008A-D84A-9EDB-811AC0EAA3C7}" srcOrd="0" destOrd="0" presId="urn:microsoft.com/office/officeart/2005/8/layout/default"/>
    <dgm:cxn modelId="{BB72D61D-44B6-B348-A2D3-180023EDB95A}" srcId="{17A6D7C2-1138-DC43-BFA1-3D4F2448A68A}" destId="{5640BA3E-61F0-5748-99A0-2356DBA6ED16}" srcOrd="0" destOrd="0" parTransId="{6E27B576-9916-8540-81EF-9F6BC1C4DE1A}" sibTransId="{A84419A1-2F97-1442-91B8-3BE5169F540A}"/>
    <dgm:cxn modelId="{234D5D76-A7E3-5E4A-BA16-A315CE241E8A}" type="presOf" srcId="{751FEF1B-34FB-7A49-AFEE-2D55F3785076}" destId="{E7C062C3-5DDF-3C47-94D3-8D7AF698C37A}" srcOrd="0" destOrd="0" presId="urn:microsoft.com/office/officeart/2005/8/layout/default"/>
    <dgm:cxn modelId="{B558C539-E5FF-4646-B0B6-D3BC8AEAC7A9}" type="presOf" srcId="{FB05E745-C1F8-A14C-9E90-0AA84E041BCE}" destId="{1949CC5C-9BAF-7B45-97DA-CC34A5BAA04A}" srcOrd="0" destOrd="0" presId="urn:microsoft.com/office/officeart/2005/8/layout/default"/>
    <dgm:cxn modelId="{AFAB1167-7D3E-984D-AE97-4C300B5FD74D}" type="presOf" srcId="{5640BA3E-61F0-5748-99A0-2356DBA6ED16}" destId="{1B2087BB-B8AF-9740-AE7A-7D5B20EAD419}" srcOrd="0" destOrd="0" presId="urn:microsoft.com/office/officeart/2005/8/layout/default"/>
    <dgm:cxn modelId="{12EA339E-8530-0D43-8370-ACE1291C87A9}" srcId="{17A6D7C2-1138-DC43-BFA1-3D4F2448A68A}" destId="{EC43BA8F-702A-6944-BB2A-35D7412A018D}" srcOrd="3" destOrd="0" parTransId="{7FBAF24D-310B-3445-90A5-9DE8645EECFA}" sibTransId="{8A63C0F6-CE71-314D-B1B2-45F732C87E9D}"/>
    <dgm:cxn modelId="{DCA9A799-183D-7543-BB52-F171F30DA847}" srcId="{17A6D7C2-1138-DC43-BFA1-3D4F2448A68A}" destId="{751FEF1B-34FB-7A49-AFEE-2D55F3785076}" srcOrd="2" destOrd="0" parTransId="{56E4A38C-4D2C-974B-B056-45AADDFCF522}" sibTransId="{548E3A9D-61EA-B746-93CE-75982CEDCE0C}"/>
    <dgm:cxn modelId="{05DFC9C7-FFD1-F54F-8BF8-9B7464F08EC4}" type="presOf" srcId="{17A6D7C2-1138-DC43-BFA1-3D4F2448A68A}" destId="{6F5AFF47-45F3-2245-9761-D5F16234562B}" srcOrd="0" destOrd="0" presId="urn:microsoft.com/office/officeart/2005/8/layout/default"/>
    <dgm:cxn modelId="{FB8BB79C-3857-FC4D-9B7D-91F2CF952AF8}" type="presParOf" srcId="{6F5AFF47-45F3-2245-9761-D5F16234562B}" destId="{1B2087BB-B8AF-9740-AE7A-7D5B20EAD419}" srcOrd="0" destOrd="0" presId="urn:microsoft.com/office/officeart/2005/8/layout/default"/>
    <dgm:cxn modelId="{7EAF8CCC-4701-874D-B1D9-30A2796B3077}" type="presParOf" srcId="{6F5AFF47-45F3-2245-9761-D5F16234562B}" destId="{B5E639B9-2937-E243-8964-4E615FAFAF1D}" srcOrd="1" destOrd="0" presId="urn:microsoft.com/office/officeart/2005/8/layout/default"/>
    <dgm:cxn modelId="{7ADD66AF-D09C-D84D-B51B-CE99934B8A7E}" type="presParOf" srcId="{6F5AFF47-45F3-2245-9761-D5F16234562B}" destId="{1949CC5C-9BAF-7B45-97DA-CC34A5BAA04A}" srcOrd="2" destOrd="0" presId="urn:microsoft.com/office/officeart/2005/8/layout/default"/>
    <dgm:cxn modelId="{ACD272AD-2396-354A-9484-E60E1139A1E9}" type="presParOf" srcId="{6F5AFF47-45F3-2245-9761-D5F16234562B}" destId="{D7164281-C3BF-FD47-B204-3BB1F6B3B4B5}" srcOrd="3" destOrd="0" presId="urn:microsoft.com/office/officeart/2005/8/layout/default"/>
    <dgm:cxn modelId="{C60D7585-308D-6B45-8ACB-93C189F2EA7B}" type="presParOf" srcId="{6F5AFF47-45F3-2245-9761-D5F16234562B}" destId="{E7C062C3-5DDF-3C47-94D3-8D7AF698C37A}" srcOrd="4" destOrd="0" presId="urn:microsoft.com/office/officeart/2005/8/layout/default"/>
    <dgm:cxn modelId="{D195B981-C2A3-404D-AD9A-449BAC698B22}" type="presParOf" srcId="{6F5AFF47-45F3-2245-9761-D5F16234562B}" destId="{6977A7BD-1DE0-1941-A6B3-F09B94D968CB}" srcOrd="5" destOrd="0" presId="urn:microsoft.com/office/officeart/2005/8/layout/default"/>
    <dgm:cxn modelId="{EFE5FD62-CDBC-D94A-910C-D3A2CDF4D8B8}" type="presParOf" srcId="{6F5AFF47-45F3-2245-9761-D5F16234562B}" destId="{47CE426B-008A-D84A-9EDB-811AC0EAA3C7}"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0BF3C8-6C84-D04B-83D3-F96863AAA231}" type="doc">
      <dgm:prSet loTypeId="urn:microsoft.com/office/officeart/2005/8/layout/hierarchy2" loCatId="" qsTypeId="urn:microsoft.com/office/officeart/2005/8/quickstyle/simple1" qsCatId="simple" csTypeId="urn:microsoft.com/office/officeart/2005/8/colors/colorful3" csCatId="colorful" phldr="1"/>
      <dgm:spPr/>
      <dgm:t>
        <a:bodyPr/>
        <a:lstStyle/>
        <a:p>
          <a:endParaRPr lang="zh-CN" altLang="en-US"/>
        </a:p>
      </dgm:t>
    </dgm:pt>
    <dgm:pt modelId="{2D7179B2-C6DE-2646-86FF-631C404108D5}">
      <dgm:prSet phldrT="[文本]" custT="1"/>
      <dgm:spPr/>
      <dgm:t>
        <a:bodyPr/>
        <a:lstStyle/>
        <a:p>
          <a:r>
            <a:rPr lang="zh-CN" altLang="en-US" sz="2400" dirty="0" smtClean="0"/>
            <a:t>优质资源班班通</a:t>
          </a:r>
          <a:endParaRPr lang="zh-CN" altLang="en-US" sz="2400" dirty="0"/>
        </a:p>
      </dgm:t>
    </dgm:pt>
    <dgm:pt modelId="{B339DD88-A18F-DA41-9AA8-46408929BABA}" type="parTrans" cxnId="{4581B860-22EC-AD44-A9C8-2A6A6A0F0E45}">
      <dgm:prSet/>
      <dgm:spPr/>
      <dgm:t>
        <a:bodyPr/>
        <a:lstStyle/>
        <a:p>
          <a:endParaRPr lang="zh-CN" altLang="en-US"/>
        </a:p>
      </dgm:t>
    </dgm:pt>
    <dgm:pt modelId="{33C73E75-5840-ED4C-907C-15179EE540FA}" type="sibTrans" cxnId="{4581B860-22EC-AD44-A9C8-2A6A6A0F0E45}">
      <dgm:prSet/>
      <dgm:spPr/>
      <dgm:t>
        <a:bodyPr/>
        <a:lstStyle/>
        <a:p>
          <a:endParaRPr lang="zh-CN" altLang="en-US"/>
        </a:p>
      </dgm:t>
    </dgm:pt>
    <dgm:pt modelId="{991338A7-424E-F74A-9980-2E840583A1F6}">
      <dgm:prSet phldrT="[文本]"/>
      <dgm:spPr/>
      <dgm:t>
        <a:bodyPr/>
        <a:lstStyle/>
        <a:p>
          <a:r>
            <a:rPr lang="zh-CN" dirty="0" smtClean="0"/>
            <a:t>资源建设与应用</a:t>
          </a:r>
          <a:endParaRPr lang="zh-CN" altLang="en-US" dirty="0"/>
        </a:p>
      </dgm:t>
    </dgm:pt>
    <dgm:pt modelId="{1481AE21-5773-E64D-AC16-36B1D747FA00}" type="parTrans" cxnId="{66A8DADC-72F1-FD4A-AC6E-DB0240E423F5}">
      <dgm:prSet/>
      <dgm:spPr/>
      <dgm:t>
        <a:bodyPr/>
        <a:lstStyle/>
        <a:p>
          <a:endParaRPr lang="zh-CN" altLang="en-US"/>
        </a:p>
      </dgm:t>
    </dgm:pt>
    <dgm:pt modelId="{C7BB30CD-77B1-C240-885D-403CD63AB807}" type="sibTrans" cxnId="{66A8DADC-72F1-FD4A-AC6E-DB0240E423F5}">
      <dgm:prSet/>
      <dgm:spPr/>
      <dgm:t>
        <a:bodyPr/>
        <a:lstStyle/>
        <a:p>
          <a:endParaRPr lang="zh-CN" altLang="en-US"/>
        </a:p>
      </dgm:t>
    </dgm:pt>
    <dgm:pt modelId="{5D4EB1FA-D0D0-C847-94E6-B0955A0ED08B}">
      <dgm:prSet phldrT="[文本]"/>
      <dgm:spPr/>
      <dgm:t>
        <a:bodyPr/>
        <a:lstStyle/>
        <a:p>
          <a:r>
            <a:rPr lang="zh-CN" altLang="en-US" dirty="0" smtClean="0"/>
            <a:t>接入体系</a:t>
          </a:r>
          <a:r>
            <a:rPr lang="en-US" altLang="zh-CN" dirty="0" smtClean="0"/>
            <a:t>—</a:t>
          </a:r>
          <a:r>
            <a:rPr lang="zh-CN" altLang="en-US" dirty="0" smtClean="0"/>
            <a:t>上架、购买</a:t>
          </a:r>
          <a:r>
            <a:rPr lang="en-US" altLang="zh-CN" dirty="0" smtClean="0"/>
            <a:t>—</a:t>
          </a:r>
          <a:r>
            <a:rPr lang="zh-CN" altLang="en-US" dirty="0" smtClean="0"/>
            <a:t>选用</a:t>
          </a:r>
          <a:endParaRPr lang="zh-CN" altLang="en-US" dirty="0"/>
        </a:p>
      </dgm:t>
    </dgm:pt>
    <dgm:pt modelId="{7DD0D485-EE41-1143-9630-5FF02DF16E94}" type="parTrans" cxnId="{C6EB3E4A-F154-A642-B44B-702214455F3F}">
      <dgm:prSet/>
      <dgm:spPr/>
      <dgm:t>
        <a:bodyPr/>
        <a:lstStyle/>
        <a:p>
          <a:endParaRPr lang="zh-CN" altLang="en-US"/>
        </a:p>
      </dgm:t>
    </dgm:pt>
    <dgm:pt modelId="{489FBE3E-6C16-2E49-8718-47376C802BA1}" type="sibTrans" cxnId="{C6EB3E4A-F154-A642-B44B-702214455F3F}">
      <dgm:prSet/>
      <dgm:spPr/>
      <dgm:t>
        <a:bodyPr/>
        <a:lstStyle/>
        <a:p>
          <a:endParaRPr lang="zh-CN" altLang="en-US"/>
        </a:p>
      </dgm:t>
    </dgm:pt>
    <dgm:pt modelId="{D10FA6A9-8460-D84B-B204-F2C40D555E4A}">
      <dgm:prSet phldrT="[文本]"/>
      <dgm:spPr/>
      <dgm:t>
        <a:bodyPr/>
        <a:lstStyle/>
        <a:p>
          <a:r>
            <a:rPr lang="zh-CN" dirty="0" smtClean="0"/>
            <a:t>教育教学模式应用</a:t>
          </a:r>
          <a:endParaRPr lang="zh-CN" altLang="en-US" dirty="0"/>
        </a:p>
      </dgm:t>
    </dgm:pt>
    <dgm:pt modelId="{97E526B8-6B0B-5040-97FB-DF306617E873}" type="parTrans" cxnId="{6FACF053-A7A4-B74E-9C3D-988FA0E6FDAB}">
      <dgm:prSet/>
      <dgm:spPr/>
      <dgm:t>
        <a:bodyPr/>
        <a:lstStyle/>
        <a:p>
          <a:endParaRPr lang="zh-CN" altLang="en-US"/>
        </a:p>
      </dgm:t>
    </dgm:pt>
    <dgm:pt modelId="{05C3D09F-6934-4E40-9CF0-5A59C41948BB}" type="sibTrans" cxnId="{6FACF053-A7A4-B74E-9C3D-988FA0E6FDAB}">
      <dgm:prSet/>
      <dgm:spPr/>
      <dgm:t>
        <a:bodyPr/>
        <a:lstStyle/>
        <a:p>
          <a:endParaRPr lang="zh-CN" altLang="en-US"/>
        </a:p>
      </dgm:t>
    </dgm:pt>
    <dgm:pt modelId="{965CEE23-5E0C-264B-97F0-1EC1AECACC12}">
      <dgm:prSet phldrT="[文本]"/>
      <dgm:spPr/>
      <dgm:t>
        <a:bodyPr/>
        <a:lstStyle/>
        <a:p>
          <a:r>
            <a:rPr lang="zh-CN" dirty="0" smtClean="0"/>
            <a:t>基础设施建设与保障</a:t>
          </a:r>
          <a:endParaRPr lang="zh-CN" altLang="en-US" dirty="0"/>
        </a:p>
      </dgm:t>
    </dgm:pt>
    <dgm:pt modelId="{DBA4C26D-18EC-3A46-BC4E-C21B9F352267}" type="parTrans" cxnId="{1BAC5E23-5DB2-544C-9924-D2BA2A5C6398}">
      <dgm:prSet/>
      <dgm:spPr/>
      <dgm:t>
        <a:bodyPr/>
        <a:lstStyle/>
        <a:p>
          <a:endParaRPr lang="zh-CN" altLang="en-US"/>
        </a:p>
      </dgm:t>
    </dgm:pt>
    <dgm:pt modelId="{21A9A57C-D20A-7342-8B5B-4B36FB595385}" type="sibTrans" cxnId="{1BAC5E23-5DB2-544C-9924-D2BA2A5C6398}">
      <dgm:prSet/>
      <dgm:spPr/>
      <dgm:t>
        <a:bodyPr/>
        <a:lstStyle/>
        <a:p>
          <a:endParaRPr lang="zh-CN" altLang="en-US"/>
        </a:p>
      </dgm:t>
    </dgm:pt>
    <dgm:pt modelId="{E475034D-301E-B24A-8469-2F13DAF7DB8C}">
      <dgm:prSet phldrT="[文本]"/>
      <dgm:spPr/>
      <dgm:t>
        <a:bodyPr/>
        <a:lstStyle/>
        <a:p>
          <a:r>
            <a:rPr lang="zh-CN" altLang="en-US" smtClean="0"/>
            <a:t>网络、硬件、软件</a:t>
          </a:r>
          <a:endParaRPr lang="zh-CN" altLang="en-US"/>
        </a:p>
      </dgm:t>
    </dgm:pt>
    <dgm:pt modelId="{5368BCE2-4F2B-7049-92A7-3D8398A2DED5}" type="parTrans" cxnId="{DD84BDEC-7CD9-A749-AEB8-48843AF77618}">
      <dgm:prSet/>
      <dgm:spPr/>
      <dgm:t>
        <a:bodyPr/>
        <a:lstStyle/>
        <a:p>
          <a:endParaRPr lang="zh-CN" altLang="en-US"/>
        </a:p>
      </dgm:t>
    </dgm:pt>
    <dgm:pt modelId="{2D9E6FD2-CB8D-0547-834D-A697BC5B3791}" type="sibTrans" cxnId="{DD84BDEC-7CD9-A749-AEB8-48843AF77618}">
      <dgm:prSet/>
      <dgm:spPr/>
      <dgm:t>
        <a:bodyPr/>
        <a:lstStyle/>
        <a:p>
          <a:endParaRPr lang="zh-CN" altLang="en-US"/>
        </a:p>
      </dgm:t>
    </dgm:pt>
    <dgm:pt modelId="{2FD9C366-FB99-DA46-8439-8E8E459451D0}">
      <dgm:prSet phldrT="[文本]"/>
      <dgm:spPr/>
      <dgm:t>
        <a:bodyPr/>
        <a:lstStyle/>
        <a:p>
          <a:r>
            <a:rPr lang="zh-CN" altLang="en-US" dirty="0" smtClean="0"/>
            <a:t>同步课堂、互动课堂、智慧课堂</a:t>
          </a:r>
          <a:endParaRPr lang="zh-CN" altLang="en-US" dirty="0"/>
        </a:p>
      </dgm:t>
    </dgm:pt>
    <dgm:pt modelId="{225D198C-DCEF-2E41-BC63-F4D1317E65FC}" type="parTrans" cxnId="{AA26F02F-EEAA-7548-877C-88EB77DD1ED0}">
      <dgm:prSet/>
      <dgm:spPr/>
      <dgm:t>
        <a:bodyPr/>
        <a:lstStyle/>
        <a:p>
          <a:endParaRPr lang="zh-CN" altLang="en-US"/>
        </a:p>
      </dgm:t>
    </dgm:pt>
    <dgm:pt modelId="{69DF84B7-410B-9546-810F-B2C59F3BACED}" type="sibTrans" cxnId="{AA26F02F-EEAA-7548-877C-88EB77DD1ED0}">
      <dgm:prSet/>
      <dgm:spPr/>
      <dgm:t>
        <a:bodyPr/>
        <a:lstStyle/>
        <a:p>
          <a:endParaRPr lang="zh-CN" altLang="en-US"/>
        </a:p>
      </dgm:t>
    </dgm:pt>
    <dgm:pt modelId="{192F81C3-3F49-C241-8520-4FC27BC90366}">
      <dgm:prSet phldrT="[文本]"/>
      <dgm:spPr/>
      <dgm:t>
        <a:bodyPr/>
        <a:lstStyle/>
        <a:p>
          <a:r>
            <a:rPr lang="zh-CN" altLang="en-US" dirty="0" smtClean="0"/>
            <a:t>创客空间、虚拟和增强现实</a:t>
          </a:r>
        </a:p>
      </dgm:t>
    </dgm:pt>
    <dgm:pt modelId="{801A1709-B4C7-DC4C-9850-230B9608D327}" type="parTrans" cxnId="{7BAC3411-F57D-774A-8059-73A02E964F5C}">
      <dgm:prSet/>
      <dgm:spPr/>
      <dgm:t>
        <a:bodyPr/>
        <a:lstStyle/>
        <a:p>
          <a:endParaRPr lang="zh-CN" altLang="en-US"/>
        </a:p>
      </dgm:t>
    </dgm:pt>
    <dgm:pt modelId="{81EC7957-5139-6B45-A4AD-7BA9A2AA3501}" type="sibTrans" cxnId="{7BAC3411-F57D-774A-8059-73A02E964F5C}">
      <dgm:prSet/>
      <dgm:spPr/>
      <dgm:t>
        <a:bodyPr/>
        <a:lstStyle/>
        <a:p>
          <a:endParaRPr lang="zh-CN" altLang="en-US"/>
        </a:p>
      </dgm:t>
    </dgm:pt>
    <dgm:pt modelId="{450D088E-36E7-A149-B1B4-750D36DEE16C}" type="pres">
      <dgm:prSet presAssocID="{6F0BF3C8-6C84-D04B-83D3-F96863AAA231}" presName="diagram" presStyleCnt="0">
        <dgm:presLayoutVars>
          <dgm:chPref val="1"/>
          <dgm:dir/>
          <dgm:animOne val="branch"/>
          <dgm:animLvl val="lvl"/>
          <dgm:resizeHandles val="exact"/>
        </dgm:presLayoutVars>
      </dgm:prSet>
      <dgm:spPr/>
      <dgm:t>
        <a:bodyPr/>
        <a:lstStyle/>
        <a:p>
          <a:endParaRPr lang="zh-CN" altLang="en-US"/>
        </a:p>
      </dgm:t>
    </dgm:pt>
    <dgm:pt modelId="{DF37B775-08C4-7E4E-B2FE-275201A3D4A3}" type="pres">
      <dgm:prSet presAssocID="{2D7179B2-C6DE-2646-86FF-631C404108D5}" presName="root1" presStyleCnt="0"/>
      <dgm:spPr/>
    </dgm:pt>
    <dgm:pt modelId="{994329E1-6031-E54D-8C3E-7852842967DD}" type="pres">
      <dgm:prSet presAssocID="{2D7179B2-C6DE-2646-86FF-631C404108D5}" presName="LevelOneTextNode" presStyleLbl="node0" presStyleIdx="0" presStyleCnt="1" custScaleX="141999">
        <dgm:presLayoutVars>
          <dgm:chPref val="3"/>
        </dgm:presLayoutVars>
      </dgm:prSet>
      <dgm:spPr/>
      <dgm:t>
        <a:bodyPr/>
        <a:lstStyle/>
        <a:p>
          <a:endParaRPr lang="zh-CN" altLang="en-US"/>
        </a:p>
      </dgm:t>
    </dgm:pt>
    <dgm:pt modelId="{CB823F36-713C-284B-BABA-1E33598992D1}" type="pres">
      <dgm:prSet presAssocID="{2D7179B2-C6DE-2646-86FF-631C404108D5}" presName="level2hierChild" presStyleCnt="0"/>
      <dgm:spPr/>
    </dgm:pt>
    <dgm:pt modelId="{D5D028CE-7A2D-B747-B39C-967FCCB0E3C7}" type="pres">
      <dgm:prSet presAssocID="{1481AE21-5773-E64D-AC16-36B1D747FA00}" presName="conn2-1" presStyleLbl="parChTrans1D2" presStyleIdx="0" presStyleCnt="3"/>
      <dgm:spPr/>
      <dgm:t>
        <a:bodyPr/>
        <a:lstStyle/>
        <a:p>
          <a:endParaRPr lang="zh-CN" altLang="en-US"/>
        </a:p>
      </dgm:t>
    </dgm:pt>
    <dgm:pt modelId="{BD605532-F058-FF45-BD21-A2D6E6FF3145}" type="pres">
      <dgm:prSet presAssocID="{1481AE21-5773-E64D-AC16-36B1D747FA00}" presName="connTx" presStyleLbl="parChTrans1D2" presStyleIdx="0" presStyleCnt="3"/>
      <dgm:spPr/>
      <dgm:t>
        <a:bodyPr/>
        <a:lstStyle/>
        <a:p>
          <a:endParaRPr lang="zh-CN" altLang="en-US"/>
        </a:p>
      </dgm:t>
    </dgm:pt>
    <dgm:pt modelId="{612F1F78-675A-B64C-A16D-5213D81FCE5F}" type="pres">
      <dgm:prSet presAssocID="{991338A7-424E-F74A-9980-2E840583A1F6}" presName="root2" presStyleCnt="0"/>
      <dgm:spPr/>
    </dgm:pt>
    <dgm:pt modelId="{F8794ED7-041A-A646-A96E-6FFA7EADBF8D}" type="pres">
      <dgm:prSet presAssocID="{991338A7-424E-F74A-9980-2E840583A1F6}" presName="LevelTwoTextNode" presStyleLbl="node2" presStyleIdx="0" presStyleCnt="3">
        <dgm:presLayoutVars>
          <dgm:chPref val="3"/>
        </dgm:presLayoutVars>
      </dgm:prSet>
      <dgm:spPr/>
      <dgm:t>
        <a:bodyPr/>
        <a:lstStyle/>
        <a:p>
          <a:endParaRPr lang="zh-CN" altLang="en-US"/>
        </a:p>
      </dgm:t>
    </dgm:pt>
    <dgm:pt modelId="{9373D06F-BD94-EF46-A64D-B8153A4B6C40}" type="pres">
      <dgm:prSet presAssocID="{991338A7-424E-F74A-9980-2E840583A1F6}" presName="level3hierChild" presStyleCnt="0"/>
      <dgm:spPr/>
    </dgm:pt>
    <dgm:pt modelId="{BFE2765D-F269-A94E-A2A0-F4930C4B1F1B}" type="pres">
      <dgm:prSet presAssocID="{7DD0D485-EE41-1143-9630-5FF02DF16E94}" presName="conn2-1" presStyleLbl="parChTrans1D3" presStyleIdx="0" presStyleCnt="4"/>
      <dgm:spPr/>
      <dgm:t>
        <a:bodyPr/>
        <a:lstStyle/>
        <a:p>
          <a:endParaRPr lang="zh-CN" altLang="en-US"/>
        </a:p>
      </dgm:t>
    </dgm:pt>
    <dgm:pt modelId="{82864F5E-6125-F146-A026-4ACE796FD791}" type="pres">
      <dgm:prSet presAssocID="{7DD0D485-EE41-1143-9630-5FF02DF16E94}" presName="connTx" presStyleLbl="parChTrans1D3" presStyleIdx="0" presStyleCnt="4"/>
      <dgm:spPr/>
      <dgm:t>
        <a:bodyPr/>
        <a:lstStyle/>
        <a:p>
          <a:endParaRPr lang="zh-CN" altLang="en-US"/>
        </a:p>
      </dgm:t>
    </dgm:pt>
    <dgm:pt modelId="{37260631-DD0B-F84B-9712-BC314F8D45D2}" type="pres">
      <dgm:prSet presAssocID="{5D4EB1FA-D0D0-C847-94E6-B0955A0ED08B}" presName="root2" presStyleCnt="0"/>
      <dgm:spPr/>
    </dgm:pt>
    <dgm:pt modelId="{33865D52-1C70-2644-9A79-4E550A2D0920}" type="pres">
      <dgm:prSet presAssocID="{5D4EB1FA-D0D0-C847-94E6-B0955A0ED08B}" presName="LevelTwoTextNode" presStyleLbl="node3" presStyleIdx="0" presStyleCnt="4" custScaleX="131702">
        <dgm:presLayoutVars>
          <dgm:chPref val="3"/>
        </dgm:presLayoutVars>
      </dgm:prSet>
      <dgm:spPr/>
      <dgm:t>
        <a:bodyPr/>
        <a:lstStyle/>
        <a:p>
          <a:endParaRPr lang="zh-CN" altLang="en-US"/>
        </a:p>
      </dgm:t>
    </dgm:pt>
    <dgm:pt modelId="{D011FB25-F665-714E-8B69-3B8EAF58CEA1}" type="pres">
      <dgm:prSet presAssocID="{5D4EB1FA-D0D0-C847-94E6-B0955A0ED08B}" presName="level3hierChild" presStyleCnt="0"/>
      <dgm:spPr/>
    </dgm:pt>
    <dgm:pt modelId="{B30003A1-608C-A742-9680-28CFB1CE592E}" type="pres">
      <dgm:prSet presAssocID="{97E526B8-6B0B-5040-97FB-DF306617E873}" presName="conn2-1" presStyleLbl="parChTrans1D2" presStyleIdx="1" presStyleCnt="3"/>
      <dgm:spPr/>
      <dgm:t>
        <a:bodyPr/>
        <a:lstStyle/>
        <a:p>
          <a:endParaRPr lang="zh-CN" altLang="en-US"/>
        </a:p>
      </dgm:t>
    </dgm:pt>
    <dgm:pt modelId="{A282FA3F-F27C-EA4F-A1E3-FD6165A4EF13}" type="pres">
      <dgm:prSet presAssocID="{97E526B8-6B0B-5040-97FB-DF306617E873}" presName="connTx" presStyleLbl="parChTrans1D2" presStyleIdx="1" presStyleCnt="3"/>
      <dgm:spPr/>
      <dgm:t>
        <a:bodyPr/>
        <a:lstStyle/>
        <a:p>
          <a:endParaRPr lang="zh-CN" altLang="en-US"/>
        </a:p>
      </dgm:t>
    </dgm:pt>
    <dgm:pt modelId="{CCAFFBC4-97D5-9949-BFB8-76535962E5AD}" type="pres">
      <dgm:prSet presAssocID="{D10FA6A9-8460-D84B-B204-F2C40D555E4A}" presName="root2" presStyleCnt="0"/>
      <dgm:spPr/>
    </dgm:pt>
    <dgm:pt modelId="{C6073F3E-D078-3743-9391-943500ED9045}" type="pres">
      <dgm:prSet presAssocID="{D10FA6A9-8460-D84B-B204-F2C40D555E4A}" presName="LevelTwoTextNode" presStyleLbl="node2" presStyleIdx="1" presStyleCnt="3">
        <dgm:presLayoutVars>
          <dgm:chPref val="3"/>
        </dgm:presLayoutVars>
      </dgm:prSet>
      <dgm:spPr/>
      <dgm:t>
        <a:bodyPr/>
        <a:lstStyle/>
        <a:p>
          <a:endParaRPr lang="zh-CN" altLang="en-US"/>
        </a:p>
      </dgm:t>
    </dgm:pt>
    <dgm:pt modelId="{D68F4B89-7430-0A4A-A27F-C693FA011832}" type="pres">
      <dgm:prSet presAssocID="{D10FA6A9-8460-D84B-B204-F2C40D555E4A}" presName="level3hierChild" presStyleCnt="0"/>
      <dgm:spPr/>
    </dgm:pt>
    <dgm:pt modelId="{BF672CA4-5DCB-F947-9B40-E9A610342DA9}" type="pres">
      <dgm:prSet presAssocID="{225D198C-DCEF-2E41-BC63-F4D1317E65FC}" presName="conn2-1" presStyleLbl="parChTrans1D3" presStyleIdx="1" presStyleCnt="4"/>
      <dgm:spPr/>
      <dgm:t>
        <a:bodyPr/>
        <a:lstStyle/>
        <a:p>
          <a:endParaRPr lang="zh-CN" altLang="en-US"/>
        </a:p>
      </dgm:t>
    </dgm:pt>
    <dgm:pt modelId="{703AC3BF-75CD-BD44-AE12-AD0E639235A5}" type="pres">
      <dgm:prSet presAssocID="{225D198C-DCEF-2E41-BC63-F4D1317E65FC}" presName="connTx" presStyleLbl="parChTrans1D3" presStyleIdx="1" presStyleCnt="4"/>
      <dgm:spPr/>
      <dgm:t>
        <a:bodyPr/>
        <a:lstStyle/>
        <a:p>
          <a:endParaRPr lang="zh-CN" altLang="en-US"/>
        </a:p>
      </dgm:t>
    </dgm:pt>
    <dgm:pt modelId="{98FD592A-7FB4-034A-9874-D05EBA81EEAB}" type="pres">
      <dgm:prSet presAssocID="{2FD9C366-FB99-DA46-8439-8E8E459451D0}" presName="root2" presStyleCnt="0"/>
      <dgm:spPr/>
    </dgm:pt>
    <dgm:pt modelId="{223C4407-8FFC-E54C-82BD-15D8CFC9939C}" type="pres">
      <dgm:prSet presAssocID="{2FD9C366-FB99-DA46-8439-8E8E459451D0}" presName="LevelTwoTextNode" presStyleLbl="node3" presStyleIdx="1" presStyleCnt="4" custScaleX="135092">
        <dgm:presLayoutVars>
          <dgm:chPref val="3"/>
        </dgm:presLayoutVars>
      </dgm:prSet>
      <dgm:spPr/>
      <dgm:t>
        <a:bodyPr/>
        <a:lstStyle/>
        <a:p>
          <a:endParaRPr lang="zh-CN" altLang="en-US"/>
        </a:p>
      </dgm:t>
    </dgm:pt>
    <dgm:pt modelId="{1F5EE45E-90D4-8E4A-99F3-68FFFB21B13B}" type="pres">
      <dgm:prSet presAssocID="{2FD9C366-FB99-DA46-8439-8E8E459451D0}" presName="level3hierChild" presStyleCnt="0"/>
      <dgm:spPr/>
    </dgm:pt>
    <dgm:pt modelId="{A9CA9C3F-CED1-374D-8E17-C6C57200BDA3}" type="pres">
      <dgm:prSet presAssocID="{801A1709-B4C7-DC4C-9850-230B9608D327}" presName="conn2-1" presStyleLbl="parChTrans1D3" presStyleIdx="2" presStyleCnt="4"/>
      <dgm:spPr/>
      <dgm:t>
        <a:bodyPr/>
        <a:lstStyle/>
        <a:p>
          <a:endParaRPr lang="zh-CN" altLang="en-US"/>
        </a:p>
      </dgm:t>
    </dgm:pt>
    <dgm:pt modelId="{F74FCC3D-3A2A-2A42-9F1B-0AD93C312205}" type="pres">
      <dgm:prSet presAssocID="{801A1709-B4C7-DC4C-9850-230B9608D327}" presName="connTx" presStyleLbl="parChTrans1D3" presStyleIdx="2" presStyleCnt="4"/>
      <dgm:spPr/>
      <dgm:t>
        <a:bodyPr/>
        <a:lstStyle/>
        <a:p>
          <a:endParaRPr lang="zh-CN" altLang="en-US"/>
        </a:p>
      </dgm:t>
    </dgm:pt>
    <dgm:pt modelId="{D79F1547-A322-EB4E-87F4-AFC0D1F84096}" type="pres">
      <dgm:prSet presAssocID="{192F81C3-3F49-C241-8520-4FC27BC90366}" presName="root2" presStyleCnt="0"/>
      <dgm:spPr/>
    </dgm:pt>
    <dgm:pt modelId="{A17962BC-681E-5C4B-B0BB-771B1A145A23}" type="pres">
      <dgm:prSet presAssocID="{192F81C3-3F49-C241-8520-4FC27BC90366}" presName="LevelTwoTextNode" presStyleLbl="node3" presStyleIdx="2" presStyleCnt="4" custScaleX="132867">
        <dgm:presLayoutVars>
          <dgm:chPref val="3"/>
        </dgm:presLayoutVars>
      </dgm:prSet>
      <dgm:spPr/>
      <dgm:t>
        <a:bodyPr/>
        <a:lstStyle/>
        <a:p>
          <a:endParaRPr lang="zh-CN" altLang="en-US"/>
        </a:p>
      </dgm:t>
    </dgm:pt>
    <dgm:pt modelId="{CA0669BE-8DAB-974B-A559-0C574BB3ADFF}" type="pres">
      <dgm:prSet presAssocID="{192F81C3-3F49-C241-8520-4FC27BC90366}" presName="level3hierChild" presStyleCnt="0"/>
      <dgm:spPr/>
    </dgm:pt>
    <dgm:pt modelId="{E50795A7-EC2E-3447-92C1-38FF950452DA}" type="pres">
      <dgm:prSet presAssocID="{DBA4C26D-18EC-3A46-BC4E-C21B9F352267}" presName="conn2-1" presStyleLbl="parChTrans1D2" presStyleIdx="2" presStyleCnt="3"/>
      <dgm:spPr/>
      <dgm:t>
        <a:bodyPr/>
        <a:lstStyle/>
        <a:p>
          <a:endParaRPr lang="zh-CN" altLang="en-US"/>
        </a:p>
      </dgm:t>
    </dgm:pt>
    <dgm:pt modelId="{31E39AD2-30C2-F14D-9781-627BE4848512}" type="pres">
      <dgm:prSet presAssocID="{DBA4C26D-18EC-3A46-BC4E-C21B9F352267}" presName="connTx" presStyleLbl="parChTrans1D2" presStyleIdx="2" presStyleCnt="3"/>
      <dgm:spPr/>
      <dgm:t>
        <a:bodyPr/>
        <a:lstStyle/>
        <a:p>
          <a:endParaRPr lang="zh-CN" altLang="en-US"/>
        </a:p>
      </dgm:t>
    </dgm:pt>
    <dgm:pt modelId="{D99D74C8-583F-1E40-9091-319DD5A1CCC2}" type="pres">
      <dgm:prSet presAssocID="{965CEE23-5E0C-264B-97F0-1EC1AECACC12}" presName="root2" presStyleCnt="0"/>
      <dgm:spPr/>
    </dgm:pt>
    <dgm:pt modelId="{8B7ECD19-3E60-C04E-99B7-A93B82A518B3}" type="pres">
      <dgm:prSet presAssocID="{965CEE23-5E0C-264B-97F0-1EC1AECACC12}" presName="LevelTwoTextNode" presStyleLbl="node2" presStyleIdx="2" presStyleCnt="3">
        <dgm:presLayoutVars>
          <dgm:chPref val="3"/>
        </dgm:presLayoutVars>
      </dgm:prSet>
      <dgm:spPr/>
      <dgm:t>
        <a:bodyPr/>
        <a:lstStyle/>
        <a:p>
          <a:endParaRPr lang="zh-CN" altLang="en-US"/>
        </a:p>
      </dgm:t>
    </dgm:pt>
    <dgm:pt modelId="{38922771-2BA1-3945-95D3-6244CA80D28D}" type="pres">
      <dgm:prSet presAssocID="{965CEE23-5E0C-264B-97F0-1EC1AECACC12}" presName="level3hierChild" presStyleCnt="0"/>
      <dgm:spPr/>
    </dgm:pt>
    <dgm:pt modelId="{2BCC288B-D7F0-F148-B8FA-7CFC9BC872B5}" type="pres">
      <dgm:prSet presAssocID="{5368BCE2-4F2B-7049-92A7-3D8398A2DED5}" presName="conn2-1" presStyleLbl="parChTrans1D3" presStyleIdx="3" presStyleCnt="4"/>
      <dgm:spPr/>
      <dgm:t>
        <a:bodyPr/>
        <a:lstStyle/>
        <a:p>
          <a:endParaRPr lang="zh-CN" altLang="en-US"/>
        </a:p>
      </dgm:t>
    </dgm:pt>
    <dgm:pt modelId="{479AE15F-2713-8548-A24E-A9F44FCAFB3E}" type="pres">
      <dgm:prSet presAssocID="{5368BCE2-4F2B-7049-92A7-3D8398A2DED5}" presName="connTx" presStyleLbl="parChTrans1D3" presStyleIdx="3" presStyleCnt="4"/>
      <dgm:spPr/>
      <dgm:t>
        <a:bodyPr/>
        <a:lstStyle/>
        <a:p>
          <a:endParaRPr lang="zh-CN" altLang="en-US"/>
        </a:p>
      </dgm:t>
    </dgm:pt>
    <dgm:pt modelId="{F5D21998-C7B3-8D4C-A52C-45451A8D5552}" type="pres">
      <dgm:prSet presAssocID="{E475034D-301E-B24A-8469-2F13DAF7DB8C}" presName="root2" presStyleCnt="0"/>
      <dgm:spPr/>
    </dgm:pt>
    <dgm:pt modelId="{9B266C1E-15B9-9D42-A41F-8D6ED195CC54}" type="pres">
      <dgm:prSet presAssocID="{E475034D-301E-B24A-8469-2F13DAF7DB8C}" presName="LevelTwoTextNode" presStyleLbl="node3" presStyleIdx="3" presStyleCnt="4" custScaleX="134502">
        <dgm:presLayoutVars>
          <dgm:chPref val="3"/>
        </dgm:presLayoutVars>
      </dgm:prSet>
      <dgm:spPr/>
      <dgm:t>
        <a:bodyPr/>
        <a:lstStyle/>
        <a:p>
          <a:endParaRPr lang="zh-CN" altLang="en-US"/>
        </a:p>
      </dgm:t>
    </dgm:pt>
    <dgm:pt modelId="{FFC13607-3127-B744-91F5-38264876CB88}" type="pres">
      <dgm:prSet presAssocID="{E475034D-301E-B24A-8469-2F13DAF7DB8C}" presName="level3hierChild" presStyleCnt="0"/>
      <dgm:spPr/>
    </dgm:pt>
  </dgm:ptLst>
  <dgm:cxnLst>
    <dgm:cxn modelId="{AA26F02F-EEAA-7548-877C-88EB77DD1ED0}" srcId="{D10FA6A9-8460-D84B-B204-F2C40D555E4A}" destId="{2FD9C366-FB99-DA46-8439-8E8E459451D0}" srcOrd="0" destOrd="0" parTransId="{225D198C-DCEF-2E41-BC63-F4D1317E65FC}" sibTransId="{69DF84B7-410B-9546-810F-B2C59F3BACED}"/>
    <dgm:cxn modelId="{CA082390-BBBE-184C-91AB-30D65C239963}" type="presOf" srcId="{1481AE21-5773-E64D-AC16-36B1D747FA00}" destId="{D5D028CE-7A2D-B747-B39C-967FCCB0E3C7}" srcOrd="0" destOrd="0" presId="urn:microsoft.com/office/officeart/2005/8/layout/hierarchy2"/>
    <dgm:cxn modelId="{BC28FE41-8D36-0C4F-91E9-2E4F47A6EFD3}" type="presOf" srcId="{225D198C-DCEF-2E41-BC63-F4D1317E65FC}" destId="{BF672CA4-5DCB-F947-9B40-E9A610342DA9}" srcOrd="0" destOrd="0" presId="urn:microsoft.com/office/officeart/2005/8/layout/hierarchy2"/>
    <dgm:cxn modelId="{7575EA19-2A56-D94F-A9AF-598E3FE5FD59}" type="presOf" srcId="{192F81C3-3F49-C241-8520-4FC27BC90366}" destId="{A17962BC-681E-5C4B-B0BB-771B1A145A23}" srcOrd="0" destOrd="0" presId="urn:microsoft.com/office/officeart/2005/8/layout/hierarchy2"/>
    <dgm:cxn modelId="{0E97713E-3E1C-9747-8DB4-4C8972DF5BD0}" type="presOf" srcId="{2FD9C366-FB99-DA46-8439-8E8E459451D0}" destId="{223C4407-8FFC-E54C-82BD-15D8CFC9939C}" srcOrd="0" destOrd="0" presId="urn:microsoft.com/office/officeart/2005/8/layout/hierarchy2"/>
    <dgm:cxn modelId="{372B7B24-F671-AA48-ACAD-509E66A0D996}" type="presOf" srcId="{801A1709-B4C7-DC4C-9850-230B9608D327}" destId="{A9CA9C3F-CED1-374D-8E17-C6C57200BDA3}" srcOrd="0" destOrd="0" presId="urn:microsoft.com/office/officeart/2005/8/layout/hierarchy2"/>
    <dgm:cxn modelId="{9373A004-E310-6B45-9350-A055CF76EB8A}" type="presOf" srcId="{DBA4C26D-18EC-3A46-BC4E-C21B9F352267}" destId="{E50795A7-EC2E-3447-92C1-38FF950452DA}" srcOrd="0" destOrd="0" presId="urn:microsoft.com/office/officeart/2005/8/layout/hierarchy2"/>
    <dgm:cxn modelId="{B40D0BA4-7C70-904C-83B7-5D8E0A439AF4}" type="presOf" srcId="{E475034D-301E-B24A-8469-2F13DAF7DB8C}" destId="{9B266C1E-15B9-9D42-A41F-8D6ED195CC54}" srcOrd="0" destOrd="0" presId="urn:microsoft.com/office/officeart/2005/8/layout/hierarchy2"/>
    <dgm:cxn modelId="{4581B860-22EC-AD44-A9C8-2A6A6A0F0E45}" srcId="{6F0BF3C8-6C84-D04B-83D3-F96863AAA231}" destId="{2D7179B2-C6DE-2646-86FF-631C404108D5}" srcOrd="0" destOrd="0" parTransId="{B339DD88-A18F-DA41-9AA8-46408929BABA}" sibTransId="{33C73E75-5840-ED4C-907C-15179EE540FA}"/>
    <dgm:cxn modelId="{6FACF053-A7A4-B74E-9C3D-988FA0E6FDAB}" srcId="{2D7179B2-C6DE-2646-86FF-631C404108D5}" destId="{D10FA6A9-8460-D84B-B204-F2C40D555E4A}" srcOrd="1" destOrd="0" parTransId="{97E526B8-6B0B-5040-97FB-DF306617E873}" sibTransId="{05C3D09F-6934-4E40-9CF0-5A59C41948BB}"/>
    <dgm:cxn modelId="{66A8DADC-72F1-FD4A-AC6E-DB0240E423F5}" srcId="{2D7179B2-C6DE-2646-86FF-631C404108D5}" destId="{991338A7-424E-F74A-9980-2E840583A1F6}" srcOrd="0" destOrd="0" parTransId="{1481AE21-5773-E64D-AC16-36B1D747FA00}" sibTransId="{C7BB30CD-77B1-C240-885D-403CD63AB807}"/>
    <dgm:cxn modelId="{286CDEE7-7A33-4F48-9CF5-51BC8C4443DC}" type="presOf" srcId="{2D7179B2-C6DE-2646-86FF-631C404108D5}" destId="{994329E1-6031-E54D-8C3E-7852842967DD}" srcOrd="0" destOrd="0" presId="urn:microsoft.com/office/officeart/2005/8/layout/hierarchy2"/>
    <dgm:cxn modelId="{686C379A-8D0A-944A-B85A-F618E0D5F07F}" type="presOf" srcId="{97E526B8-6B0B-5040-97FB-DF306617E873}" destId="{B30003A1-608C-A742-9680-28CFB1CE592E}" srcOrd="0" destOrd="0" presId="urn:microsoft.com/office/officeart/2005/8/layout/hierarchy2"/>
    <dgm:cxn modelId="{DE334011-5FD0-7645-A255-8F089BC08201}" type="presOf" srcId="{1481AE21-5773-E64D-AC16-36B1D747FA00}" destId="{BD605532-F058-FF45-BD21-A2D6E6FF3145}" srcOrd="1" destOrd="0" presId="urn:microsoft.com/office/officeart/2005/8/layout/hierarchy2"/>
    <dgm:cxn modelId="{DD84BDEC-7CD9-A749-AEB8-48843AF77618}" srcId="{965CEE23-5E0C-264B-97F0-1EC1AECACC12}" destId="{E475034D-301E-B24A-8469-2F13DAF7DB8C}" srcOrd="0" destOrd="0" parTransId="{5368BCE2-4F2B-7049-92A7-3D8398A2DED5}" sibTransId="{2D9E6FD2-CB8D-0547-834D-A697BC5B3791}"/>
    <dgm:cxn modelId="{CA9D22BA-EB5D-8842-A505-29920177FA1F}" type="presOf" srcId="{7DD0D485-EE41-1143-9630-5FF02DF16E94}" destId="{BFE2765D-F269-A94E-A2A0-F4930C4B1F1B}" srcOrd="0" destOrd="0" presId="urn:microsoft.com/office/officeart/2005/8/layout/hierarchy2"/>
    <dgm:cxn modelId="{432835B3-A776-8C48-822D-D67F09C8C29B}" type="presOf" srcId="{991338A7-424E-F74A-9980-2E840583A1F6}" destId="{F8794ED7-041A-A646-A96E-6FFA7EADBF8D}" srcOrd="0" destOrd="0" presId="urn:microsoft.com/office/officeart/2005/8/layout/hierarchy2"/>
    <dgm:cxn modelId="{609E94EB-B0CF-7845-8F4A-73E75BDB5B5B}" type="presOf" srcId="{5368BCE2-4F2B-7049-92A7-3D8398A2DED5}" destId="{2BCC288B-D7F0-F148-B8FA-7CFC9BC872B5}" srcOrd="0" destOrd="0" presId="urn:microsoft.com/office/officeart/2005/8/layout/hierarchy2"/>
    <dgm:cxn modelId="{926B93C8-BFAD-AC4E-9DEB-C2013ACF6C28}" type="presOf" srcId="{965CEE23-5E0C-264B-97F0-1EC1AECACC12}" destId="{8B7ECD19-3E60-C04E-99B7-A93B82A518B3}" srcOrd="0" destOrd="0" presId="urn:microsoft.com/office/officeart/2005/8/layout/hierarchy2"/>
    <dgm:cxn modelId="{D80F50E1-78BF-1F43-B323-BC5442D3EB95}" type="presOf" srcId="{801A1709-B4C7-DC4C-9850-230B9608D327}" destId="{F74FCC3D-3A2A-2A42-9F1B-0AD93C312205}" srcOrd="1" destOrd="0" presId="urn:microsoft.com/office/officeart/2005/8/layout/hierarchy2"/>
    <dgm:cxn modelId="{6CB20CD7-5282-B94B-A604-3454C8E899F0}" type="presOf" srcId="{DBA4C26D-18EC-3A46-BC4E-C21B9F352267}" destId="{31E39AD2-30C2-F14D-9781-627BE4848512}" srcOrd="1" destOrd="0" presId="urn:microsoft.com/office/officeart/2005/8/layout/hierarchy2"/>
    <dgm:cxn modelId="{92BDD439-ED99-604E-B776-3D8F1D74F521}" type="presOf" srcId="{225D198C-DCEF-2E41-BC63-F4D1317E65FC}" destId="{703AC3BF-75CD-BD44-AE12-AD0E639235A5}" srcOrd="1" destOrd="0" presId="urn:microsoft.com/office/officeart/2005/8/layout/hierarchy2"/>
    <dgm:cxn modelId="{C6EB3E4A-F154-A642-B44B-702214455F3F}" srcId="{991338A7-424E-F74A-9980-2E840583A1F6}" destId="{5D4EB1FA-D0D0-C847-94E6-B0955A0ED08B}" srcOrd="0" destOrd="0" parTransId="{7DD0D485-EE41-1143-9630-5FF02DF16E94}" sibTransId="{489FBE3E-6C16-2E49-8718-47376C802BA1}"/>
    <dgm:cxn modelId="{44B4E9C4-2A04-3444-8E9F-D6B7CD776548}" type="presOf" srcId="{5368BCE2-4F2B-7049-92A7-3D8398A2DED5}" destId="{479AE15F-2713-8548-A24E-A9F44FCAFB3E}" srcOrd="1" destOrd="0" presId="urn:microsoft.com/office/officeart/2005/8/layout/hierarchy2"/>
    <dgm:cxn modelId="{7BAC3411-F57D-774A-8059-73A02E964F5C}" srcId="{D10FA6A9-8460-D84B-B204-F2C40D555E4A}" destId="{192F81C3-3F49-C241-8520-4FC27BC90366}" srcOrd="1" destOrd="0" parTransId="{801A1709-B4C7-DC4C-9850-230B9608D327}" sibTransId="{81EC7957-5139-6B45-A4AD-7BA9A2AA3501}"/>
    <dgm:cxn modelId="{4D1FC9E5-CB3B-B24D-BF69-3C5A17F3DB04}" type="presOf" srcId="{5D4EB1FA-D0D0-C847-94E6-B0955A0ED08B}" destId="{33865D52-1C70-2644-9A79-4E550A2D0920}" srcOrd="0" destOrd="0" presId="urn:microsoft.com/office/officeart/2005/8/layout/hierarchy2"/>
    <dgm:cxn modelId="{556C4F22-A190-5C40-9C78-2666792D4C67}" type="presOf" srcId="{7DD0D485-EE41-1143-9630-5FF02DF16E94}" destId="{82864F5E-6125-F146-A026-4ACE796FD791}" srcOrd="1" destOrd="0" presId="urn:microsoft.com/office/officeart/2005/8/layout/hierarchy2"/>
    <dgm:cxn modelId="{8D5AA6CF-B399-D241-B0A3-6FFF453AC70B}" type="presOf" srcId="{D10FA6A9-8460-D84B-B204-F2C40D555E4A}" destId="{C6073F3E-D078-3743-9391-943500ED9045}" srcOrd="0" destOrd="0" presId="urn:microsoft.com/office/officeart/2005/8/layout/hierarchy2"/>
    <dgm:cxn modelId="{7F223089-C0E0-894A-A819-761572614976}" type="presOf" srcId="{6F0BF3C8-6C84-D04B-83D3-F96863AAA231}" destId="{450D088E-36E7-A149-B1B4-750D36DEE16C}" srcOrd="0" destOrd="0" presId="urn:microsoft.com/office/officeart/2005/8/layout/hierarchy2"/>
    <dgm:cxn modelId="{1BAC5E23-5DB2-544C-9924-D2BA2A5C6398}" srcId="{2D7179B2-C6DE-2646-86FF-631C404108D5}" destId="{965CEE23-5E0C-264B-97F0-1EC1AECACC12}" srcOrd="2" destOrd="0" parTransId="{DBA4C26D-18EC-3A46-BC4E-C21B9F352267}" sibTransId="{21A9A57C-D20A-7342-8B5B-4B36FB595385}"/>
    <dgm:cxn modelId="{EA6D6A10-87B5-244C-A6CF-943E8C62AF9C}" type="presOf" srcId="{97E526B8-6B0B-5040-97FB-DF306617E873}" destId="{A282FA3F-F27C-EA4F-A1E3-FD6165A4EF13}" srcOrd="1" destOrd="0" presId="urn:microsoft.com/office/officeart/2005/8/layout/hierarchy2"/>
    <dgm:cxn modelId="{C65A204F-2F98-624F-89F3-1B28A29D6058}" type="presParOf" srcId="{450D088E-36E7-A149-B1B4-750D36DEE16C}" destId="{DF37B775-08C4-7E4E-B2FE-275201A3D4A3}" srcOrd="0" destOrd="0" presId="urn:microsoft.com/office/officeart/2005/8/layout/hierarchy2"/>
    <dgm:cxn modelId="{57C56B62-BDC3-8D47-B81F-300E87A50450}" type="presParOf" srcId="{DF37B775-08C4-7E4E-B2FE-275201A3D4A3}" destId="{994329E1-6031-E54D-8C3E-7852842967DD}" srcOrd="0" destOrd="0" presId="urn:microsoft.com/office/officeart/2005/8/layout/hierarchy2"/>
    <dgm:cxn modelId="{401FFFDD-9247-724E-A3BC-D10029929811}" type="presParOf" srcId="{DF37B775-08C4-7E4E-B2FE-275201A3D4A3}" destId="{CB823F36-713C-284B-BABA-1E33598992D1}" srcOrd="1" destOrd="0" presId="urn:microsoft.com/office/officeart/2005/8/layout/hierarchy2"/>
    <dgm:cxn modelId="{AE603B5F-3FBD-D146-80D5-F7A9CA26C4C7}" type="presParOf" srcId="{CB823F36-713C-284B-BABA-1E33598992D1}" destId="{D5D028CE-7A2D-B747-B39C-967FCCB0E3C7}" srcOrd="0" destOrd="0" presId="urn:microsoft.com/office/officeart/2005/8/layout/hierarchy2"/>
    <dgm:cxn modelId="{DFD8DF8C-CF21-F04E-A2B5-8C697DAAD5D7}" type="presParOf" srcId="{D5D028CE-7A2D-B747-B39C-967FCCB0E3C7}" destId="{BD605532-F058-FF45-BD21-A2D6E6FF3145}" srcOrd="0" destOrd="0" presId="urn:microsoft.com/office/officeart/2005/8/layout/hierarchy2"/>
    <dgm:cxn modelId="{B82837B1-98E4-9E48-A734-DDCDD1BE8E49}" type="presParOf" srcId="{CB823F36-713C-284B-BABA-1E33598992D1}" destId="{612F1F78-675A-B64C-A16D-5213D81FCE5F}" srcOrd="1" destOrd="0" presId="urn:microsoft.com/office/officeart/2005/8/layout/hierarchy2"/>
    <dgm:cxn modelId="{EC87EA88-03B4-2041-908F-D4E85B5D76EE}" type="presParOf" srcId="{612F1F78-675A-B64C-A16D-5213D81FCE5F}" destId="{F8794ED7-041A-A646-A96E-6FFA7EADBF8D}" srcOrd="0" destOrd="0" presId="urn:microsoft.com/office/officeart/2005/8/layout/hierarchy2"/>
    <dgm:cxn modelId="{E29547F1-8CD7-274E-A9BA-2AF07669790F}" type="presParOf" srcId="{612F1F78-675A-B64C-A16D-5213D81FCE5F}" destId="{9373D06F-BD94-EF46-A64D-B8153A4B6C40}" srcOrd="1" destOrd="0" presId="urn:microsoft.com/office/officeart/2005/8/layout/hierarchy2"/>
    <dgm:cxn modelId="{42EDE3DD-9624-BB47-84A7-8D12E2653441}" type="presParOf" srcId="{9373D06F-BD94-EF46-A64D-B8153A4B6C40}" destId="{BFE2765D-F269-A94E-A2A0-F4930C4B1F1B}" srcOrd="0" destOrd="0" presId="urn:microsoft.com/office/officeart/2005/8/layout/hierarchy2"/>
    <dgm:cxn modelId="{6B0FEEA9-44E4-D54C-9F07-BB0B84D3B088}" type="presParOf" srcId="{BFE2765D-F269-A94E-A2A0-F4930C4B1F1B}" destId="{82864F5E-6125-F146-A026-4ACE796FD791}" srcOrd="0" destOrd="0" presId="urn:microsoft.com/office/officeart/2005/8/layout/hierarchy2"/>
    <dgm:cxn modelId="{28051FB3-C976-3A4E-8317-25A6F3BFD48F}" type="presParOf" srcId="{9373D06F-BD94-EF46-A64D-B8153A4B6C40}" destId="{37260631-DD0B-F84B-9712-BC314F8D45D2}" srcOrd="1" destOrd="0" presId="urn:microsoft.com/office/officeart/2005/8/layout/hierarchy2"/>
    <dgm:cxn modelId="{87EBFEAA-6CB6-0748-B86F-1CAE6C5C8D45}" type="presParOf" srcId="{37260631-DD0B-F84B-9712-BC314F8D45D2}" destId="{33865D52-1C70-2644-9A79-4E550A2D0920}" srcOrd="0" destOrd="0" presId="urn:microsoft.com/office/officeart/2005/8/layout/hierarchy2"/>
    <dgm:cxn modelId="{9DB9D14C-3589-9948-BCB1-9348E421D545}" type="presParOf" srcId="{37260631-DD0B-F84B-9712-BC314F8D45D2}" destId="{D011FB25-F665-714E-8B69-3B8EAF58CEA1}" srcOrd="1" destOrd="0" presId="urn:microsoft.com/office/officeart/2005/8/layout/hierarchy2"/>
    <dgm:cxn modelId="{646827BD-CA19-534E-A45F-28B320139D45}" type="presParOf" srcId="{CB823F36-713C-284B-BABA-1E33598992D1}" destId="{B30003A1-608C-A742-9680-28CFB1CE592E}" srcOrd="2" destOrd="0" presId="urn:microsoft.com/office/officeart/2005/8/layout/hierarchy2"/>
    <dgm:cxn modelId="{254F9977-66A8-8047-8CDF-6A82FED19EA3}" type="presParOf" srcId="{B30003A1-608C-A742-9680-28CFB1CE592E}" destId="{A282FA3F-F27C-EA4F-A1E3-FD6165A4EF13}" srcOrd="0" destOrd="0" presId="urn:microsoft.com/office/officeart/2005/8/layout/hierarchy2"/>
    <dgm:cxn modelId="{2A9A94A7-41CD-3643-8E70-5C6552CA9BAC}" type="presParOf" srcId="{CB823F36-713C-284B-BABA-1E33598992D1}" destId="{CCAFFBC4-97D5-9949-BFB8-76535962E5AD}" srcOrd="3" destOrd="0" presId="urn:microsoft.com/office/officeart/2005/8/layout/hierarchy2"/>
    <dgm:cxn modelId="{907413A9-BCED-1B44-9A45-96FB71C85BB3}" type="presParOf" srcId="{CCAFFBC4-97D5-9949-BFB8-76535962E5AD}" destId="{C6073F3E-D078-3743-9391-943500ED9045}" srcOrd="0" destOrd="0" presId="urn:microsoft.com/office/officeart/2005/8/layout/hierarchy2"/>
    <dgm:cxn modelId="{A4286745-CDA7-E748-9DB4-9B07F6C865CF}" type="presParOf" srcId="{CCAFFBC4-97D5-9949-BFB8-76535962E5AD}" destId="{D68F4B89-7430-0A4A-A27F-C693FA011832}" srcOrd="1" destOrd="0" presId="urn:microsoft.com/office/officeart/2005/8/layout/hierarchy2"/>
    <dgm:cxn modelId="{44BF987A-FC13-2D47-BE60-99B5E4B6175C}" type="presParOf" srcId="{D68F4B89-7430-0A4A-A27F-C693FA011832}" destId="{BF672CA4-5DCB-F947-9B40-E9A610342DA9}" srcOrd="0" destOrd="0" presId="urn:microsoft.com/office/officeart/2005/8/layout/hierarchy2"/>
    <dgm:cxn modelId="{0BFFB629-0825-A746-B5C1-4E29F4903B72}" type="presParOf" srcId="{BF672CA4-5DCB-F947-9B40-E9A610342DA9}" destId="{703AC3BF-75CD-BD44-AE12-AD0E639235A5}" srcOrd="0" destOrd="0" presId="urn:microsoft.com/office/officeart/2005/8/layout/hierarchy2"/>
    <dgm:cxn modelId="{090A5ADA-32D0-344B-9D43-A6CCD820D525}" type="presParOf" srcId="{D68F4B89-7430-0A4A-A27F-C693FA011832}" destId="{98FD592A-7FB4-034A-9874-D05EBA81EEAB}" srcOrd="1" destOrd="0" presId="urn:microsoft.com/office/officeart/2005/8/layout/hierarchy2"/>
    <dgm:cxn modelId="{E6DA24E6-CD6D-A945-8C78-9A2E5BE8AE2E}" type="presParOf" srcId="{98FD592A-7FB4-034A-9874-D05EBA81EEAB}" destId="{223C4407-8FFC-E54C-82BD-15D8CFC9939C}" srcOrd="0" destOrd="0" presId="urn:microsoft.com/office/officeart/2005/8/layout/hierarchy2"/>
    <dgm:cxn modelId="{B3680370-7122-0245-BCA9-F131F356079B}" type="presParOf" srcId="{98FD592A-7FB4-034A-9874-D05EBA81EEAB}" destId="{1F5EE45E-90D4-8E4A-99F3-68FFFB21B13B}" srcOrd="1" destOrd="0" presId="urn:microsoft.com/office/officeart/2005/8/layout/hierarchy2"/>
    <dgm:cxn modelId="{6642AFF9-6E0A-504F-9846-DCD98DC54BBD}" type="presParOf" srcId="{D68F4B89-7430-0A4A-A27F-C693FA011832}" destId="{A9CA9C3F-CED1-374D-8E17-C6C57200BDA3}" srcOrd="2" destOrd="0" presId="urn:microsoft.com/office/officeart/2005/8/layout/hierarchy2"/>
    <dgm:cxn modelId="{1291FEAF-A1B9-1D4B-8ADE-E4E3289C8003}" type="presParOf" srcId="{A9CA9C3F-CED1-374D-8E17-C6C57200BDA3}" destId="{F74FCC3D-3A2A-2A42-9F1B-0AD93C312205}" srcOrd="0" destOrd="0" presId="urn:microsoft.com/office/officeart/2005/8/layout/hierarchy2"/>
    <dgm:cxn modelId="{81334958-8C69-C541-9B0B-4BDA0389F2A0}" type="presParOf" srcId="{D68F4B89-7430-0A4A-A27F-C693FA011832}" destId="{D79F1547-A322-EB4E-87F4-AFC0D1F84096}" srcOrd="3" destOrd="0" presId="urn:microsoft.com/office/officeart/2005/8/layout/hierarchy2"/>
    <dgm:cxn modelId="{F0ECF048-8F3B-BF47-8372-256A436F7E5E}" type="presParOf" srcId="{D79F1547-A322-EB4E-87F4-AFC0D1F84096}" destId="{A17962BC-681E-5C4B-B0BB-771B1A145A23}" srcOrd="0" destOrd="0" presId="urn:microsoft.com/office/officeart/2005/8/layout/hierarchy2"/>
    <dgm:cxn modelId="{69BF7FA3-B911-7643-BD19-31CEC06D0CF8}" type="presParOf" srcId="{D79F1547-A322-EB4E-87F4-AFC0D1F84096}" destId="{CA0669BE-8DAB-974B-A559-0C574BB3ADFF}" srcOrd="1" destOrd="0" presId="urn:microsoft.com/office/officeart/2005/8/layout/hierarchy2"/>
    <dgm:cxn modelId="{A158BABC-A728-C047-AF2E-77E501AA6B5D}" type="presParOf" srcId="{CB823F36-713C-284B-BABA-1E33598992D1}" destId="{E50795A7-EC2E-3447-92C1-38FF950452DA}" srcOrd="4" destOrd="0" presId="urn:microsoft.com/office/officeart/2005/8/layout/hierarchy2"/>
    <dgm:cxn modelId="{D58E7104-A1E5-FE48-A556-681D03203327}" type="presParOf" srcId="{E50795A7-EC2E-3447-92C1-38FF950452DA}" destId="{31E39AD2-30C2-F14D-9781-627BE4848512}" srcOrd="0" destOrd="0" presId="urn:microsoft.com/office/officeart/2005/8/layout/hierarchy2"/>
    <dgm:cxn modelId="{266108B0-819D-6849-9687-701753E82C11}" type="presParOf" srcId="{CB823F36-713C-284B-BABA-1E33598992D1}" destId="{D99D74C8-583F-1E40-9091-319DD5A1CCC2}" srcOrd="5" destOrd="0" presId="urn:microsoft.com/office/officeart/2005/8/layout/hierarchy2"/>
    <dgm:cxn modelId="{9C36185F-111E-CB49-A63D-AE4253A93DFA}" type="presParOf" srcId="{D99D74C8-583F-1E40-9091-319DD5A1CCC2}" destId="{8B7ECD19-3E60-C04E-99B7-A93B82A518B3}" srcOrd="0" destOrd="0" presId="urn:microsoft.com/office/officeart/2005/8/layout/hierarchy2"/>
    <dgm:cxn modelId="{6A015A87-838C-1341-81C2-D4EC4010FA55}" type="presParOf" srcId="{D99D74C8-583F-1E40-9091-319DD5A1CCC2}" destId="{38922771-2BA1-3945-95D3-6244CA80D28D}" srcOrd="1" destOrd="0" presId="urn:microsoft.com/office/officeart/2005/8/layout/hierarchy2"/>
    <dgm:cxn modelId="{1670467D-8DD8-404F-A279-9840AC6367ED}" type="presParOf" srcId="{38922771-2BA1-3945-95D3-6244CA80D28D}" destId="{2BCC288B-D7F0-F148-B8FA-7CFC9BC872B5}" srcOrd="0" destOrd="0" presId="urn:microsoft.com/office/officeart/2005/8/layout/hierarchy2"/>
    <dgm:cxn modelId="{53CA7546-1B67-384B-9BA2-F151FCC4BD40}" type="presParOf" srcId="{2BCC288B-D7F0-F148-B8FA-7CFC9BC872B5}" destId="{479AE15F-2713-8548-A24E-A9F44FCAFB3E}" srcOrd="0" destOrd="0" presId="urn:microsoft.com/office/officeart/2005/8/layout/hierarchy2"/>
    <dgm:cxn modelId="{859FECCF-4B6E-8A45-8735-573C89DB5854}" type="presParOf" srcId="{38922771-2BA1-3945-95D3-6244CA80D28D}" destId="{F5D21998-C7B3-8D4C-A52C-45451A8D5552}" srcOrd="1" destOrd="0" presId="urn:microsoft.com/office/officeart/2005/8/layout/hierarchy2"/>
    <dgm:cxn modelId="{2DF39097-DA03-C245-82D1-4D7059BFF5FA}" type="presParOf" srcId="{F5D21998-C7B3-8D4C-A52C-45451A8D5552}" destId="{9B266C1E-15B9-9D42-A41F-8D6ED195CC54}" srcOrd="0" destOrd="0" presId="urn:microsoft.com/office/officeart/2005/8/layout/hierarchy2"/>
    <dgm:cxn modelId="{CA90D21F-5CD3-B44F-84DD-06C9D99B9EDA}" type="presParOf" srcId="{F5D21998-C7B3-8D4C-A52C-45451A8D5552}" destId="{FFC13607-3127-B744-91F5-38264876CB88}"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1C626D-8A20-2B48-96E8-A45203F6123B}" type="doc">
      <dgm:prSet loTypeId="urn:microsoft.com/office/officeart/2008/layout/SquareAccentList" loCatId="" qsTypeId="urn:microsoft.com/office/officeart/2005/8/quickstyle/simple4" qsCatId="simple" csTypeId="urn:microsoft.com/office/officeart/2005/8/colors/colorful1" csCatId="colorful" phldr="1"/>
      <dgm:spPr/>
      <dgm:t>
        <a:bodyPr/>
        <a:lstStyle/>
        <a:p>
          <a:endParaRPr lang="zh-CN" altLang="en-US"/>
        </a:p>
      </dgm:t>
    </dgm:pt>
    <dgm:pt modelId="{45B6728D-D7F9-DB4B-8507-F43950342462}">
      <dgm:prSet phldrT="[文本]"/>
      <dgm:spPr/>
      <dgm:t>
        <a:bodyPr/>
        <a:lstStyle/>
        <a:p>
          <a:r>
            <a:rPr lang="zh-CN" altLang="en-US" dirty="0" smtClean="0"/>
            <a:t>区域层面</a:t>
          </a:r>
          <a:endParaRPr lang="zh-CN" altLang="en-US" dirty="0"/>
        </a:p>
      </dgm:t>
    </dgm:pt>
    <dgm:pt modelId="{2196A3A7-08F5-6444-A7DE-706B882C5698}" type="parTrans" cxnId="{E687BEDB-49C0-314B-8CDD-7434185D75C4}">
      <dgm:prSet/>
      <dgm:spPr/>
      <dgm:t>
        <a:bodyPr/>
        <a:lstStyle/>
        <a:p>
          <a:endParaRPr lang="zh-CN" altLang="en-US"/>
        </a:p>
      </dgm:t>
    </dgm:pt>
    <dgm:pt modelId="{CC0E2894-CDAA-C446-83C3-243CED4559B4}" type="sibTrans" cxnId="{E687BEDB-49C0-314B-8CDD-7434185D75C4}">
      <dgm:prSet/>
      <dgm:spPr/>
      <dgm:t>
        <a:bodyPr/>
        <a:lstStyle/>
        <a:p>
          <a:endParaRPr lang="zh-CN" altLang="en-US"/>
        </a:p>
      </dgm:t>
    </dgm:pt>
    <dgm:pt modelId="{C4BA9CB9-EA1D-5E43-94CF-DE143AFFA493}">
      <dgm:prSet phldrT="[文本]"/>
      <dgm:spPr/>
      <dgm:t>
        <a:bodyPr/>
        <a:lstStyle/>
        <a:p>
          <a:r>
            <a:rPr lang="zh-CN" altLang="en-US" dirty="0" smtClean="0"/>
            <a:t>细化指南，更具针对性</a:t>
          </a:r>
          <a:endParaRPr lang="zh-CN" altLang="en-US" dirty="0"/>
        </a:p>
      </dgm:t>
    </dgm:pt>
    <dgm:pt modelId="{5307127C-F07C-F64B-BD30-05D83821CF69}" type="parTrans" cxnId="{5E70B6DA-F3E8-964C-993E-162847573C34}">
      <dgm:prSet/>
      <dgm:spPr/>
      <dgm:t>
        <a:bodyPr/>
        <a:lstStyle/>
        <a:p>
          <a:endParaRPr lang="zh-CN" altLang="en-US"/>
        </a:p>
      </dgm:t>
    </dgm:pt>
    <dgm:pt modelId="{220596C4-EBB2-1944-94B9-60C61010FB41}" type="sibTrans" cxnId="{5E70B6DA-F3E8-964C-993E-162847573C34}">
      <dgm:prSet/>
      <dgm:spPr/>
      <dgm:t>
        <a:bodyPr/>
        <a:lstStyle/>
        <a:p>
          <a:endParaRPr lang="zh-CN" altLang="en-US"/>
        </a:p>
      </dgm:t>
    </dgm:pt>
    <dgm:pt modelId="{58321FD9-FF63-6E49-8656-774E82769063}">
      <dgm:prSet phldrT="[文本]"/>
      <dgm:spPr/>
      <dgm:t>
        <a:bodyPr/>
        <a:lstStyle/>
        <a:p>
          <a:r>
            <a:rPr lang="zh-CN" altLang="en-US" dirty="0" smtClean="0"/>
            <a:t>加大信息素养相关培训力度</a:t>
          </a:r>
          <a:endParaRPr lang="zh-CN" altLang="en-US" dirty="0"/>
        </a:p>
      </dgm:t>
    </dgm:pt>
    <dgm:pt modelId="{661D8F91-7198-E849-97D8-105BE6263072}" type="parTrans" cxnId="{8EAEB4F4-C5B2-B54F-9E32-C9A515562AFD}">
      <dgm:prSet/>
      <dgm:spPr/>
      <dgm:t>
        <a:bodyPr/>
        <a:lstStyle/>
        <a:p>
          <a:endParaRPr lang="zh-CN" altLang="en-US"/>
        </a:p>
      </dgm:t>
    </dgm:pt>
    <dgm:pt modelId="{3367887A-FBFF-F14E-B7E6-1494D70EEAB4}" type="sibTrans" cxnId="{8EAEB4F4-C5B2-B54F-9E32-C9A515562AFD}">
      <dgm:prSet/>
      <dgm:spPr/>
      <dgm:t>
        <a:bodyPr/>
        <a:lstStyle/>
        <a:p>
          <a:endParaRPr lang="zh-CN" altLang="en-US"/>
        </a:p>
      </dgm:t>
    </dgm:pt>
    <dgm:pt modelId="{547FD8D5-619F-2E42-9B42-87833040035C}">
      <dgm:prSet phldrT="[文本]"/>
      <dgm:spPr/>
      <dgm:t>
        <a:bodyPr/>
        <a:lstStyle/>
        <a:p>
          <a:r>
            <a:rPr lang="zh-CN" altLang="en-US" dirty="0" smtClean="0"/>
            <a:t>区域平台尽快纳入体系</a:t>
          </a:r>
          <a:endParaRPr lang="zh-CN" altLang="en-US" dirty="0"/>
        </a:p>
      </dgm:t>
    </dgm:pt>
    <dgm:pt modelId="{CB89F2E2-7A4C-6C48-AB04-BCE03104F553}" type="parTrans" cxnId="{DB08B2D7-9228-0C49-B18E-426C06A24932}">
      <dgm:prSet/>
      <dgm:spPr/>
      <dgm:t>
        <a:bodyPr/>
        <a:lstStyle/>
        <a:p>
          <a:endParaRPr lang="zh-CN" altLang="en-US"/>
        </a:p>
      </dgm:t>
    </dgm:pt>
    <dgm:pt modelId="{CD4E5580-B61D-C149-80D7-B5AE514FDD82}" type="sibTrans" cxnId="{DB08B2D7-9228-0C49-B18E-426C06A24932}">
      <dgm:prSet/>
      <dgm:spPr/>
      <dgm:t>
        <a:bodyPr/>
        <a:lstStyle/>
        <a:p>
          <a:endParaRPr lang="zh-CN" altLang="en-US"/>
        </a:p>
      </dgm:t>
    </dgm:pt>
    <dgm:pt modelId="{65A97C76-67B6-3B42-98EE-AFC9C2BCB91F}">
      <dgm:prSet phldrT="[文本]"/>
      <dgm:spPr/>
      <dgm:t>
        <a:bodyPr/>
        <a:lstStyle/>
        <a:p>
          <a:r>
            <a:rPr lang="zh-CN" altLang="en-US" dirty="0" smtClean="0"/>
            <a:t>学校层面</a:t>
          </a:r>
          <a:endParaRPr lang="zh-CN" altLang="en-US" dirty="0"/>
        </a:p>
      </dgm:t>
    </dgm:pt>
    <dgm:pt modelId="{7F2F8847-A877-554D-BDBC-41193E08DACF}" type="parTrans" cxnId="{F1923C28-D1AD-A741-8633-4D0762EC82A2}">
      <dgm:prSet/>
      <dgm:spPr/>
      <dgm:t>
        <a:bodyPr/>
        <a:lstStyle/>
        <a:p>
          <a:endParaRPr lang="zh-CN" altLang="en-US"/>
        </a:p>
      </dgm:t>
    </dgm:pt>
    <dgm:pt modelId="{A88468D8-B79D-4C47-BF28-1123E1FD9B41}" type="sibTrans" cxnId="{F1923C28-D1AD-A741-8633-4D0762EC82A2}">
      <dgm:prSet/>
      <dgm:spPr/>
      <dgm:t>
        <a:bodyPr/>
        <a:lstStyle/>
        <a:p>
          <a:endParaRPr lang="zh-CN" altLang="en-US"/>
        </a:p>
      </dgm:t>
    </dgm:pt>
    <dgm:pt modelId="{1F77FE24-2BEA-8847-9885-C85FFDA618FF}">
      <dgm:prSet phldrT="[文本]"/>
      <dgm:spPr/>
      <dgm:t>
        <a:bodyPr/>
        <a:lstStyle/>
        <a:p>
          <a:r>
            <a:rPr lang="zh-CN" altLang="en-US" dirty="0" smtClean="0"/>
            <a:t>组织开通和使用空间，选用资源</a:t>
          </a:r>
          <a:endParaRPr lang="zh-CN" altLang="en-US" dirty="0"/>
        </a:p>
      </dgm:t>
    </dgm:pt>
    <dgm:pt modelId="{ECA7FF52-4E8A-7248-A25D-CC63BCA05315}" type="parTrans" cxnId="{3A3C68AB-671F-6742-BDF8-9D8787F5044D}">
      <dgm:prSet/>
      <dgm:spPr/>
      <dgm:t>
        <a:bodyPr/>
        <a:lstStyle/>
        <a:p>
          <a:endParaRPr lang="zh-CN" altLang="en-US"/>
        </a:p>
      </dgm:t>
    </dgm:pt>
    <dgm:pt modelId="{E1E07C24-8332-4444-A187-2B7F0E21CCF8}" type="sibTrans" cxnId="{3A3C68AB-671F-6742-BDF8-9D8787F5044D}">
      <dgm:prSet/>
      <dgm:spPr/>
      <dgm:t>
        <a:bodyPr/>
        <a:lstStyle/>
        <a:p>
          <a:endParaRPr lang="zh-CN" altLang="en-US"/>
        </a:p>
      </dgm:t>
    </dgm:pt>
    <dgm:pt modelId="{655FB701-89BD-F443-966C-9FD6BD0B5D22}">
      <dgm:prSet phldrT="[文本]"/>
      <dgm:spPr/>
      <dgm:t>
        <a:bodyPr/>
        <a:lstStyle/>
        <a:p>
          <a:r>
            <a:rPr lang="zh-CN" altLang="en-US" dirty="0" smtClean="0"/>
            <a:t>培养师生的信息素养</a:t>
          </a:r>
          <a:endParaRPr lang="zh-CN" altLang="en-US" dirty="0"/>
        </a:p>
      </dgm:t>
    </dgm:pt>
    <dgm:pt modelId="{EE256193-100E-5F4C-938D-B04FDEC01D4F}" type="parTrans" cxnId="{08316B9D-3E06-8743-AC34-7F521DE8B0F7}">
      <dgm:prSet/>
      <dgm:spPr/>
      <dgm:t>
        <a:bodyPr/>
        <a:lstStyle/>
        <a:p>
          <a:endParaRPr lang="zh-CN" altLang="en-US"/>
        </a:p>
      </dgm:t>
    </dgm:pt>
    <dgm:pt modelId="{AE153D6A-F7F1-8B4A-8843-0B76437F85FB}" type="sibTrans" cxnId="{08316B9D-3E06-8743-AC34-7F521DE8B0F7}">
      <dgm:prSet/>
      <dgm:spPr/>
      <dgm:t>
        <a:bodyPr/>
        <a:lstStyle/>
        <a:p>
          <a:endParaRPr lang="zh-CN" altLang="en-US"/>
        </a:p>
      </dgm:t>
    </dgm:pt>
    <dgm:pt modelId="{A7915B15-E7AB-DD44-855C-57272C261C85}">
      <dgm:prSet phldrT="[文本]"/>
      <dgm:spPr/>
      <dgm:t>
        <a:bodyPr/>
        <a:lstStyle/>
        <a:p>
          <a:r>
            <a:rPr lang="zh-CN" altLang="en-US" dirty="0" smtClean="0"/>
            <a:t>开展定期自评工作</a:t>
          </a:r>
          <a:endParaRPr lang="zh-CN" altLang="en-US" dirty="0"/>
        </a:p>
      </dgm:t>
    </dgm:pt>
    <dgm:pt modelId="{4922566D-6657-0741-862F-B059CAD822D5}" type="parTrans" cxnId="{9D917842-58DE-C146-AD97-A8BCEB0B6B7E}">
      <dgm:prSet/>
      <dgm:spPr/>
      <dgm:t>
        <a:bodyPr/>
        <a:lstStyle/>
        <a:p>
          <a:endParaRPr lang="zh-CN" altLang="en-US"/>
        </a:p>
      </dgm:t>
    </dgm:pt>
    <dgm:pt modelId="{5F40FF4C-BE2C-004C-A842-02FEDFDC18F9}" type="sibTrans" cxnId="{9D917842-58DE-C146-AD97-A8BCEB0B6B7E}">
      <dgm:prSet/>
      <dgm:spPr/>
      <dgm:t>
        <a:bodyPr/>
        <a:lstStyle/>
        <a:p>
          <a:endParaRPr lang="zh-CN" altLang="en-US"/>
        </a:p>
      </dgm:t>
    </dgm:pt>
    <dgm:pt modelId="{41802A13-46D8-3142-87E2-A17FA830B87D}">
      <dgm:prSet phldrT="[文本]"/>
      <dgm:spPr/>
      <dgm:t>
        <a:bodyPr/>
        <a:lstStyle/>
        <a:p>
          <a:r>
            <a:rPr lang="zh-CN" altLang="en-US" dirty="0" smtClean="0"/>
            <a:t>探索区域特色教育教学模式</a:t>
          </a:r>
          <a:endParaRPr lang="zh-CN" altLang="en-US" dirty="0"/>
        </a:p>
      </dgm:t>
    </dgm:pt>
    <dgm:pt modelId="{73BD3E12-9B1E-934F-8469-576F69B808BF}" type="parTrans" cxnId="{4AC5DE87-2A90-614A-8E50-756309E2B751}">
      <dgm:prSet/>
      <dgm:spPr/>
      <dgm:t>
        <a:bodyPr/>
        <a:lstStyle/>
        <a:p>
          <a:endParaRPr lang="zh-CN" altLang="en-US"/>
        </a:p>
      </dgm:t>
    </dgm:pt>
    <dgm:pt modelId="{4E2C3F5E-C465-3F4E-890E-E364B229792C}" type="sibTrans" cxnId="{4AC5DE87-2A90-614A-8E50-756309E2B751}">
      <dgm:prSet/>
      <dgm:spPr/>
      <dgm:t>
        <a:bodyPr/>
        <a:lstStyle/>
        <a:p>
          <a:endParaRPr lang="zh-CN" altLang="en-US"/>
        </a:p>
      </dgm:t>
    </dgm:pt>
    <dgm:pt modelId="{2ECB60FB-9394-C242-9A64-66C11AB2A1D2}">
      <dgm:prSet phldrT="[文本]"/>
      <dgm:spPr/>
      <dgm:t>
        <a:bodyPr/>
        <a:lstStyle/>
        <a:p>
          <a:r>
            <a:rPr lang="zh-CN" altLang="en-US" dirty="0" smtClean="0"/>
            <a:t>开展绩效评估，优化应用效果</a:t>
          </a:r>
          <a:endParaRPr lang="zh-CN" altLang="en-US" dirty="0"/>
        </a:p>
      </dgm:t>
    </dgm:pt>
    <dgm:pt modelId="{D5ECF838-2BE4-E643-B2CC-283B536FD9AD}" type="parTrans" cxnId="{6772865A-0BE4-3A47-AE71-5CF5A50A6797}">
      <dgm:prSet/>
      <dgm:spPr/>
      <dgm:t>
        <a:bodyPr/>
        <a:lstStyle/>
        <a:p>
          <a:endParaRPr lang="zh-CN" altLang="en-US"/>
        </a:p>
      </dgm:t>
    </dgm:pt>
    <dgm:pt modelId="{FCE1C0D2-64B5-BD4C-A94A-DA3AC5AFA436}" type="sibTrans" cxnId="{6772865A-0BE4-3A47-AE71-5CF5A50A6797}">
      <dgm:prSet/>
      <dgm:spPr/>
      <dgm:t>
        <a:bodyPr/>
        <a:lstStyle/>
        <a:p>
          <a:endParaRPr lang="zh-CN" altLang="en-US"/>
        </a:p>
      </dgm:t>
    </dgm:pt>
    <dgm:pt modelId="{5CBAE892-C8BF-B246-88EA-9AA06E2391F3}">
      <dgm:prSet phldrT="[文本]"/>
      <dgm:spPr/>
      <dgm:t>
        <a:bodyPr/>
        <a:lstStyle/>
        <a:p>
          <a:r>
            <a:rPr lang="zh-CN" altLang="en-US" smtClean="0"/>
            <a:t>总结提炼经验案例</a:t>
          </a:r>
          <a:endParaRPr lang="zh-CN" altLang="en-US"/>
        </a:p>
      </dgm:t>
    </dgm:pt>
    <dgm:pt modelId="{614FBE74-1575-B54F-97FB-F11590371C19}" type="parTrans" cxnId="{42977064-011A-1C44-900F-AE0B52395BCB}">
      <dgm:prSet/>
      <dgm:spPr/>
      <dgm:t>
        <a:bodyPr/>
        <a:lstStyle/>
        <a:p>
          <a:endParaRPr lang="zh-CN" altLang="en-US"/>
        </a:p>
      </dgm:t>
    </dgm:pt>
    <dgm:pt modelId="{9D5C2F4A-EFB2-8A46-BD07-8F086D050F39}" type="sibTrans" cxnId="{42977064-011A-1C44-900F-AE0B52395BCB}">
      <dgm:prSet/>
      <dgm:spPr/>
      <dgm:t>
        <a:bodyPr/>
        <a:lstStyle/>
        <a:p>
          <a:endParaRPr lang="zh-CN" altLang="en-US"/>
        </a:p>
      </dgm:t>
    </dgm:pt>
    <dgm:pt modelId="{3F4C4CCF-0174-224B-847B-01220553904D}" type="pres">
      <dgm:prSet presAssocID="{FE1C626D-8A20-2B48-96E8-A45203F6123B}" presName="layout" presStyleCnt="0">
        <dgm:presLayoutVars>
          <dgm:chMax/>
          <dgm:chPref/>
          <dgm:dir/>
          <dgm:resizeHandles/>
        </dgm:presLayoutVars>
      </dgm:prSet>
      <dgm:spPr/>
      <dgm:t>
        <a:bodyPr/>
        <a:lstStyle/>
        <a:p>
          <a:endParaRPr lang="zh-CN" altLang="en-US"/>
        </a:p>
      </dgm:t>
    </dgm:pt>
    <dgm:pt modelId="{1245335D-109B-AB4A-9D58-6F36968AF0CF}" type="pres">
      <dgm:prSet presAssocID="{45B6728D-D7F9-DB4B-8507-F43950342462}" presName="root" presStyleCnt="0">
        <dgm:presLayoutVars>
          <dgm:chMax/>
          <dgm:chPref/>
        </dgm:presLayoutVars>
      </dgm:prSet>
      <dgm:spPr/>
    </dgm:pt>
    <dgm:pt modelId="{2624F5AF-79DF-964C-9ABF-B09B4A42C2B5}" type="pres">
      <dgm:prSet presAssocID="{45B6728D-D7F9-DB4B-8507-F43950342462}" presName="rootComposite" presStyleCnt="0">
        <dgm:presLayoutVars/>
      </dgm:prSet>
      <dgm:spPr/>
    </dgm:pt>
    <dgm:pt modelId="{E9A7B81D-EE7B-BD49-9A84-3784AF69F4C0}" type="pres">
      <dgm:prSet presAssocID="{45B6728D-D7F9-DB4B-8507-F43950342462}" presName="ParentAccent" presStyleLbl="alignNode1" presStyleIdx="0" presStyleCnt="2"/>
      <dgm:spPr/>
    </dgm:pt>
    <dgm:pt modelId="{5F52CF69-5912-D74B-B796-DE2E82420D07}" type="pres">
      <dgm:prSet presAssocID="{45B6728D-D7F9-DB4B-8507-F43950342462}" presName="ParentSmallAccent" presStyleLbl="fgAcc1" presStyleIdx="0" presStyleCnt="2"/>
      <dgm:spPr/>
    </dgm:pt>
    <dgm:pt modelId="{EC7B5F37-3B69-7545-A012-B97DCC2E5F9A}" type="pres">
      <dgm:prSet presAssocID="{45B6728D-D7F9-DB4B-8507-F43950342462}" presName="Parent" presStyleLbl="revTx" presStyleIdx="0" presStyleCnt="11">
        <dgm:presLayoutVars>
          <dgm:chMax/>
          <dgm:chPref val="4"/>
          <dgm:bulletEnabled val="1"/>
        </dgm:presLayoutVars>
      </dgm:prSet>
      <dgm:spPr/>
      <dgm:t>
        <a:bodyPr/>
        <a:lstStyle/>
        <a:p>
          <a:endParaRPr lang="zh-CN" altLang="en-US"/>
        </a:p>
      </dgm:t>
    </dgm:pt>
    <dgm:pt modelId="{459075FE-E825-CA4D-AB89-FF73FFDA3C96}" type="pres">
      <dgm:prSet presAssocID="{45B6728D-D7F9-DB4B-8507-F43950342462}" presName="childShape" presStyleCnt="0">
        <dgm:presLayoutVars>
          <dgm:chMax val="0"/>
          <dgm:chPref val="0"/>
        </dgm:presLayoutVars>
      </dgm:prSet>
      <dgm:spPr/>
    </dgm:pt>
    <dgm:pt modelId="{6E0B967B-B9E1-9F42-A9BC-F6334981C117}" type="pres">
      <dgm:prSet presAssocID="{C4BA9CB9-EA1D-5E43-94CF-DE143AFFA493}" presName="childComposite" presStyleCnt="0">
        <dgm:presLayoutVars>
          <dgm:chMax val="0"/>
          <dgm:chPref val="0"/>
        </dgm:presLayoutVars>
      </dgm:prSet>
      <dgm:spPr/>
    </dgm:pt>
    <dgm:pt modelId="{542E70E6-D014-9E44-A4B7-DA0EEBF1568E}" type="pres">
      <dgm:prSet presAssocID="{C4BA9CB9-EA1D-5E43-94CF-DE143AFFA493}" presName="ChildAccent" presStyleLbl="solidFgAcc1" presStyleIdx="0" presStyleCnt="9"/>
      <dgm:spPr/>
    </dgm:pt>
    <dgm:pt modelId="{19198EE1-90BE-D242-AA5D-5C73342C838C}" type="pres">
      <dgm:prSet presAssocID="{C4BA9CB9-EA1D-5E43-94CF-DE143AFFA493}" presName="Child" presStyleLbl="revTx" presStyleIdx="1" presStyleCnt="11">
        <dgm:presLayoutVars>
          <dgm:chMax val="0"/>
          <dgm:chPref val="0"/>
          <dgm:bulletEnabled val="1"/>
        </dgm:presLayoutVars>
      </dgm:prSet>
      <dgm:spPr/>
      <dgm:t>
        <a:bodyPr/>
        <a:lstStyle/>
        <a:p>
          <a:endParaRPr lang="zh-CN" altLang="en-US"/>
        </a:p>
      </dgm:t>
    </dgm:pt>
    <dgm:pt modelId="{6A606C8E-92FB-144C-B3D5-B45BBE9B890D}" type="pres">
      <dgm:prSet presAssocID="{58321FD9-FF63-6E49-8656-774E82769063}" presName="childComposite" presStyleCnt="0">
        <dgm:presLayoutVars>
          <dgm:chMax val="0"/>
          <dgm:chPref val="0"/>
        </dgm:presLayoutVars>
      </dgm:prSet>
      <dgm:spPr/>
    </dgm:pt>
    <dgm:pt modelId="{E6D3322C-134F-744D-94DD-932A226671D9}" type="pres">
      <dgm:prSet presAssocID="{58321FD9-FF63-6E49-8656-774E82769063}" presName="ChildAccent" presStyleLbl="solidFgAcc1" presStyleIdx="1" presStyleCnt="9"/>
      <dgm:spPr/>
    </dgm:pt>
    <dgm:pt modelId="{BBAC1743-9E18-3641-AF7D-6BC96459C0D9}" type="pres">
      <dgm:prSet presAssocID="{58321FD9-FF63-6E49-8656-774E82769063}" presName="Child" presStyleLbl="revTx" presStyleIdx="2" presStyleCnt="11">
        <dgm:presLayoutVars>
          <dgm:chMax val="0"/>
          <dgm:chPref val="0"/>
          <dgm:bulletEnabled val="1"/>
        </dgm:presLayoutVars>
      </dgm:prSet>
      <dgm:spPr/>
      <dgm:t>
        <a:bodyPr/>
        <a:lstStyle/>
        <a:p>
          <a:endParaRPr lang="zh-CN" altLang="en-US"/>
        </a:p>
      </dgm:t>
    </dgm:pt>
    <dgm:pt modelId="{3C69BA08-785E-CF47-B31C-C20BC5565057}" type="pres">
      <dgm:prSet presAssocID="{547FD8D5-619F-2E42-9B42-87833040035C}" presName="childComposite" presStyleCnt="0">
        <dgm:presLayoutVars>
          <dgm:chMax val="0"/>
          <dgm:chPref val="0"/>
        </dgm:presLayoutVars>
      </dgm:prSet>
      <dgm:spPr/>
    </dgm:pt>
    <dgm:pt modelId="{60FA23C2-CF47-574F-8309-4EDDC4AFE791}" type="pres">
      <dgm:prSet presAssocID="{547FD8D5-619F-2E42-9B42-87833040035C}" presName="ChildAccent" presStyleLbl="solidFgAcc1" presStyleIdx="2" presStyleCnt="9"/>
      <dgm:spPr/>
    </dgm:pt>
    <dgm:pt modelId="{8582B92C-9F8B-AB4D-86D8-6B615E488A3D}" type="pres">
      <dgm:prSet presAssocID="{547FD8D5-619F-2E42-9B42-87833040035C}" presName="Child" presStyleLbl="revTx" presStyleIdx="3" presStyleCnt="11">
        <dgm:presLayoutVars>
          <dgm:chMax val="0"/>
          <dgm:chPref val="0"/>
          <dgm:bulletEnabled val="1"/>
        </dgm:presLayoutVars>
      </dgm:prSet>
      <dgm:spPr/>
      <dgm:t>
        <a:bodyPr/>
        <a:lstStyle/>
        <a:p>
          <a:endParaRPr lang="zh-CN" altLang="en-US"/>
        </a:p>
      </dgm:t>
    </dgm:pt>
    <dgm:pt modelId="{21C17958-FB6D-C24F-AC3E-C5396D141EDD}" type="pres">
      <dgm:prSet presAssocID="{41802A13-46D8-3142-87E2-A17FA830B87D}" presName="childComposite" presStyleCnt="0">
        <dgm:presLayoutVars>
          <dgm:chMax val="0"/>
          <dgm:chPref val="0"/>
        </dgm:presLayoutVars>
      </dgm:prSet>
      <dgm:spPr/>
    </dgm:pt>
    <dgm:pt modelId="{9ED4A9C1-2CB8-2E4D-864C-19058ABFE3E9}" type="pres">
      <dgm:prSet presAssocID="{41802A13-46D8-3142-87E2-A17FA830B87D}" presName="ChildAccent" presStyleLbl="solidFgAcc1" presStyleIdx="3" presStyleCnt="9"/>
      <dgm:spPr/>
    </dgm:pt>
    <dgm:pt modelId="{96F76DCE-858D-A14C-B9D1-6C233783E54A}" type="pres">
      <dgm:prSet presAssocID="{41802A13-46D8-3142-87E2-A17FA830B87D}" presName="Child" presStyleLbl="revTx" presStyleIdx="4" presStyleCnt="11">
        <dgm:presLayoutVars>
          <dgm:chMax val="0"/>
          <dgm:chPref val="0"/>
          <dgm:bulletEnabled val="1"/>
        </dgm:presLayoutVars>
      </dgm:prSet>
      <dgm:spPr/>
      <dgm:t>
        <a:bodyPr/>
        <a:lstStyle/>
        <a:p>
          <a:endParaRPr lang="zh-CN" altLang="en-US"/>
        </a:p>
      </dgm:t>
    </dgm:pt>
    <dgm:pt modelId="{241D1B37-3925-DA43-B3FA-F299BD8F9452}" type="pres">
      <dgm:prSet presAssocID="{2ECB60FB-9394-C242-9A64-66C11AB2A1D2}" presName="childComposite" presStyleCnt="0">
        <dgm:presLayoutVars>
          <dgm:chMax val="0"/>
          <dgm:chPref val="0"/>
        </dgm:presLayoutVars>
      </dgm:prSet>
      <dgm:spPr/>
    </dgm:pt>
    <dgm:pt modelId="{A9CDF5F9-7120-A44A-832C-CB14560AFD10}" type="pres">
      <dgm:prSet presAssocID="{2ECB60FB-9394-C242-9A64-66C11AB2A1D2}" presName="ChildAccent" presStyleLbl="solidFgAcc1" presStyleIdx="4" presStyleCnt="9"/>
      <dgm:spPr/>
    </dgm:pt>
    <dgm:pt modelId="{47EF3745-A7CC-8449-B9D7-9F8A5153AC1F}" type="pres">
      <dgm:prSet presAssocID="{2ECB60FB-9394-C242-9A64-66C11AB2A1D2}" presName="Child" presStyleLbl="revTx" presStyleIdx="5" presStyleCnt="11">
        <dgm:presLayoutVars>
          <dgm:chMax val="0"/>
          <dgm:chPref val="0"/>
          <dgm:bulletEnabled val="1"/>
        </dgm:presLayoutVars>
      </dgm:prSet>
      <dgm:spPr/>
      <dgm:t>
        <a:bodyPr/>
        <a:lstStyle/>
        <a:p>
          <a:endParaRPr lang="zh-CN" altLang="en-US"/>
        </a:p>
      </dgm:t>
    </dgm:pt>
    <dgm:pt modelId="{50B60732-A84B-B84B-B745-48C299644C66}" type="pres">
      <dgm:prSet presAssocID="{65A97C76-67B6-3B42-98EE-AFC9C2BCB91F}" presName="root" presStyleCnt="0">
        <dgm:presLayoutVars>
          <dgm:chMax/>
          <dgm:chPref/>
        </dgm:presLayoutVars>
      </dgm:prSet>
      <dgm:spPr/>
    </dgm:pt>
    <dgm:pt modelId="{A3F6AB62-5032-0C4E-B70D-1FF29593DC7A}" type="pres">
      <dgm:prSet presAssocID="{65A97C76-67B6-3B42-98EE-AFC9C2BCB91F}" presName="rootComposite" presStyleCnt="0">
        <dgm:presLayoutVars/>
      </dgm:prSet>
      <dgm:spPr/>
    </dgm:pt>
    <dgm:pt modelId="{4A7C313C-2226-174F-9F55-0D7466D35EB4}" type="pres">
      <dgm:prSet presAssocID="{65A97C76-67B6-3B42-98EE-AFC9C2BCB91F}" presName="ParentAccent" presStyleLbl="alignNode1" presStyleIdx="1" presStyleCnt="2"/>
      <dgm:spPr/>
    </dgm:pt>
    <dgm:pt modelId="{589FDFED-525F-D541-A1CC-5898A598C6D0}" type="pres">
      <dgm:prSet presAssocID="{65A97C76-67B6-3B42-98EE-AFC9C2BCB91F}" presName="ParentSmallAccent" presStyleLbl="fgAcc1" presStyleIdx="1" presStyleCnt="2"/>
      <dgm:spPr/>
    </dgm:pt>
    <dgm:pt modelId="{E84B3029-E8CC-2D47-AD7F-4FA83149DCF9}" type="pres">
      <dgm:prSet presAssocID="{65A97C76-67B6-3B42-98EE-AFC9C2BCB91F}" presName="Parent" presStyleLbl="revTx" presStyleIdx="6" presStyleCnt="11">
        <dgm:presLayoutVars>
          <dgm:chMax/>
          <dgm:chPref val="4"/>
          <dgm:bulletEnabled val="1"/>
        </dgm:presLayoutVars>
      </dgm:prSet>
      <dgm:spPr/>
      <dgm:t>
        <a:bodyPr/>
        <a:lstStyle/>
        <a:p>
          <a:endParaRPr lang="zh-CN" altLang="en-US"/>
        </a:p>
      </dgm:t>
    </dgm:pt>
    <dgm:pt modelId="{3E073823-48B6-E44E-AAB7-2B98C7E6DF94}" type="pres">
      <dgm:prSet presAssocID="{65A97C76-67B6-3B42-98EE-AFC9C2BCB91F}" presName="childShape" presStyleCnt="0">
        <dgm:presLayoutVars>
          <dgm:chMax val="0"/>
          <dgm:chPref val="0"/>
        </dgm:presLayoutVars>
      </dgm:prSet>
      <dgm:spPr/>
    </dgm:pt>
    <dgm:pt modelId="{5E13246E-D25B-C045-8D41-9CBC9520AD81}" type="pres">
      <dgm:prSet presAssocID="{1F77FE24-2BEA-8847-9885-C85FFDA618FF}" presName="childComposite" presStyleCnt="0">
        <dgm:presLayoutVars>
          <dgm:chMax val="0"/>
          <dgm:chPref val="0"/>
        </dgm:presLayoutVars>
      </dgm:prSet>
      <dgm:spPr/>
    </dgm:pt>
    <dgm:pt modelId="{8B848C1B-4A99-6747-81BE-0A3E88E22111}" type="pres">
      <dgm:prSet presAssocID="{1F77FE24-2BEA-8847-9885-C85FFDA618FF}" presName="ChildAccent" presStyleLbl="solidFgAcc1" presStyleIdx="5" presStyleCnt="9"/>
      <dgm:spPr/>
    </dgm:pt>
    <dgm:pt modelId="{04B5D4E1-A77E-F54C-9702-E19B4DC31F45}" type="pres">
      <dgm:prSet presAssocID="{1F77FE24-2BEA-8847-9885-C85FFDA618FF}" presName="Child" presStyleLbl="revTx" presStyleIdx="7" presStyleCnt="11">
        <dgm:presLayoutVars>
          <dgm:chMax val="0"/>
          <dgm:chPref val="0"/>
          <dgm:bulletEnabled val="1"/>
        </dgm:presLayoutVars>
      </dgm:prSet>
      <dgm:spPr/>
      <dgm:t>
        <a:bodyPr/>
        <a:lstStyle/>
        <a:p>
          <a:endParaRPr lang="zh-CN" altLang="en-US"/>
        </a:p>
      </dgm:t>
    </dgm:pt>
    <dgm:pt modelId="{9114C113-FA90-7D4B-9227-2AA99EDCE876}" type="pres">
      <dgm:prSet presAssocID="{655FB701-89BD-F443-966C-9FD6BD0B5D22}" presName="childComposite" presStyleCnt="0">
        <dgm:presLayoutVars>
          <dgm:chMax val="0"/>
          <dgm:chPref val="0"/>
        </dgm:presLayoutVars>
      </dgm:prSet>
      <dgm:spPr/>
    </dgm:pt>
    <dgm:pt modelId="{F2483197-4D04-B348-980F-C6001DF54120}" type="pres">
      <dgm:prSet presAssocID="{655FB701-89BD-F443-966C-9FD6BD0B5D22}" presName="ChildAccent" presStyleLbl="solidFgAcc1" presStyleIdx="6" presStyleCnt="9"/>
      <dgm:spPr/>
    </dgm:pt>
    <dgm:pt modelId="{1E416ED3-3302-FA47-9F74-10BE3758B385}" type="pres">
      <dgm:prSet presAssocID="{655FB701-89BD-F443-966C-9FD6BD0B5D22}" presName="Child" presStyleLbl="revTx" presStyleIdx="8" presStyleCnt="11">
        <dgm:presLayoutVars>
          <dgm:chMax val="0"/>
          <dgm:chPref val="0"/>
          <dgm:bulletEnabled val="1"/>
        </dgm:presLayoutVars>
      </dgm:prSet>
      <dgm:spPr/>
      <dgm:t>
        <a:bodyPr/>
        <a:lstStyle/>
        <a:p>
          <a:endParaRPr lang="zh-CN" altLang="en-US"/>
        </a:p>
      </dgm:t>
    </dgm:pt>
    <dgm:pt modelId="{55174E51-BA9B-8D4D-9BA5-82B93CC21C1F}" type="pres">
      <dgm:prSet presAssocID="{A7915B15-E7AB-DD44-855C-57272C261C85}" presName="childComposite" presStyleCnt="0">
        <dgm:presLayoutVars>
          <dgm:chMax val="0"/>
          <dgm:chPref val="0"/>
        </dgm:presLayoutVars>
      </dgm:prSet>
      <dgm:spPr/>
    </dgm:pt>
    <dgm:pt modelId="{C0FB467F-5931-314D-A975-FBFAA99587C6}" type="pres">
      <dgm:prSet presAssocID="{A7915B15-E7AB-DD44-855C-57272C261C85}" presName="ChildAccent" presStyleLbl="solidFgAcc1" presStyleIdx="7" presStyleCnt="9"/>
      <dgm:spPr/>
    </dgm:pt>
    <dgm:pt modelId="{ABC992FE-A3A5-FB42-BE73-E10A6BC6E398}" type="pres">
      <dgm:prSet presAssocID="{A7915B15-E7AB-DD44-855C-57272C261C85}" presName="Child" presStyleLbl="revTx" presStyleIdx="9" presStyleCnt="11">
        <dgm:presLayoutVars>
          <dgm:chMax val="0"/>
          <dgm:chPref val="0"/>
          <dgm:bulletEnabled val="1"/>
        </dgm:presLayoutVars>
      </dgm:prSet>
      <dgm:spPr/>
      <dgm:t>
        <a:bodyPr/>
        <a:lstStyle/>
        <a:p>
          <a:endParaRPr lang="zh-CN" altLang="en-US"/>
        </a:p>
      </dgm:t>
    </dgm:pt>
    <dgm:pt modelId="{4B20E3F9-6354-D045-BB65-2DC2E46503BC}" type="pres">
      <dgm:prSet presAssocID="{5CBAE892-C8BF-B246-88EA-9AA06E2391F3}" presName="childComposite" presStyleCnt="0">
        <dgm:presLayoutVars>
          <dgm:chMax val="0"/>
          <dgm:chPref val="0"/>
        </dgm:presLayoutVars>
      </dgm:prSet>
      <dgm:spPr/>
    </dgm:pt>
    <dgm:pt modelId="{98698FF4-9113-CA4D-8BEE-086E3FDB156D}" type="pres">
      <dgm:prSet presAssocID="{5CBAE892-C8BF-B246-88EA-9AA06E2391F3}" presName="ChildAccent" presStyleLbl="solidFgAcc1" presStyleIdx="8" presStyleCnt="9"/>
      <dgm:spPr/>
    </dgm:pt>
    <dgm:pt modelId="{2BFD58B4-37DF-5048-8C90-36DD06BB79AD}" type="pres">
      <dgm:prSet presAssocID="{5CBAE892-C8BF-B246-88EA-9AA06E2391F3}" presName="Child" presStyleLbl="revTx" presStyleIdx="10" presStyleCnt="11">
        <dgm:presLayoutVars>
          <dgm:chMax val="0"/>
          <dgm:chPref val="0"/>
          <dgm:bulletEnabled val="1"/>
        </dgm:presLayoutVars>
      </dgm:prSet>
      <dgm:spPr/>
      <dgm:t>
        <a:bodyPr/>
        <a:lstStyle/>
        <a:p>
          <a:endParaRPr lang="zh-CN" altLang="en-US"/>
        </a:p>
      </dgm:t>
    </dgm:pt>
  </dgm:ptLst>
  <dgm:cxnLst>
    <dgm:cxn modelId="{DB08B2D7-9228-0C49-B18E-426C06A24932}" srcId="{45B6728D-D7F9-DB4B-8507-F43950342462}" destId="{547FD8D5-619F-2E42-9B42-87833040035C}" srcOrd="2" destOrd="0" parTransId="{CB89F2E2-7A4C-6C48-AB04-BCE03104F553}" sibTransId="{CD4E5580-B61D-C149-80D7-B5AE514FDD82}"/>
    <dgm:cxn modelId="{4AC5DE87-2A90-614A-8E50-756309E2B751}" srcId="{45B6728D-D7F9-DB4B-8507-F43950342462}" destId="{41802A13-46D8-3142-87E2-A17FA830B87D}" srcOrd="3" destOrd="0" parTransId="{73BD3E12-9B1E-934F-8469-576F69B808BF}" sibTransId="{4E2C3F5E-C465-3F4E-890E-E364B229792C}"/>
    <dgm:cxn modelId="{7AC0FBAB-0225-BF44-8566-0FE194553D40}" type="presOf" srcId="{547FD8D5-619F-2E42-9B42-87833040035C}" destId="{8582B92C-9F8B-AB4D-86D8-6B615E488A3D}" srcOrd="0" destOrd="0" presId="urn:microsoft.com/office/officeart/2008/layout/SquareAccentList"/>
    <dgm:cxn modelId="{CF9F7834-D8CE-5341-BF4B-8C418B6BBCFF}" type="presOf" srcId="{5CBAE892-C8BF-B246-88EA-9AA06E2391F3}" destId="{2BFD58B4-37DF-5048-8C90-36DD06BB79AD}" srcOrd="0" destOrd="0" presId="urn:microsoft.com/office/officeart/2008/layout/SquareAccentList"/>
    <dgm:cxn modelId="{57B6CF4E-2354-C840-9809-26F9F57AB8CB}" type="presOf" srcId="{A7915B15-E7AB-DD44-855C-57272C261C85}" destId="{ABC992FE-A3A5-FB42-BE73-E10A6BC6E398}" srcOrd="0" destOrd="0" presId="urn:microsoft.com/office/officeart/2008/layout/SquareAccentList"/>
    <dgm:cxn modelId="{1B7D23C0-5521-AE45-92C1-117812F5F31D}" type="presOf" srcId="{41802A13-46D8-3142-87E2-A17FA830B87D}" destId="{96F76DCE-858D-A14C-B9D1-6C233783E54A}" srcOrd="0" destOrd="0" presId="urn:microsoft.com/office/officeart/2008/layout/SquareAccentList"/>
    <dgm:cxn modelId="{740629AC-7C67-C045-BB65-24740D836A5E}" type="presOf" srcId="{2ECB60FB-9394-C242-9A64-66C11AB2A1D2}" destId="{47EF3745-A7CC-8449-B9D7-9F8A5153AC1F}" srcOrd="0" destOrd="0" presId="urn:microsoft.com/office/officeart/2008/layout/SquareAccentList"/>
    <dgm:cxn modelId="{763505BB-6773-C443-B454-C70A8207309C}" type="presOf" srcId="{65A97C76-67B6-3B42-98EE-AFC9C2BCB91F}" destId="{E84B3029-E8CC-2D47-AD7F-4FA83149DCF9}" srcOrd="0" destOrd="0" presId="urn:microsoft.com/office/officeart/2008/layout/SquareAccentList"/>
    <dgm:cxn modelId="{3A3C68AB-671F-6742-BDF8-9D8787F5044D}" srcId="{65A97C76-67B6-3B42-98EE-AFC9C2BCB91F}" destId="{1F77FE24-2BEA-8847-9885-C85FFDA618FF}" srcOrd="0" destOrd="0" parTransId="{ECA7FF52-4E8A-7248-A25D-CC63BCA05315}" sibTransId="{E1E07C24-8332-4444-A187-2B7F0E21CCF8}"/>
    <dgm:cxn modelId="{3BE81381-2D81-6640-8A63-36E1BAE14AEA}" type="presOf" srcId="{1F77FE24-2BEA-8847-9885-C85FFDA618FF}" destId="{04B5D4E1-A77E-F54C-9702-E19B4DC31F45}" srcOrd="0" destOrd="0" presId="urn:microsoft.com/office/officeart/2008/layout/SquareAccentList"/>
    <dgm:cxn modelId="{6772865A-0BE4-3A47-AE71-5CF5A50A6797}" srcId="{45B6728D-D7F9-DB4B-8507-F43950342462}" destId="{2ECB60FB-9394-C242-9A64-66C11AB2A1D2}" srcOrd="4" destOrd="0" parTransId="{D5ECF838-2BE4-E643-B2CC-283B536FD9AD}" sibTransId="{FCE1C0D2-64B5-BD4C-A94A-DA3AC5AFA436}"/>
    <dgm:cxn modelId="{FCA8C5DE-25DC-764F-9587-7C1CFF59C688}" type="presOf" srcId="{45B6728D-D7F9-DB4B-8507-F43950342462}" destId="{EC7B5F37-3B69-7545-A012-B97DCC2E5F9A}" srcOrd="0" destOrd="0" presId="urn:microsoft.com/office/officeart/2008/layout/SquareAccentList"/>
    <dgm:cxn modelId="{9E5D8584-0508-1A49-AFFF-8B60F4521BF5}" type="presOf" srcId="{655FB701-89BD-F443-966C-9FD6BD0B5D22}" destId="{1E416ED3-3302-FA47-9F74-10BE3758B385}" srcOrd="0" destOrd="0" presId="urn:microsoft.com/office/officeart/2008/layout/SquareAccentList"/>
    <dgm:cxn modelId="{3544FDD9-4DCE-5441-9C98-E66F16365993}" type="presOf" srcId="{58321FD9-FF63-6E49-8656-774E82769063}" destId="{BBAC1743-9E18-3641-AF7D-6BC96459C0D9}" srcOrd="0" destOrd="0" presId="urn:microsoft.com/office/officeart/2008/layout/SquareAccentList"/>
    <dgm:cxn modelId="{42977064-011A-1C44-900F-AE0B52395BCB}" srcId="{65A97C76-67B6-3B42-98EE-AFC9C2BCB91F}" destId="{5CBAE892-C8BF-B246-88EA-9AA06E2391F3}" srcOrd="3" destOrd="0" parTransId="{614FBE74-1575-B54F-97FB-F11590371C19}" sibTransId="{9D5C2F4A-EFB2-8A46-BD07-8F086D050F39}"/>
    <dgm:cxn modelId="{08316B9D-3E06-8743-AC34-7F521DE8B0F7}" srcId="{65A97C76-67B6-3B42-98EE-AFC9C2BCB91F}" destId="{655FB701-89BD-F443-966C-9FD6BD0B5D22}" srcOrd="1" destOrd="0" parTransId="{EE256193-100E-5F4C-938D-B04FDEC01D4F}" sibTransId="{AE153D6A-F7F1-8B4A-8843-0B76437F85FB}"/>
    <dgm:cxn modelId="{3449852B-AF8B-464C-9BF7-87A32964A2A8}" type="presOf" srcId="{FE1C626D-8A20-2B48-96E8-A45203F6123B}" destId="{3F4C4CCF-0174-224B-847B-01220553904D}" srcOrd="0" destOrd="0" presId="urn:microsoft.com/office/officeart/2008/layout/SquareAccentList"/>
    <dgm:cxn modelId="{E687BEDB-49C0-314B-8CDD-7434185D75C4}" srcId="{FE1C626D-8A20-2B48-96E8-A45203F6123B}" destId="{45B6728D-D7F9-DB4B-8507-F43950342462}" srcOrd="0" destOrd="0" parTransId="{2196A3A7-08F5-6444-A7DE-706B882C5698}" sibTransId="{CC0E2894-CDAA-C446-83C3-243CED4559B4}"/>
    <dgm:cxn modelId="{8EAEB4F4-C5B2-B54F-9E32-C9A515562AFD}" srcId="{45B6728D-D7F9-DB4B-8507-F43950342462}" destId="{58321FD9-FF63-6E49-8656-774E82769063}" srcOrd="1" destOrd="0" parTransId="{661D8F91-7198-E849-97D8-105BE6263072}" sibTransId="{3367887A-FBFF-F14E-B7E6-1494D70EEAB4}"/>
    <dgm:cxn modelId="{5E70B6DA-F3E8-964C-993E-162847573C34}" srcId="{45B6728D-D7F9-DB4B-8507-F43950342462}" destId="{C4BA9CB9-EA1D-5E43-94CF-DE143AFFA493}" srcOrd="0" destOrd="0" parTransId="{5307127C-F07C-F64B-BD30-05D83821CF69}" sibTransId="{220596C4-EBB2-1944-94B9-60C61010FB41}"/>
    <dgm:cxn modelId="{9A3839DF-54E2-514C-9814-D37498E38943}" type="presOf" srcId="{C4BA9CB9-EA1D-5E43-94CF-DE143AFFA493}" destId="{19198EE1-90BE-D242-AA5D-5C73342C838C}" srcOrd="0" destOrd="0" presId="urn:microsoft.com/office/officeart/2008/layout/SquareAccentList"/>
    <dgm:cxn modelId="{F1923C28-D1AD-A741-8633-4D0762EC82A2}" srcId="{FE1C626D-8A20-2B48-96E8-A45203F6123B}" destId="{65A97C76-67B6-3B42-98EE-AFC9C2BCB91F}" srcOrd="1" destOrd="0" parTransId="{7F2F8847-A877-554D-BDBC-41193E08DACF}" sibTransId="{A88468D8-B79D-4C47-BF28-1123E1FD9B41}"/>
    <dgm:cxn modelId="{9D917842-58DE-C146-AD97-A8BCEB0B6B7E}" srcId="{65A97C76-67B6-3B42-98EE-AFC9C2BCB91F}" destId="{A7915B15-E7AB-DD44-855C-57272C261C85}" srcOrd="2" destOrd="0" parTransId="{4922566D-6657-0741-862F-B059CAD822D5}" sibTransId="{5F40FF4C-BE2C-004C-A842-02FEDFDC18F9}"/>
    <dgm:cxn modelId="{58278F60-100C-E145-AA2F-05D8544061DA}" type="presParOf" srcId="{3F4C4CCF-0174-224B-847B-01220553904D}" destId="{1245335D-109B-AB4A-9D58-6F36968AF0CF}" srcOrd="0" destOrd="0" presId="urn:microsoft.com/office/officeart/2008/layout/SquareAccentList"/>
    <dgm:cxn modelId="{931EF700-3FE8-9343-BD03-3CD293185844}" type="presParOf" srcId="{1245335D-109B-AB4A-9D58-6F36968AF0CF}" destId="{2624F5AF-79DF-964C-9ABF-B09B4A42C2B5}" srcOrd="0" destOrd="0" presId="urn:microsoft.com/office/officeart/2008/layout/SquareAccentList"/>
    <dgm:cxn modelId="{FC6E00C0-BF28-4244-9E6A-F2BB8B7529D1}" type="presParOf" srcId="{2624F5AF-79DF-964C-9ABF-B09B4A42C2B5}" destId="{E9A7B81D-EE7B-BD49-9A84-3784AF69F4C0}" srcOrd="0" destOrd="0" presId="urn:microsoft.com/office/officeart/2008/layout/SquareAccentList"/>
    <dgm:cxn modelId="{076625E4-DF50-B541-AFAA-8281C4D4BAF6}" type="presParOf" srcId="{2624F5AF-79DF-964C-9ABF-B09B4A42C2B5}" destId="{5F52CF69-5912-D74B-B796-DE2E82420D07}" srcOrd="1" destOrd="0" presId="urn:microsoft.com/office/officeart/2008/layout/SquareAccentList"/>
    <dgm:cxn modelId="{24CA31EE-DACD-3047-AD2E-E73732D0ABBB}" type="presParOf" srcId="{2624F5AF-79DF-964C-9ABF-B09B4A42C2B5}" destId="{EC7B5F37-3B69-7545-A012-B97DCC2E5F9A}" srcOrd="2" destOrd="0" presId="urn:microsoft.com/office/officeart/2008/layout/SquareAccentList"/>
    <dgm:cxn modelId="{D9C09344-2EE1-B746-9447-6FB4DCE9BB9E}" type="presParOf" srcId="{1245335D-109B-AB4A-9D58-6F36968AF0CF}" destId="{459075FE-E825-CA4D-AB89-FF73FFDA3C96}" srcOrd="1" destOrd="0" presId="urn:microsoft.com/office/officeart/2008/layout/SquareAccentList"/>
    <dgm:cxn modelId="{DD8CB1E4-8253-FF41-B80D-2D0F01EA9534}" type="presParOf" srcId="{459075FE-E825-CA4D-AB89-FF73FFDA3C96}" destId="{6E0B967B-B9E1-9F42-A9BC-F6334981C117}" srcOrd="0" destOrd="0" presId="urn:microsoft.com/office/officeart/2008/layout/SquareAccentList"/>
    <dgm:cxn modelId="{F5EED22E-4C15-E44F-8EBB-EDA94C2D8899}" type="presParOf" srcId="{6E0B967B-B9E1-9F42-A9BC-F6334981C117}" destId="{542E70E6-D014-9E44-A4B7-DA0EEBF1568E}" srcOrd="0" destOrd="0" presId="urn:microsoft.com/office/officeart/2008/layout/SquareAccentList"/>
    <dgm:cxn modelId="{21D590C1-9BDB-604E-B1B3-08086E00837E}" type="presParOf" srcId="{6E0B967B-B9E1-9F42-A9BC-F6334981C117}" destId="{19198EE1-90BE-D242-AA5D-5C73342C838C}" srcOrd="1" destOrd="0" presId="urn:microsoft.com/office/officeart/2008/layout/SquareAccentList"/>
    <dgm:cxn modelId="{50C395AB-1DC4-0D4F-A4F1-BD35692E6468}" type="presParOf" srcId="{459075FE-E825-CA4D-AB89-FF73FFDA3C96}" destId="{6A606C8E-92FB-144C-B3D5-B45BBE9B890D}" srcOrd="1" destOrd="0" presId="urn:microsoft.com/office/officeart/2008/layout/SquareAccentList"/>
    <dgm:cxn modelId="{FFA56451-8DA4-EB4B-8112-BF3C442DFFFB}" type="presParOf" srcId="{6A606C8E-92FB-144C-B3D5-B45BBE9B890D}" destId="{E6D3322C-134F-744D-94DD-932A226671D9}" srcOrd="0" destOrd="0" presId="urn:microsoft.com/office/officeart/2008/layout/SquareAccentList"/>
    <dgm:cxn modelId="{F89CA217-F88B-644F-8632-09293E493FA5}" type="presParOf" srcId="{6A606C8E-92FB-144C-B3D5-B45BBE9B890D}" destId="{BBAC1743-9E18-3641-AF7D-6BC96459C0D9}" srcOrd="1" destOrd="0" presId="urn:microsoft.com/office/officeart/2008/layout/SquareAccentList"/>
    <dgm:cxn modelId="{D0AE455C-1AC1-3144-BAF0-A3E1D4868041}" type="presParOf" srcId="{459075FE-E825-CA4D-AB89-FF73FFDA3C96}" destId="{3C69BA08-785E-CF47-B31C-C20BC5565057}" srcOrd="2" destOrd="0" presId="urn:microsoft.com/office/officeart/2008/layout/SquareAccentList"/>
    <dgm:cxn modelId="{C71579A9-AD65-DC4F-9E43-9A252F7CF9BC}" type="presParOf" srcId="{3C69BA08-785E-CF47-B31C-C20BC5565057}" destId="{60FA23C2-CF47-574F-8309-4EDDC4AFE791}" srcOrd="0" destOrd="0" presId="urn:microsoft.com/office/officeart/2008/layout/SquareAccentList"/>
    <dgm:cxn modelId="{CD13528F-7E2B-5A44-AC09-B712F7212DB1}" type="presParOf" srcId="{3C69BA08-785E-CF47-B31C-C20BC5565057}" destId="{8582B92C-9F8B-AB4D-86D8-6B615E488A3D}" srcOrd="1" destOrd="0" presId="urn:microsoft.com/office/officeart/2008/layout/SquareAccentList"/>
    <dgm:cxn modelId="{08B8421D-7310-9242-96BB-D53E4AB0E2AD}" type="presParOf" srcId="{459075FE-E825-CA4D-AB89-FF73FFDA3C96}" destId="{21C17958-FB6D-C24F-AC3E-C5396D141EDD}" srcOrd="3" destOrd="0" presId="urn:microsoft.com/office/officeart/2008/layout/SquareAccentList"/>
    <dgm:cxn modelId="{1603069D-D158-4F44-A365-69D894443AD7}" type="presParOf" srcId="{21C17958-FB6D-C24F-AC3E-C5396D141EDD}" destId="{9ED4A9C1-2CB8-2E4D-864C-19058ABFE3E9}" srcOrd="0" destOrd="0" presId="urn:microsoft.com/office/officeart/2008/layout/SquareAccentList"/>
    <dgm:cxn modelId="{28E76F31-0D97-4444-A233-FBD085505313}" type="presParOf" srcId="{21C17958-FB6D-C24F-AC3E-C5396D141EDD}" destId="{96F76DCE-858D-A14C-B9D1-6C233783E54A}" srcOrd="1" destOrd="0" presId="urn:microsoft.com/office/officeart/2008/layout/SquareAccentList"/>
    <dgm:cxn modelId="{A03E57AA-D600-9F45-9B1F-099447FE180F}" type="presParOf" srcId="{459075FE-E825-CA4D-AB89-FF73FFDA3C96}" destId="{241D1B37-3925-DA43-B3FA-F299BD8F9452}" srcOrd="4" destOrd="0" presId="urn:microsoft.com/office/officeart/2008/layout/SquareAccentList"/>
    <dgm:cxn modelId="{B8A693FC-62A4-254D-AB9A-49FBB38B90D7}" type="presParOf" srcId="{241D1B37-3925-DA43-B3FA-F299BD8F9452}" destId="{A9CDF5F9-7120-A44A-832C-CB14560AFD10}" srcOrd="0" destOrd="0" presId="urn:microsoft.com/office/officeart/2008/layout/SquareAccentList"/>
    <dgm:cxn modelId="{DB95A11E-BBE9-884B-A075-8B180FB2F78A}" type="presParOf" srcId="{241D1B37-3925-DA43-B3FA-F299BD8F9452}" destId="{47EF3745-A7CC-8449-B9D7-9F8A5153AC1F}" srcOrd="1" destOrd="0" presId="urn:microsoft.com/office/officeart/2008/layout/SquareAccentList"/>
    <dgm:cxn modelId="{B3E74F2D-22EC-B54D-9643-21E314DB7561}" type="presParOf" srcId="{3F4C4CCF-0174-224B-847B-01220553904D}" destId="{50B60732-A84B-B84B-B745-48C299644C66}" srcOrd="1" destOrd="0" presId="urn:microsoft.com/office/officeart/2008/layout/SquareAccentList"/>
    <dgm:cxn modelId="{814BF12B-BA51-EC48-8FA5-F4E20E7A3F12}" type="presParOf" srcId="{50B60732-A84B-B84B-B745-48C299644C66}" destId="{A3F6AB62-5032-0C4E-B70D-1FF29593DC7A}" srcOrd="0" destOrd="0" presId="urn:microsoft.com/office/officeart/2008/layout/SquareAccentList"/>
    <dgm:cxn modelId="{B846B10A-C8C9-1F45-9DDF-6C713E5684BE}" type="presParOf" srcId="{A3F6AB62-5032-0C4E-B70D-1FF29593DC7A}" destId="{4A7C313C-2226-174F-9F55-0D7466D35EB4}" srcOrd="0" destOrd="0" presId="urn:microsoft.com/office/officeart/2008/layout/SquareAccentList"/>
    <dgm:cxn modelId="{3765FDF2-2546-2441-B6B5-17F9DBA595AB}" type="presParOf" srcId="{A3F6AB62-5032-0C4E-B70D-1FF29593DC7A}" destId="{589FDFED-525F-D541-A1CC-5898A598C6D0}" srcOrd="1" destOrd="0" presId="urn:microsoft.com/office/officeart/2008/layout/SquareAccentList"/>
    <dgm:cxn modelId="{101789CE-9B5E-0A4E-A4B9-2CE2B84E247A}" type="presParOf" srcId="{A3F6AB62-5032-0C4E-B70D-1FF29593DC7A}" destId="{E84B3029-E8CC-2D47-AD7F-4FA83149DCF9}" srcOrd="2" destOrd="0" presId="urn:microsoft.com/office/officeart/2008/layout/SquareAccentList"/>
    <dgm:cxn modelId="{BA547E09-9417-A54E-8125-B138E911FCA9}" type="presParOf" srcId="{50B60732-A84B-B84B-B745-48C299644C66}" destId="{3E073823-48B6-E44E-AAB7-2B98C7E6DF94}" srcOrd="1" destOrd="0" presId="urn:microsoft.com/office/officeart/2008/layout/SquareAccentList"/>
    <dgm:cxn modelId="{56E9447A-D4BF-4E41-96F9-8B9E56767849}" type="presParOf" srcId="{3E073823-48B6-E44E-AAB7-2B98C7E6DF94}" destId="{5E13246E-D25B-C045-8D41-9CBC9520AD81}" srcOrd="0" destOrd="0" presId="urn:microsoft.com/office/officeart/2008/layout/SquareAccentList"/>
    <dgm:cxn modelId="{F15EFD42-3AA9-584B-935F-46D61DE8099D}" type="presParOf" srcId="{5E13246E-D25B-C045-8D41-9CBC9520AD81}" destId="{8B848C1B-4A99-6747-81BE-0A3E88E22111}" srcOrd="0" destOrd="0" presId="urn:microsoft.com/office/officeart/2008/layout/SquareAccentList"/>
    <dgm:cxn modelId="{17DFCFE2-5E77-F548-950D-B50C67A132BD}" type="presParOf" srcId="{5E13246E-D25B-C045-8D41-9CBC9520AD81}" destId="{04B5D4E1-A77E-F54C-9702-E19B4DC31F45}" srcOrd="1" destOrd="0" presId="urn:microsoft.com/office/officeart/2008/layout/SquareAccentList"/>
    <dgm:cxn modelId="{ACFF4944-5932-AB46-8952-EDF78A1C67F0}" type="presParOf" srcId="{3E073823-48B6-E44E-AAB7-2B98C7E6DF94}" destId="{9114C113-FA90-7D4B-9227-2AA99EDCE876}" srcOrd="1" destOrd="0" presId="urn:microsoft.com/office/officeart/2008/layout/SquareAccentList"/>
    <dgm:cxn modelId="{4D4BC669-CD57-AB45-A7C9-6098EE4DD74C}" type="presParOf" srcId="{9114C113-FA90-7D4B-9227-2AA99EDCE876}" destId="{F2483197-4D04-B348-980F-C6001DF54120}" srcOrd="0" destOrd="0" presId="urn:microsoft.com/office/officeart/2008/layout/SquareAccentList"/>
    <dgm:cxn modelId="{745B0838-757D-B640-9A9F-EBA2E33EB781}" type="presParOf" srcId="{9114C113-FA90-7D4B-9227-2AA99EDCE876}" destId="{1E416ED3-3302-FA47-9F74-10BE3758B385}" srcOrd="1" destOrd="0" presId="urn:microsoft.com/office/officeart/2008/layout/SquareAccentList"/>
    <dgm:cxn modelId="{049024FA-AF2E-2D49-96FA-AA2ED3DDB217}" type="presParOf" srcId="{3E073823-48B6-E44E-AAB7-2B98C7E6DF94}" destId="{55174E51-BA9B-8D4D-9BA5-82B93CC21C1F}" srcOrd="2" destOrd="0" presId="urn:microsoft.com/office/officeart/2008/layout/SquareAccentList"/>
    <dgm:cxn modelId="{25F583E1-EADD-9D49-9B1E-4700CE558122}" type="presParOf" srcId="{55174E51-BA9B-8D4D-9BA5-82B93CC21C1F}" destId="{C0FB467F-5931-314D-A975-FBFAA99587C6}" srcOrd="0" destOrd="0" presId="urn:microsoft.com/office/officeart/2008/layout/SquareAccentList"/>
    <dgm:cxn modelId="{D11999B7-9A51-0044-BABC-20DBC5AF72FD}" type="presParOf" srcId="{55174E51-BA9B-8D4D-9BA5-82B93CC21C1F}" destId="{ABC992FE-A3A5-FB42-BE73-E10A6BC6E398}" srcOrd="1" destOrd="0" presId="urn:microsoft.com/office/officeart/2008/layout/SquareAccentList"/>
    <dgm:cxn modelId="{F7DB60BF-6E9A-284E-8D79-CA908C3272F3}" type="presParOf" srcId="{3E073823-48B6-E44E-AAB7-2B98C7E6DF94}" destId="{4B20E3F9-6354-D045-BB65-2DC2E46503BC}" srcOrd="3" destOrd="0" presId="urn:microsoft.com/office/officeart/2008/layout/SquareAccentList"/>
    <dgm:cxn modelId="{3F52AEEE-6EEB-E349-ABE2-959EE60D17CF}" type="presParOf" srcId="{4B20E3F9-6354-D045-BB65-2DC2E46503BC}" destId="{98698FF4-9113-CA4D-8BEE-086E3FDB156D}" srcOrd="0" destOrd="0" presId="urn:microsoft.com/office/officeart/2008/layout/SquareAccentList"/>
    <dgm:cxn modelId="{2D2C9DDF-694B-6145-A441-44128789EE2E}" type="presParOf" srcId="{4B20E3F9-6354-D045-BB65-2DC2E46503BC}" destId="{2BFD58B4-37DF-5048-8C90-36DD06BB79AD}"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F1ECE-D507-3240-BD69-4F0C0E74DCA0}">
      <dsp:nvSpPr>
        <dsp:cNvPr id="0" name=""/>
        <dsp:cNvSpPr/>
      </dsp:nvSpPr>
      <dsp:spPr>
        <a:xfrm>
          <a:off x="1" y="902700"/>
          <a:ext cx="6897168" cy="2944778"/>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E470DBE-F84D-A44D-A267-076046470310}">
      <dsp:nvSpPr>
        <dsp:cNvPr id="0" name=""/>
        <dsp:cNvSpPr/>
      </dsp:nvSpPr>
      <dsp:spPr>
        <a:xfrm>
          <a:off x="7409" y="1425053"/>
          <a:ext cx="2220027" cy="190007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zh-CN" sz="1900" kern="1200" dirty="0" smtClean="0">
              <a:solidFill>
                <a:srgbClr val="000000"/>
              </a:solidFill>
              <a:ea typeface="仿宋_GB2312"/>
              <a:cs typeface="Tahoma" panose="020B0604030504040204" pitchFamily="34" charset="0"/>
            </a:rPr>
            <a:t>基本建成“人人皆学，处处能学，时时可学”，与国家教育现代化发展目标相适应的教育信息化体系</a:t>
          </a:r>
          <a:endParaRPr lang="zh-CN" altLang="en-US" sz="1900" kern="1200" dirty="0"/>
        </a:p>
      </dsp:txBody>
      <dsp:txXfrm>
        <a:off x="100163" y="1517807"/>
        <a:ext cx="2034519" cy="1714563"/>
      </dsp:txXfrm>
    </dsp:sp>
    <dsp:sp modelId="{8336AB28-7E0B-B142-B38B-A2E40A6CAE95}">
      <dsp:nvSpPr>
        <dsp:cNvPr id="0" name=""/>
        <dsp:cNvSpPr/>
      </dsp:nvSpPr>
      <dsp:spPr>
        <a:xfrm>
          <a:off x="2338572" y="1425053"/>
          <a:ext cx="2220027" cy="190007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zh-CN" sz="1900" kern="1200" dirty="0" smtClean="0">
              <a:solidFill>
                <a:srgbClr val="000000"/>
              </a:solidFill>
              <a:ea typeface="仿宋_GB2312"/>
              <a:cs typeface="Tahoma" panose="020B0604030504040204" pitchFamily="34" charset="0"/>
            </a:rPr>
            <a:t>基本实现教育信息化对高素质人才培养和教育领域综合改革的支撑和引领作用</a:t>
          </a:r>
          <a:endParaRPr lang="zh-CN" altLang="en-US" sz="1900" kern="1200" dirty="0"/>
        </a:p>
      </dsp:txBody>
      <dsp:txXfrm>
        <a:off x="2431326" y="1517807"/>
        <a:ext cx="2034519" cy="1714563"/>
      </dsp:txXfrm>
    </dsp:sp>
    <dsp:sp modelId="{EC2BCAA0-ACD9-3D4B-97EF-981AFA5FC15A}">
      <dsp:nvSpPr>
        <dsp:cNvPr id="0" name=""/>
        <dsp:cNvSpPr/>
      </dsp:nvSpPr>
      <dsp:spPr>
        <a:xfrm>
          <a:off x="4669735" y="1425053"/>
          <a:ext cx="2220027" cy="190007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zh-CN" sz="1900" kern="1200" dirty="0" smtClean="0">
              <a:solidFill>
                <a:srgbClr val="000000"/>
              </a:solidFill>
              <a:ea typeface="仿宋_GB2312"/>
              <a:cs typeface="Tahoma" panose="020B0604030504040204" pitchFamily="34" charset="0"/>
            </a:rPr>
            <a:t>基本形成具有国际先进水平，信息技术和教育融合发展的，中国特色的发展路子</a:t>
          </a:r>
          <a:endParaRPr lang="zh-CN" altLang="en-US" sz="1900" kern="1200" dirty="0"/>
        </a:p>
      </dsp:txBody>
      <dsp:txXfrm>
        <a:off x="4762489" y="1517807"/>
        <a:ext cx="2034519" cy="1714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087BB-B8AF-9740-AE7A-7D5B20EAD419}">
      <dsp:nvSpPr>
        <dsp:cNvPr id="0" name=""/>
        <dsp:cNvSpPr/>
      </dsp:nvSpPr>
      <dsp:spPr>
        <a:xfrm>
          <a:off x="217609" y="1483"/>
          <a:ext cx="2443862" cy="146631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sz="2500" kern="1200" dirty="0" smtClean="0"/>
            <a:t>信息技术扩大优质资源覆盖面优势发挥尚存障碍</a:t>
          </a:r>
          <a:endParaRPr lang="zh-CN" altLang="en-US" sz="2500" kern="1200" dirty="0"/>
        </a:p>
      </dsp:txBody>
      <dsp:txXfrm>
        <a:off x="217609" y="1483"/>
        <a:ext cx="2443862" cy="1466317"/>
      </dsp:txXfrm>
    </dsp:sp>
    <dsp:sp modelId="{1949CC5C-9BAF-7B45-97DA-CC34A5BAA04A}">
      <dsp:nvSpPr>
        <dsp:cNvPr id="0" name=""/>
        <dsp:cNvSpPr/>
      </dsp:nvSpPr>
      <dsp:spPr>
        <a:xfrm>
          <a:off x="2905858" y="1483"/>
          <a:ext cx="2443862" cy="1466317"/>
        </a:xfrm>
        <a:prstGeom prst="rect">
          <a:avLst/>
        </a:prstGeom>
        <a:solidFill>
          <a:schemeClr val="accent2">
            <a:hueOff val="1560507"/>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sz="2500" kern="1200" dirty="0" smtClean="0"/>
            <a:t>信息化课堂环境尚</a:t>
          </a:r>
          <a:r>
            <a:rPr lang="zh-CN" sz="2500" kern="1200" smtClean="0"/>
            <a:t>未完</a:t>
          </a:r>
          <a:r>
            <a:rPr lang="zh-CN" sz="2500" kern="1200" smtClean="0"/>
            <a:t>善</a:t>
          </a:r>
          <a:endParaRPr lang="zh-CN" altLang="en-US" sz="2500" kern="1200" dirty="0"/>
        </a:p>
      </dsp:txBody>
      <dsp:txXfrm>
        <a:off x="2905858" y="1483"/>
        <a:ext cx="2443862" cy="1466317"/>
      </dsp:txXfrm>
    </dsp:sp>
    <dsp:sp modelId="{E7C062C3-5DDF-3C47-94D3-8D7AF698C37A}">
      <dsp:nvSpPr>
        <dsp:cNvPr id="0" name=""/>
        <dsp:cNvSpPr/>
      </dsp:nvSpPr>
      <dsp:spPr>
        <a:xfrm>
          <a:off x="217609" y="1712187"/>
          <a:ext cx="2443862" cy="1466317"/>
        </a:xfrm>
        <a:prstGeom prst="rect">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sz="2500" kern="1200" dirty="0" smtClean="0"/>
            <a:t>资源共建共享机制尚未形成</a:t>
          </a:r>
          <a:endParaRPr lang="zh-CN" altLang="en-US" sz="2500" kern="1200" dirty="0"/>
        </a:p>
      </dsp:txBody>
      <dsp:txXfrm>
        <a:off x="217609" y="1712187"/>
        <a:ext cx="2443862" cy="1466317"/>
      </dsp:txXfrm>
    </dsp:sp>
    <dsp:sp modelId="{47CE426B-008A-D84A-9EDB-811AC0EAA3C7}">
      <dsp:nvSpPr>
        <dsp:cNvPr id="0" name=""/>
        <dsp:cNvSpPr/>
      </dsp:nvSpPr>
      <dsp:spPr>
        <a:xfrm>
          <a:off x="2905858" y="1712187"/>
          <a:ext cx="2443862" cy="1466317"/>
        </a:xfrm>
        <a:prstGeom prst="rect">
          <a:avLst/>
        </a:prstGeom>
        <a:solidFill>
          <a:schemeClr val="accent2">
            <a:hueOff val="4681520"/>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sz="2500" kern="1200" dirty="0" smtClean="0"/>
            <a:t>信息化教学模式正在萌芽</a:t>
          </a:r>
          <a:endParaRPr lang="zh-CN" altLang="en-US" sz="2500" kern="1200" dirty="0"/>
        </a:p>
      </dsp:txBody>
      <dsp:txXfrm>
        <a:off x="2905858" y="1712187"/>
        <a:ext cx="2443862" cy="1466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29E1-6031-E54D-8C3E-7852842967DD}">
      <dsp:nvSpPr>
        <dsp:cNvPr id="0" name=""/>
        <dsp:cNvSpPr/>
      </dsp:nvSpPr>
      <dsp:spPr>
        <a:xfrm>
          <a:off x="2198" y="1655423"/>
          <a:ext cx="2225768" cy="7837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优质资源班班通</a:t>
          </a:r>
          <a:endParaRPr lang="zh-CN" altLang="en-US" sz="2400" kern="1200" dirty="0"/>
        </a:p>
      </dsp:txBody>
      <dsp:txXfrm>
        <a:off x="25153" y="1678378"/>
        <a:ext cx="2179858" cy="737816"/>
      </dsp:txXfrm>
    </dsp:sp>
    <dsp:sp modelId="{D5D028CE-7A2D-B747-B39C-967FCCB0E3C7}">
      <dsp:nvSpPr>
        <dsp:cNvPr id="0" name=""/>
        <dsp:cNvSpPr/>
      </dsp:nvSpPr>
      <dsp:spPr>
        <a:xfrm rot="17692822">
          <a:off x="1796337" y="1354095"/>
          <a:ext cx="1490240" cy="34453"/>
        </a:xfrm>
        <a:custGeom>
          <a:avLst/>
          <a:gdLst/>
          <a:ahLst/>
          <a:cxnLst/>
          <a:rect l="0" t="0" r="0" b="0"/>
          <a:pathLst>
            <a:path>
              <a:moveTo>
                <a:pt x="0" y="17226"/>
              </a:moveTo>
              <a:lnTo>
                <a:pt x="1490240" y="172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504201" y="1334066"/>
        <a:ext cx="74512" cy="74512"/>
      </dsp:txXfrm>
    </dsp:sp>
    <dsp:sp modelId="{F8794ED7-041A-A646-A96E-6FFA7EADBF8D}">
      <dsp:nvSpPr>
        <dsp:cNvPr id="0" name=""/>
        <dsp:cNvSpPr/>
      </dsp:nvSpPr>
      <dsp:spPr>
        <a:xfrm>
          <a:off x="2854948" y="303494"/>
          <a:ext cx="1567453" cy="7837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sz="1800" kern="1200" dirty="0" smtClean="0"/>
            <a:t>资源建设与应用</a:t>
          </a:r>
          <a:endParaRPr lang="zh-CN" altLang="en-US" sz="1800" kern="1200" dirty="0"/>
        </a:p>
      </dsp:txBody>
      <dsp:txXfrm>
        <a:off x="2877903" y="326449"/>
        <a:ext cx="1521543" cy="737816"/>
      </dsp:txXfrm>
    </dsp:sp>
    <dsp:sp modelId="{BFE2765D-F269-A94E-A2A0-F4930C4B1F1B}">
      <dsp:nvSpPr>
        <dsp:cNvPr id="0" name=""/>
        <dsp:cNvSpPr/>
      </dsp:nvSpPr>
      <dsp:spPr>
        <a:xfrm>
          <a:off x="4422401" y="678131"/>
          <a:ext cx="626981" cy="34453"/>
        </a:xfrm>
        <a:custGeom>
          <a:avLst/>
          <a:gdLst/>
          <a:ahLst/>
          <a:cxnLst/>
          <a:rect l="0" t="0" r="0" b="0"/>
          <a:pathLst>
            <a:path>
              <a:moveTo>
                <a:pt x="0" y="17226"/>
              </a:moveTo>
              <a:lnTo>
                <a:pt x="626981" y="1722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720218" y="679683"/>
        <a:ext cx="31349" cy="31349"/>
      </dsp:txXfrm>
    </dsp:sp>
    <dsp:sp modelId="{33865D52-1C70-2644-9A79-4E550A2D0920}">
      <dsp:nvSpPr>
        <dsp:cNvPr id="0" name=""/>
        <dsp:cNvSpPr/>
      </dsp:nvSpPr>
      <dsp:spPr>
        <a:xfrm>
          <a:off x="5049383" y="303494"/>
          <a:ext cx="2064367" cy="78372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接入体系</a:t>
          </a:r>
          <a:r>
            <a:rPr lang="en-US" altLang="zh-CN" sz="1800" kern="1200" dirty="0" smtClean="0"/>
            <a:t>—</a:t>
          </a:r>
          <a:r>
            <a:rPr lang="zh-CN" altLang="en-US" sz="1800" kern="1200" dirty="0" smtClean="0"/>
            <a:t>上架、购买</a:t>
          </a:r>
          <a:r>
            <a:rPr lang="en-US" altLang="zh-CN" sz="1800" kern="1200" dirty="0" smtClean="0"/>
            <a:t>—</a:t>
          </a:r>
          <a:r>
            <a:rPr lang="zh-CN" altLang="en-US" sz="1800" kern="1200" dirty="0" smtClean="0"/>
            <a:t>选用</a:t>
          </a:r>
          <a:endParaRPr lang="zh-CN" altLang="en-US" sz="1800" kern="1200" dirty="0"/>
        </a:p>
      </dsp:txBody>
      <dsp:txXfrm>
        <a:off x="5072338" y="326449"/>
        <a:ext cx="2018457" cy="737816"/>
      </dsp:txXfrm>
    </dsp:sp>
    <dsp:sp modelId="{B30003A1-608C-A742-9680-28CFB1CE592E}">
      <dsp:nvSpPr>
        <dsp:cNvPr id="0" name=""/>
        <dsp:cNvSpPr/>
      </dsp:nvSpPr>
      <dsp:spPr>
        <a:xfrm>
          <a:off x="2227966" y="2030059"/>
          <a:ext cx="626981" cy="34453"/>
        </a:xfrm>
        <a:custGeom>
          <a:avLst/>
          <a:gdLst/>
          <a:ahLst/>
          <a:cxnLst/>
          <a:rect l="0" t="0" r="0" b="0"/>
          <a:pathLst>
            <a:path>
              <a:moveTo>
                <a:pt x="0" y="17226"/>
              </a:moveTo>
              <a:lnTo>
                <a:pt x="626981" y="172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525782" y="2031611"/>
        <a:ext cx="31349" cy="31349"/>
      </dsp:txXfrm>
    </dsp:sp>
    <dsp:sp modelId="{C6073F3E-D078-3743-9391-943500ED9045}">
      <dsp:nvSpPr>
        <dsp:cNvPr id="0" name=""/>
        <dsp:cNvSpPr/>
      </dsp:nvSpPr>
      <dsp:spPr>
        <a:xfrm>
          <a:off x="2854948" y="1655423"/>
          <a:ext cx="1567453" cy="7837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sz="1700" kern="1200" dirty="0" smtClean="0"/>
            <a:t>教育教学模式应用</a:t>
          </a:r>
          <a:endParaRPr lang="zh-CN" altLang="en-US" sz="1700" kern="1200" dirty="0"/>
        </a:p>
      </dsp:txBody>
      <dsp:txXfrm>
        <a:off x="2877903" y="1678378"/>
        <a:ext cx="1521543" cy="737816"/>
      </dsp:txXfrm>
    </dsp:sp>
    <dsp:sp modelId="{BF672CA4-5DCB-F947-9B40-E9A610342DA9}">
      <dsp:nvSpPr>
        <dsp:cNvPr id="0" name=""/>
        <dsp:cNvSpPr/>
      </dsp:nvSpPr>
      <dsp:spPr>
        <a:xfrm rot="19457599">
          <a:off x="4349827" y="1804738"/>
          <a:ext cx="772130" cy="34453"/>
        </a:xfrm>
        <a:custGeom>
          <a:avLst/>
          <a:gdLst/>
          <a:ahLst/>
          <a:cxnLst/>
          <a:rect l="0" t="0" r="0" b="0"/>
          <a:pathLst>
            <a:path>
              <a:moveTo>
                <a:pt x="0" y="17226"/>
              </a:moveTo>
              <a:lnTo>
                <a:pt x="772130" y="1722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716589" y="1802661"/>
        <a:ext cx="38606" cy="38606"/>
      </dsp:txXfrm>
    </dsp:sp>
    <dsp:sp modelId="{223C4407-8FFC-E54C-82BD-15D8CFC9939C}">
      <dsp:nvSpPr>
        <dsp:cNvPr id="0" name=""/>
        <dsp:cNvSpPr/>
      </dsp:nvSpPr>
      <dsp:spPr>
        <a:xfrm>
          <a:off x="5049383" y="1204780"/>
          <a:ext cx="2117504" cy="78372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同步课堂、互动课堂、智慧课堂</a:t>
          </a:r>
          <a:endParaRPr lang="zh-CN" altLang="en-US" sz="1700" kern="1200" dirty="0"/>
        </a:p>
      </dsp:txBody>
      <dsp:txXfrm>
        <a:off x="5072338" y="1227735"/>
        <a:ext cx="2071594" cy="737816"/>
      </dsp:txXfrm>
    </dsp:sp>
    <dsp:sp modelId="{A9CA9C3F-CED1-374D-8E17-C6C57200BDA3}">
      <dsp:nvSpPr>
        <dsp:cNvPr id="0" name=""/>
        <dsp:cNvSpPr/>
      </dsp:nvSpPr>
      <dsp:spPr>
        <a:xfrm rot="2142401">
          <a:off x="4349827" y="2255381"/>
          <a:ext cx="772130" cy="34453"/>
        </a:xfrm>
        <a:custGeom>
          <a:avLst/>
          <a:gdLst/>
          <a:ahLst/>
          <a:cxnLst/>
          <a:rect l="0" t="0" r="0" b="0"/>
          <a:pathLst>
            <a:path>
              <a:moveTo>
                <a:pt x="0" y="17226"/>
              </a:moveTo>
              <a:lnTo>
                <a:pt x="772130" y="1722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716589" y="2253304"/>
        <a:ext cx="38606" cy="38606"/>
      </dsp:txXfrm>
    </dsp:sp>
    <dsp:sp modelId="{A17962BC-681E-5C4B-B0BB-771B1A145A23}">
      <dsp:nvSpPr>
        <dsp:cNvPr id="0" name=""/>
        <dsp:cNvSpPr/>
      </dsp:nvSpPr>
      <dsp:spPr>
        <a:xfrm>
          <a:off x="5049383" y="2106066"/>
          <a:ext cx="2082628" cy="78372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创客空间、虚拟和增强现实</a:t>
          </a:r>
        </a:p>
      </dsp:txBody>
      <dsp:txXfrm>
        <a:off x="5072338" y="2129021"/>
        <a:ext cx="2036718" cy="737816"/>
      </dsp:txXfrm>
    </dsp:sp>
    <dsp:sp modelId="{E50795A7-EC2E-3447-92C1-38FF950452DA}">
      <dsp:nvSpPr>
        <dsp:cNvPr id="0" name=""/>
        <dsp:cNvSpPr/>
      </dsp:nvSpPr>
      <dsp:spPr>
        <a:xfrm rot="3907178">
          <a:off x="1796337" y="2706024"/>
          <a:ext cx="1490240" cy="34453"/>
        </a:xfrm>
        <a:custGeom>
          <a:avLst/>
          <a:gdLst/>
          <a:ahLst/>
          <a:cxnLst/>
          <a:rect l="0" t="0" r="0" b="0"/>
          <a:pathLst>
            <a:path>
              <a:moveTo>
                <a:pt x="0" y="17226"/>
              </a:moveTo>
              <a:lnTo>
                <a:pt x="1490240" y="172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504201" y="2685994"/>
        <a:ext cx="74512" cy="74512"/>
      </dsp:txXfrm>
    </dsp:sp>
    <dsp:sp modelId="{8B7ECD19-3E60-C04E-99B7-A93B82A518B3}">
      <dsp:nvSpPr>
        <dsp:cNvPr id="0" name=""/>
        <dsp:cNvSpPr/>
      </dsp:nvSpPr>
      <dsp:spPr>
        <a:xfrm>
          <a:off x="2854948" y="3007351"/>
          <a:ext cx="1567453" cy="7837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sz="1700" kern="1200" dirty="0" smtClean="0"/>
            <a:t>基础设施建设与保障</a:t>
          </a:r>
          <a:endParaRPr lang="zh-CN" altLang="en-US" sz="1700" kern="1200" dirty="0"/>
        </a:p>
      </dsp:txBody>
      <dsp:txXfrm>
        <a:off x="2877903" y="3030306"/>
        <a:ext cx="1521543" cy="737816"/>
      </dsp:txXfrm>
    </dsp:sp>
    <dsp:sp modelId="{2BCC288B-D7F0-F148-B8FA-7CFC9BC872B5}">
      <dsp:nvSpPr>
        <dsp:cNvPr id="0" name=""/>
        <dsp:cNvSpPr/>
      </dsp:nvSpPr>
      <dsp:spPr>
        <a:xfrm>
          <a:off x="4422401" y="3381988"/>
          <a:ext cx="626981" cy="34453"/>
        </a:xfrm>
        <a:custGeom>
          <a:avLst/>
          <a:gdLst/>
          <a:ahLst/>
          <a:cxnLst/>
          <a:rect l="0" t="0" r="0" b="0"/>
          <a:pathLst>
            <a:path>
              <a:moveTo>
                <a:pt x="0" y="17226"/>
              </a:moveTo>
              <a:lnTo>
                <a:pt x="626981" y="1722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720218" y="3383540"/>
        <a:ext cx="31349" cy="31349"/>
      </dsp:txXfrm>
    </dsp:sp>
    <dsp:sp modelId="{9B266C1E-15B9-9D42-A41F-8D6ED195CC54}">
      <dsp:nvSpPr>
        <dsp:cNvPr id="0" name=""/>
        <dsp:cNvSpPr/>
      </dsp:nvSpPr>
      <dsp:spPr>
        <a:xfrm>
          <a:off x="5049383" y="3007351"/>
          <a:ext cx="2108256" cy="78372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smtClean="0"/>
            <a:t>网络、硬件、软件</a:t>
          </a:r>
          <a:endParaRPr lang="zh-CN" altLang="en-US" sz="1700" kern="1200"/>
        </a:p>
      </dsp:txBody>
      <dsp:txXfrm>
        <a:off x="5072338" y="3030306"/>
        <a:ext cx="2062346" cy="737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7B81D-EE7B-BD49-9A84-3784AF69F4C0}">
      <dsp:nvSpPr>
        <dsp:cNvPr id="0" name=""/>
        <dsp:cNvSpPr/>
      </dsp:nvSpPr>
      <dsp:spPr>
        <a:xfrm>
          <a:off x="28" y="628457"/>
          <a:ext cx="2973631" cy="349838"/>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F52CF69-5912-D74B-B796-DE2E82420D07}">
      <dsp:nvSpPr>
        <dsp:cNvPr id="0" name=""/>
        <dsp:cNvSpPr/>
      </dsp:nvSpPr>
      <dsp:spPr>
        <a:xfrm>
          <a:off x="28" y="759843"/>
          <a:ext cx="218453" cy="218453"/>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7B5F37-3B69-7545-A012-B97DCC2E5F9A}">
      <dsp:nvSpPr>
        <dsp:cNvPr id="0" name=""/>
        <dsp:cNvSpPr/>
      </dsp:nvSpPr>
      <dsp:spPr>
        <a:xfrm>
          <a:off x="28" y="0"/>
          <a:ext cx="2973631" cy="62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48260" rIns="72390" bIns="48260" numCol="1" spcCol="1270" anchor="ctr" anchorCtr="0">
          <a:noAutofit/>
        </a:bodyPr>
        <a:lstStyle/>
        <a:p>
          <a:pPr lvl="0" algn="l" defTabSz="1689100">
            <a:lnSpc>
              <a:spcPct val="90000"/>
            </a:lnSpc>
            <a:spcBef>
              <a:spcPct val="0"/>
            </a:spcBef>
            <a:spcAft>
              <a:spcPct val="35000"/>
            </a:spcAft>
          </a:pPr>
          <a:r>
            <a:rPr lang="zh-CN" altLang="en-US" sz="3800" kern="1200" dirty="0" smtClean="0"/>
            <a:t>区域层面</a:t>
          </a:r>
          <a:endParaRPr lang="zh-CN" altLang="en-US" sz="3800" kern="1200" dirty="0"/>
        </a:p>
      </dsp:txBody>
      <dsp:txXfrm>
        <a:off x="28" y="0"/>
        <a:ext cx="2973631" cy="628457"/>
      </dsp:txXfrm>
    </dsp:sp>
    <dsp:sp modelId="{542E70E6-D014-9E44-A4B7-DA0EEBF1568E}">
      <dsp:nvSpPr>
        <dsp:cNvPr id="0" name=""/>
        <dsp:cNvSpPr/>
      </dsp:nvSpPr>
      <dsp:spPr>
        <a:xfrm>
          <a:off x="28" y="1269052"/>
          <a:ext cx="218448" cy="218448"/>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9198EE1-90BE-D242-AA5D-5C73342C838C}">
      <dsp:nvSpPr>
        <dsp:cNvPr id="0" name=""/>
        <dsp:cNvSpPr/>
      </dsp:nvSpPr>
      <dsp:spPr>
        <a:xfrm>
          <a:off x="208182" y="1123674"/>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zh-CN" altLang="en-US" sz="1400" kern="1200" dirty="0" smtClean="0"/>
            <a:t>细化指南，更具针对性</a:t>
          </a:r>
          <a:endParaRPr lang="zh-CN" altLang="en-US" sz="1400" kern="1200" dirty="0"/>
        </a:p>
      </dsp:txBody>
      <dsp:txXfrm>
        <a:off x="208182" y="1123674"/>
        <a:ext cx="2765476" cy="509203"/>
      </dsp:txXfrm>
    </dsp:sp>
    <dsp:sp modelId="{E6D3322C-134F-744D-94DD-932A226671D9}">
      <dsp:nvSpPr>
        <dsp:cNvPr id="0" name=""/>
        <dsp:cNvSpPr/>
      </dsp:nvSpPr>
      <dsp:spPr>
        <a:xfrm>
          <a:off x="28" y="1778255"/>
          <a:ext cx="218448" cy="218448"/>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BAC1743-9E18-3641-AF7D-6BC96459C0D9}">
      <dsp:nvSpPr>
        <dsp:cNvPr id="0" name=""/>
        <dsp:cNvSpPr/>
      </dsp:nvSpPr>
      <dsp:spPr>
        <a:xfrm>
          <a:off x="208182" y="1632878"/>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zh-CN" altLang="en-US" sz="1400" kern="1200" dirty="0" smtClean="0"/>
            <a:t>加大信息素养相关培训力度</a:t>
          </a:r>
          <a:endParaRPr lang="zh-CN" altLang="en-US" sz="1400" kern="1200" dirty="0"/>
        </a:p>
      </dsp:txBody>
      <dsp:txXfrm>
        <a:off x="208182" y="1632878"/>
        <a:ext cx="2765476" cy="509203"/>
      </dsp:txXfrm>
    </dsp:sp>
    <dsp:sp modelId="{60FA23C2-CF47-574F-8309-4EDDC4AFE791}">
      <dsp:nvSpPr>
        <dsp:cNvPr id="0" name=""/>
        <dsp:cNvSpPr/>
      </dsp:nvSpPr>
      <dsp:spPr>
        <a:xfrm>
          <a:off x="28" y="2287459"/>
          <a:ext cx="218448" cy="218448"/>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82B92C-9F8B-AB4D-86D8-6B615E488A3D}">
      <dsp:nvSpPr>
        <dsp:cNvPr id="0" name=""/>
        <dsp:cNvSpPr/>
      </dsp:nvSpPr>
      <dsp:spPr>
        <a:xfrm>
          <a:off x="208182" y="2142081"/>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zh-CN" altLang="en-US" sz="1400" kern="1200" dirty="0" smtClean="0"/>
            <a:t>区域平台尽快纳入体系</a:t>
          </a:r>
          <a:endParaRPr lang="zh-CN" altLang="en-US" sz="1400" kern="1200" dirty="0"/>
        </a:p>
      </dsp:txBody>
      <dsp:txXfrm>
        <a:off x="208182" y="2142081"/>
        <a:ext cx="2765476" cy="509203"/>
      </dsp:txXfrm>
    </dsp:sp>
    <dsp:sp modelId="{9ED4A9C1-2CB8-2E4D-864C-19058ABFE3E9}">
      <dsp:nvSpPr>
        <dsp:cNvPr id="0" name=""/>
        <dsp:cNvSpPr/>
      </dsp:nvSpPr>
      <dsp:spPr>
        <a:xfrm>
          <a:off x="28" y="2796662"/>
          <a:ext cx="218448" cy="218448"/>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6F76DCE-858D-A14C-B9D1-6C233783E54A}">
      <dsp:nvSpPr>
        <dsp:cNvPr id="0" name=""/>
        <dsp:cNvSpPr/>
      </dsp:nvSpPr>
      <dsp:spPr>
        <a:xfrm>
          <a:off x="208182" y="2651285"/>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zh-CN" altLang="en-US" sz="1400" kern="1200" dirty="0" smtClean="0"/>
            <a:t>探索区域特色教育教学模式</a:t>
          </a:r>
          <a:endParaRPr lang="zh-CN" altLang="en-US" sz="1400" kern="1200" dirty="0"/>
        </a:p>
      </dsp:txBody>
      <dsp:txXfrm>
        <a:off x="208182" y="2651285"/>
        <a:ext cx="2765476" cy="509203"/>
      </dsp:txXfrm>
    </dsp:sp>
    <dsp:sp modelId="{A9CDF5F9-7120-A44A-832C-CB14560AFD10}">
      <dsp:nvSpPr>
        <dsp:cNvPr id="0" name=""/>
        <dsp:cNvSpPr/>
      </dsp:nvSpPr>
      <dsp:spPr>
        <a:xfrm>
          <a:off x="28" y="3305866"/>
          <a:ext cx="218448" cy="218448"/>
        </a:xfrm>
        <a:prstGeom prst="rect">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7EF3745-A7CC-8449-B9D7-9F8A5153AC1F}">
      <dsp:nvSpPr>
        <dsp:cNvPr id="0" name=""/>
        <dsp:cNvSpPr/>
      </dsp:nvSpPr>
      <dsp:spPr>
        <a:xfrm>
          <a:off x="208182" y="3160488"/>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zh-CN" altLang="en-US" sz="1400" kern="1200" dirty="0" smtClean="0"/>
            <a:t>开展绩效评估，优化应用效果</a:t>
          </a:r>
          <a:endParaRPr lang="zh-CN" altLang="en-US" sz="1400" kern="1200" dirty="0"/>
        </a:p>
      </dsp:txBody>
      <dsp:txXfrm>
        <a:off x="208182" y="3160488"/>
        <a:ext cx="2765476" cy="509203"/>
      </dsp:txXfrm>
    </dsp:sp>
    <dsp:sp modelId="{4A7C313C-2226-174F-9F55-0D7466D35EB4}">
      <dsp:nvSpPr>
        <dsp:cNvPr id="0" name=""/>
        <dsp:cNvSpPr/>
      </dsp:nvSpPr>
      <dsp:spPr>
        <a:xfrm>
          <a:off x="3122340" y="628457"/>
          <a:ext cx="2973631" cy="349838"/>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89FDFED-525F-D541-A1CC-5898A598C6D0}">
      <dsp:nvSpPr>
        <dsp:cNvPr id="0" name=""/>
        <dsp:cNvSpPr/>
      </dsp:nvSpPr>
      <dsp:spPr>
        <a:xfrm>
          <a:off x="3122340" y="759843"/>
          <a:ext cx="218453" cy="218453"/>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84B3029-E8CC-2D47-AD7F-4FA83149DCF9}">
      <dsp:nvSpPr>
        <dsp:cNvPr id="0" name=""/>
        <dsp:cNvSpPr/>
      </dsp:nvSpPr>
      <dsp:spPr>
        <a:xfrm>
          <a:off x="3122340" y="0"/>
          <a:ext cx="2973631" cy="62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48260" rIns="72390" bIns="48260" numCol="1" spcCol="1270" anchor="ctr" anchorCtr="0">
          <a:noAutofit/>
        </a:bodyPr>
        <a:lstStyle/>
        <a:p>
          <a:pPr lvl="0" algn="l" defTabSz="1689100">
            <a:lnSpc>
              <a:spcPct val="90000"/>
            </a:lnSpc>
            <a:spcBef>
              <a:spcPct val="0"/>
            </a:spcBef>
            <a:spcAft>
              <a:spcPct val="35000"/>
            </a:spcAft>
          </a:pPr>
          <a:r>
            <a:rPr lang="zh-CN" altLang="en-US" sz="3800" kern="1200" dirty="0" smtClean="0"/>
            <a:t>学校层面</a:t>
          </a:r>
          <a:endParaRPr lang="zh-CN" altLang="en-US" sz="3800" kern="1200" dirty="0"/>
        </a:p>
      </dsp:txBody>
      <dsp:txXfrm>
        <a:off x="3122340" y="0"/>
        <a:ext cx="2973631" cy="628457"/>
      </dsp:txXfrm>
    </dsp:sp>
    <dsp:sp modelId="{8B848C1B-4A99-6747-81BE-0A3E88E22111}">
      <dsp:nvSpPr>
        <dsp:cNvPr id="0" name=""/>
        <dsp:cNvSpPr/>
      </dsp:nvSpPr>
      <dsp:spPr>
        <a:xfrm>
          <a:off x="3122340" y="1269052"/>
          <a:ext cx="218448" cy="218448"/>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B5D4E1-A77E-F54C-9702-E19B4DC31F45}">
      <dsp:nvSpPr>
        <dsp:cNvPr id="0" name=""/>
        <dsp:cNvSpPr/>
      </dsp:nvSpPr>
      <dsp:spPr>
        <a:xfrm>
          <a:off x="3330494" y="1123674"/>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zh-CN" altLang="en-US" sz="1400" kern="1200" dirty="0" smtClean="0"/>
            <a:t>组织开通和使用空间，选用资源</a:t>
          </a:r>
          <a:endParaRPr lang="zh-CN" altLang="en-US" sz="1400" kern="1200" dirty="0"/>
        </a:p>
      </dsp:txBody>
      <dsp:txXfrm>
        <a:off x="3330494" y="1123674"/>
        <a:ext cx="2765476" cy="509203"/>
      </dsp:txXfrm>
    </dsp:sp>
    <dsp:sp modelId="{F2483197-4D04-B348-980F-C6001DF54120}">
      <dsp:nvSpPr>
        <dsp:cNvPr id="0" name=""/>
        <dsp:cNvSpPr/>
      </dsp:nvSpPr>
      <dsp:spPr>
        <a:xfrm>
          <a:off x="3122340" y="1778255"/>
          <a:ext cx="218448" cy="218448"/>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E416ED3-3302-FA47-9F74-10BE3758B385}">
      <dsp:nvSpPr>
        <dsp:cNvPr id="0" name=""/>
        <dsp:cNvSpPr/>
      </dsp:nvSpPr>
      <dsp:spPr>
        <a:xfrm>
          <a:off x="3330494" y="1632878"/>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zh-CN" altLang="en-US" sz="1400" kern="1200" dirty="0" smtClean="0"/>
            <a:t>培养师生的信息素养</a:t>
          </a:r>
          <a:endParaRPr lang="zh-CN" altLang="en-US" sz="1400" kern="1200" dirty="0"/>
        </a:p>
      </dsp:txBody>
      <dsp:txXfrm>
        <a:off x="3330494" y="1632878"/>
        <a:ext cx="2765476" cy="509203"/>
      </dsp:txXfrm>
    </dsp:sp>
    <dsp:sp modelId="{C0FB467F-5931-314D-A975-FBFAA99587C6}">
      <dsp:nvSpPr>
        <dsp:cNvPr id="0" name=""/>
        <dsp:cNvSpPr/>
      </dsp:nvSpPr>
      <dsp:spPr>
        <a:xfrm>
          <a:off x="3122340" y="2287459"/>
          <a:ext cx="218448" cy="218448"/>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BC992FE-A3A5-FB42-BE73-E10A6BC6E398}">
      <dsp:nvSpPr>
        <dsp:cNvPr id="0" name=""/>
        <dsp:cNvSpPr/>
      </dsp:nvSpPr>
      <dsp:spPr>
        <a:xfrm>
          <a:off x="3330494" y="2142081"/>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zh-CN" altLang="en-US" sz="1400" kern="1200" dirty="0" smtClean="0"/>
            <a:t>开展定期自评工作</a:t>
          </a:r>
          <a:endParaRPr lang="zh-CN" altLang="en-US" sz="1400" kern="1200" dirty="0"/>
        </a:p>
      </dsp:txBody>
      <dsp:txXfrm>
        <a:off x="3330494" y="2142081"/>
        <a:ext cx="2765476" cy="509203"/>
      </dsp:txXfrm>
    </dsp:sp>
    <dsp:sp modelId="{98698FF4-9113-CA4D-8BEE-086E3FDB156D}">
      <dsp:nvSpPr>
        <dsp:cNvPr id="0" name=""/>
        <dsp:cNvSpPr/>
      </dsp:nvSpPr>
      <dsp:spPr>
        <a:xfrm>
          <a:off x="3122340" y="2796662"/>
          <a:ext cx="218448" cy="218448"/>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BFD58B4-37DF-5048-8C90-36DD06BB79AD}">
      <dsp:nvSpPr>
        <dsp:cNvPr id="0" name=""/>
        <dsp:cNvSpPr/>
      </dsp:nvSpPr>
      <dsp:spPr>
        <a:xfrm>
          <a:off x="3330494" y="2651285"/>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zh-CN" altLang="en-US" sz="1400" kern="1200" smtClean="0"/>
            <a:t>总结提炼经验案例</a:t>
          </a:r>
          <a:endParaRPr lang="zh-CN" altLang="en-US" sz="1400" kern="1200"/>
        </a:p>
      </dsp:txBody>
      <dsp:txXfrm>
        <a:off x="3330494" y="2651285"/>
        <a:ext cx="2765476" cy="5092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2CA28-20FB-8F49-B0B7-F421FEF9C9CD}" type="datetimeFigureOut">
              <a:rPr kumimoji="1" lang="zh-CN" altLang="en-US" smtClean="0"/>
              <a:t>17/10/26</a:t>
            </a:fld>
            <a:endParaRPr kumimoji="1"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5A04FD-8F81-6D4D-B60F-137790189336}" type="slidenum">
              <a:rPr kumimoji="1" lang="zh-CN" altLang="en-US" smtClean="0"/>
              <a:t>‹#›</a:t>
            </a:fld>
            <a:endParaRPr kumimoji="1" lang="zh-CN" altLang="en-US"/>
          </a:p>
        </p:txBody>
      </p:sp>
    </p:spTree>
    <p:extLst>
      <p:ext uri="{BB962C8B-B14F-4D97-AF65-F5344CB8AC3E}">
        <p14:creationId xmlns:p14="http://schemas.microsoft.com/office/powerpoint/2010/main" val="33242259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36</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37</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38</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40</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41</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42</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43</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44</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12330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A082E2BC-0588-3D48-B225-4462FCCA6DA3}" type="datetimeFigureOut">
              <a:rPr kumimoji="1" lang="zh-CN" altLang="en-US" smtClean="0"/>
              <a:t>17/10/26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94A55A8-D331-CD47-9197-DC747AF251E8}" type="slidenum">
              <a:rPr kumimoji="1" lang="zh-CN" altLang="en-US" smtClean="0"/>
              <a:t>‹#›</a:t>
            </a:fld>
            <a:endParaRPr kumimoji="1" lang="zh-CN" altLang="en-US"/>
          </a:p>
        </p:txBody>
      </p:sp>
    </p:spTree>
    <p:extLst>
      <p:ext uri="{BB962C8B-B14F-4D97-AF65-F5344CB8AC3E}">
        <p14:creationId xmlns:p14="http://schemas.microsoft.com/office/powerpoint/2010/main" val="35065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A082E2BC-0588-3D48-B225-4462FCCA6DA3}" type="datetimeFigureOut">
              <a:rPr kumimoji="1" lang="zh-CN" altLang="en-US" smtClean="0"/>
              <a:t>17/10/26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94A55A8-D331-CD47-9197-DC747AF251E8}" type="slidenum">
              <a:rPr kumimoji="1" lang="zh-CN" altLang="en-US" smtClean="0"/>
              <a:t>‹#›</a:t>
            </a:fld>
            <a:endParaRPr kumimoji="1" lang="zh-CN" altLang="en-US"/>
          </a:p>
        </p:txBody>
      </p:sp>
    </p:spTree>
    <p:extLst>
      <p:ext uri="{BB962C8B-B14F-4D97-AF65-F5344CB8AC3E}">
        <p14:creationId xmlns:p14="http://schemas.microsoft.com/office/powerpoint/2010/main" val="220229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05979"/>
            <a:ext cx="6019800" cy="4388644"/>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A082E2BC-0588-3D48-B225-4462FCCA6DA3}" type="datetimeFigureOut">
              <a:rPr kumimoji="1" lang="zh-CN" altLang="en-US" smtClean="0"/>
              <a:t>17/10/26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94A55A8-D331-CD47-9197-DC747AF251E8}" type="slidenum">
              <a:rPr kumimoji="1" lang="zh-CN" altLang="en-US" smtClean="0"/>
              <a:t>‹#›</a:t>
            </a:fld>
            <a:endParaRPr kumimoji="1" lang="zh-CN" altLang="en-US"/>
          </a:p>
        </p:txBody>
      </p:sp>
    </p:spTree>
    <p:extLst>
      <p:ext uri="{BB962C8B-B14F-4D97-AF65-F5344CB8AC3E}">
        <p14:creationId xmlns:p14="http://schemas.microsoft.com/office/powerpoint/2010/main" val="73029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A082E2BC-0588-3D48-B225-4462FCCA6DA3}" type="datetimeFigureOut">
              <a:rPr kumimoji="1" lang="zh-CN" altLang="en-US" smtClean="0"/>
              <a:t>17/10/26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94A55A8-D331-CD47-9197-DC747AF251E8}" type="slidenum">
              <a:rPr kumimoji="1" lang="zh-CN" altLang="en-US" smtClean="0"/>
              <a:t>‹#›</a:t>
            </a:fld>
            <a:endParaRPr kumimoji="1" lang="zh-CN" altLang="en-US"/>
          </a:p>
        </p:txBody>
      </p:sp>
    </p:spTree>
    <p:extLst>
      <p:ext uri="{BB962C8B-B14F-4D97-AF65-F5344CB8AC3E}">
        <p14:creationId xmlns:p14="http://schemas.microsoft.com/office/powerpoint/2010/main" val="305271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A082E2BC-0588-3D48-B225-4462FCCA6DA3}" type="datetimeFigureOut">
              <a:rPr kumimoji="1" lang="zh-CN" altLang="en-US" smtClean="0"/>
              <a:t>17/10/26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94A55A8-D331-CD47-9197-DC747AF251E8}" type="slidenum">
              <a:rPr kumimoji="1" lang="zh-CN" altLang="en-US" smtClean="0"/>
              <a:t>‹#›</a:t>
            </a:fld>
            <a:endParaRPr kumimoji="1" lang="zh-CN" altLang="en-US"/>
          </a:p>
        </p:txBody>
      </p:sp>
    </p:spTree>
    <p:extLst>
      <p:ext uri="{BB962C8B-B14F-4D97-AF65-F5344CB8AC3E}">
        <p14:creationId xmlns:p14="http://schemas.microsoft.com/office/powerpoint/2010/main" val="357546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A082E2BC-0588-3D48-B225-4462FCCA6DA3}" type="datetimeFigureOut">
              <a:rPr kumimoji="1" lang="zh-CN" altLang="en-US" smtClean="0"/>
              <a:t>17/10/26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94A55A8-D331-CD47-9197-DC747AF251E8}" type="slidenum">
              <a:rPr kumimoji="1" lang="zh-CN" altLang="en-US" smtClean="0"/>
              <a:t>‹#›</a:t>
            </a:fld>
            <a:endParaRPr kumimoji="1" lang="zh-CN" altLang="en-US"/>
          </a:p>
        </p:txBody>
      </p:sp>
    </p:spTree>
    <p:extLst>
      <p:ext uri="{BB962C8B-B14F-4D97-AF65-F5344CB8AC3E}">
        <p14:creationId xmlns:p14="http://schemas.microsoft.com/office/powerpoint/2010/main" val="283401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A082E2BC-0588-3D48-B225-4462FCCA6DA3}" type="datetimeFigureOut">
              <a:rPr kumimoji="1" lang="zh-CN" altLang="en-US" smtClean="0"/>
              <a:t>17/10/26</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494A55A8-D331-CD47-9197-DC747AF251E8}" type="slidenum">
              <a:rPr kumimoji="1" lang="zh-CN" altLang="en-US" smtClean="0"/>
              <a:t>‹#›</a:t>
            </a:fld>
            <a:endParaRPr kumimoji="1" lang="zh-CN" altLang="en-US"/>
          </a:p>
        </p:txBody>
      </p:sp>
    </p:spTree>
    <p:extLst>
      <p:ext uri="{BB962C8B-B14F-4D97-AF65-F5344CB8AC3E}">
        <p14:creationId xmlns:p14="http://schemas.microsoft.com/office/powerpoint/2010/main" val="294872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A082E2BC-0588-3D48-B225-4462FCCA6DA3}" type="datetimeFigureOut">
              <a:rPr kumimoji="1" lang="zh-CN" altLang="en-US" smtClean="0"/>
              <a:t>17/10/26</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494A55A8-D331-CD47-9197-DC747AF251E8}" type="slidenum">
              <a:rPr kumimoji="1" lang="zh-CN" altLang="en-US" smtClean="0"/>
              <a:t>‹#›</a:t>
            </a:fld>
            <a:endParaRPr kumimoji="1" lang="zh-CN" altLang="en-US"/>
          </a:p>
        </p:txBody>
      </p:sp>
    </p:spTree>
    <p:extLst>
      <p:ext uri="{BB962C8B-B14F-4D97-AF65-F5344CB8AC3E}">
        <p14:creationId xmlns:p14="http://schemas.microsoft.com/office/powerpoint/2010/main" val="26309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082E2BC-0588-3D48-B225-4462FCCA6DA3}" type="datetimeFigureOut">
              <a:rPr kumimoji="1" lang="zh-CN" altLang="en-US" smtClean="0"/>
              <a:t>17/10/26</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494A55A8-D331-CD47-9197-DC747AF251E8}" type="slidenum">
              <a:rPr kumimoji="1" lang="zh-CN" altLang="en-US" smtClean="0"/>
              <a:t>‹#›</a:t>
            </a:fld>
            <a:endParaRPr kumimoji="1" lang="zh-CN" altLang="en-US"/>
          </a:p>
        </p:txBody>
      </p:sp>
    </p:spTree>
    <p:extLst>
      <p:ext uri="{BB962C8B-B14F-4D97-AF65-F5344CB8AC3E}">
        <p14:creationId xmlns:p14="http://schemas.microsoft.com/office/powerpoint/2010/main" val="149978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A082E2BC-0588-3D48-B225-4462FCCA6DA3}" type="datetimeFigureOut">
              <a:rPr kumimoji="1" lang="zh-CN" altLang="en-US" smtClean="0"/>
              <a:t>17/10/26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94A55A8-D331-CD47-9197-DC747AF251E8}" type="slidenum">
              <a:rPr kumimoji="1" lang="zh-CN" altLang="en-US" smtClean="0"/>
              <a:t>‹#›</a:t>
            </a:fld>
            <a:endParaRPr kumimoji="1" lang="zh-CN" altLang="en-US"/>
          </a:p>
        </p:txBody>
      </p:sp>
    </p:spTree>
    <p:extLst>
      <p:ext uri="{BB962C8B-B14F-4D97-AF65-F5344CB8AC3E}">
        <p14:creationId xmlns:p14="http://schemas.microsoft.com/office/powerpoint/2010/main" val="257870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A082E2BC-0588-3D48-B225-4462FCCA6DA3}" type="datetimeFigureOut">
              <a:rPr kumimoji="1" lang="zh-CN" altLang="en-US" smtClean="0"/>
              <a:t>17/10/26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94A55A8-D331-CD47-9197-DC747AF251E8}" type="slidenum">
              <a:rPr kumimoji="1" lang="zh-CN" altLang="en-US" smtClean="0"/>
              <a:t>‹#›</a:t>
            </a:fld>
            <a:endParaRPr kumimoji="1" lang="zh-CN" altLang="en-US"/>
          </a:p>
        </p:txBody>
      </p:sp>
    </p:spTree>
    <p:extLst>
      <p:ext uri="{BB962C8B-B14F-4D97-AF65-F5344CB8AC3E}">
        <p14:creationId xmlns:p14="http://schemas.microsoft.com/office/powerpoint/2010/main" val="12836678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082E2BC-0588-3D48-B225-4462FCCA6DA3}" type="datetimeFigureOut">
              <a:rPr kumimoji="1" lang="zh-CN" altLang="en-US" smtClean="0"/>
              <a:t>17/10/26</a:t>
            </a:fld>
            <a:endParaRPr kumimoji="1"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94A55A8-D331-CD47-9197-DC747AF251E8}" type="slidenum">
              <a:rPr kumimoji="1" lang="zh-CN" altLang="en-US" smtClean="0"/>
              <a:t>‹#›</a:t>
            </a:fld>
            <a:endParaRPr kumimoji="1" lang="zh-CN" altLang="en-US"/>
          </a:p>
        </p:txBody>
      </p:sp>
    </p:spTree>
    <p:extLst>
      <p:ext uri="{BB962C8B-B14F-4D97-AF65-F5344CB8AC3E}">
        <p14:creationId xmlns:p14="http://schemas.microsoft.com/office/powerpoint/2010/main" val="1731532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486"/>
            <a:ext cx="9144000" cy="514350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0135" y="483519"/>
            <a:ext cx="2375375" cy="288032"/>
          </a:xfrm>
          <a:prstGeom prst="rect">
            <a:avLst/>
          </a:prstGeom>
        </p:spPr>
      </p:pic>
      <p:sp>
        <p:nvSpPr>
          <p:cNvPr id="8" name="矩形 14"/>
          <p:cNvSpPr/>
          <p:nvPr/>
        </p:nvSpPr>
        <p:spPr>
          <a:xfrm>
            <a:off x="683568" y="2433102"/>
            <a:ext cx="8460432" cy="1224136"/>
          </a:xfrm>
          <a:custGeom>
            <a:avLst/>
            <a:gdLst>
              <a:gd name="connsiteX0" fmla="*/ 0 w 8460432"/>
              <a:gd name="connsiteY0" fmla="*/ 0 h 1224136"/>
              <a:gd name="connsiteX1" fmla="*/ 8460432 w 8460432"/>
              <a:gd name="connsiteY1" fmla="*/ 0 h 1224136"/>
              <a:gd name="connsiteX2" fmla="*/ 8460432 w 8460432"/>
              <a:gd name="connsiteY2" fmla="*/ 1224136 h 1224136"/>
              <a:gd name="connsiteX3" fmla="*/ 0 w 8460432"/>
              <a:gd name="connsiteY3" fmla="*/ 1224136 h 1224136"/>
              <a:gd name="connsiteX4" fmla="*/ 0 w 8460432"/>
              <a:gd name="connsiteY4" fmla="*/ 0 h 1224136"/>
              <a:gd name="connsiteX0" fmla="*/ 0 w 8460432"/>
              <a:gd name="connsiteY0" fmla="*/ 0 h 1231782"/>
              <a:gd name="connsiteX1" fmla="*/ 8460432 w 8460432"/>
              <a:gd name="connsiteY1" fmla="*/ 0 h 1231782"/>
              <a:gd name="connsiteX2" fmla="*/ 8460432 w 8460432"/>
              <a:gd name="connsiteY2" fmla="*/ 1224136 h 1231782"/>
              <a:gd name="connsiteX3" fmla="*/ 0 w 8460432"/>
              <a:gd name="connsiteY3" fmla="*/ 1224136 h 1231782"/>
              <a:gd name="connsiteX4" fmla="*/ 12892 w 8460432"/>
              <a:gd name="connsiteY4" fmla="*/ 1231782 h 1231782"/>
              <a:gd name="connsiteX5" fmla="*/ 0 w 8460432"/>
              <a:gd name="connsiteY5" fmla="*/ 0 h 1231782"/>
              <a:gd name="connsiteX0" fmla="*/ 0 w 8460432"/>
              <a:gd name="connsiteY0" fmla="*/ 0 h 1224136"/>
              <a:gd name="connsiteX1" fmla="*/ 8460432 w 8460432"/>
              <a:gd name="connsiteY1" fmla="*/ 0 h 1224136"/>
              <a:gd name="connsiteX2" fmla="*/ 8460432 w 8460432"/>
              <a:gd name="connsiteY2" fmla="*/ 1224136 h 1224136"/>
              <a:gd name="connsiteX3" fmla="*/ 0 w 8460432"/>
              <a:gd name="connsiteY3" fmla="*/ 1224136 h 1224136"/>
              <a:gd name="connsiteX4" fmla="*/ 699877 w 8460432"/>
              <a:gd name="connsiteY4" fmla="*/ 577963 h 1224136"/>
              <a:gd name="connsiteX5" fmla="*/ 0 w 8460432"/>
              <a:gd name="connsiteY5" fmla="*/ 0 h 1224136"/>
              <a:gd name="connsiteX0" fmla="*/ 0 w 8460432"/>
              <a:gd name="connsiteY0" fmla="*/ 0 h 1224136"/>
              <a:gd name="connsiteX1" fmla="*/ 8460432 w 8460432"/>
              <a:gd name="connsiteY1" fmla="*/ 0 h 1224136"/>
              <a:gd name="connsiteX2" fmla="*/ 8460432 w 8460432"/>
              <a:gd name="connsiteY2" fmla="*/ 1224136 h 1224136"/>
              <a:gd name="connsiteX3" fmla="*/ 0 w 8460432"/>
              <a:gd name="connsiteY3" fmla="*/ 1224136 h 1224136"/>
              <a:gd name="connsiteX4" fmla="*/ 458248 w 8460432"/>
              <a:gd name="connsiteY4" fmla="*/ 620603 h 1224136"/>
              <a:gd name="connsiteX5" fmla="*/ 0 w 8460432"/>
              <a:gd name="connsiteY5" fmla="*/ 0 h 12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0432" h="1224136">
                <a:moveTo>
                  <a:pt x="0" y="0"/>
                </a:moveTo>
                <a:lnTo>
                  <a:pt x="8460432" y="0"/>
                </a:lnTo>
                <a:lnTo>
                  <a:pt x="8460432" y="1224136"/>
                </a:lnTo>
                <a:lnTo>
                  <a:pt x="0" y="1224136"/>
                </a:lnTo>
                <a:lnTo>
                  <a:pt x="458248" y="620603"/>
                </a:lnTo>
                <a:lnTo>
                  <a:pt x="0" y="0"/>
                </a:lnTo>
                <a:close/>
              </a:path>
            </a:pathLst>
          </a:custGeom>
          <a:gradFill flip="none" rotWithShape="1">
            <a:gsLst>
              <a:gs pos="100000">
                <a:srgbClr val="083391"/>
              </a:gs>
              <a:gs pos="0">
                <a:srgbClr val="016AC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2"/>
          <p:cNvSpPr txBox="1">
            <a:spLocks noChangeArrowheads="1"/>
          </p:cNvSpPr>
          <p:nvPr/>
        </p:nvSpPr>
        <p:spPr bwMode="auto">
          <a:xfrm>
            <a:off x="1558091" y="2474122"/>
            <a:ext cx="69508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spc="100" dirty="0">
                <a:solidFill>
                  <a:schemeClr val="bg1"/>
                </a:solidFill>
                <a:latin typeface="Arial" pitchFamily="34" charset="0"/>
                <a:ea typeface="微软雅黑" pitchFamily="34" charset="-122"/>
              </a:rPr>
              <a:t>广东省基础教育优质资源班</a:t>
            </a:r>
            <a:r>
              <a:rPr lang="zh-CN" altLang="en-US" sz="3600" b="1" spc="100" dirty="0" smtClean="0">
                <a:solidFill>
                  <a:schemeClr val="bg1"/>
                </a:solidFill>
                <a:latin typeface="Arial" pitchFamily="34" charset="0"/>
                <a:ea typeface="微软雅黑" pitchFamily="34" charset="-122"/>
              </a:rPr>
              <a:t>班通</a:t>
            </a:r>
            <a:endParaRPr lang="en-US" altLang="zh-CN" sz="3600" b="1" spc="100" dirty="0" smtClean="0">
              <a:solidFill>
                <a:schemeClr val="bg1"/>
              </a:solidFill>
              <a:latin typeface="Arial" pitchFamily="34" charset="0"/>
              <a:ea typeface="微软雅黑" pitchFamily="34" charset="-122"/>
            </a:endParaRPr>
          </a:p>
          <a:p>
            <a:pPr algn="ctr"/>
            <a:r>
              <a:rPr lang="zh-CN" altLang="en-US" sz="3600" b="1" spc="100" dirty="0" smtClean="0">
                <a:solidFill>
                  <a:schemeClr val="bg1"/>
                </a:solidFill>
                <a:latin typeface="Arial" pitchFamily="34" charset="0"/>
                <a:ea typeface="微软雅黑" pitchFamily="34" charset="-122"/>
              </a:rPr>
              <a:t>建设与应</a:t>
            </a:r>
            <a:r>
              <a:rPr lang="zh-CN" altLang="en-US" sz="3600" b="1" spc="100" dirty="0">
                <a:solidFill>
                  <a:schemeClr val="bg1"/>
                </a:solidFill>
                <a:latin typeface="Arial" pitchFamily="34" charset="0"/>
                <a:ea typeface="微软雅黑" pitchFamily="34" charset="-122"/>
              </a:rPr>
              <a:t>用指南</a:t>
            </a:r>
            <a:r>
              <a:rPr lang="zh-CN" altLang="en-US" sz="2400" b="1" spc="100" dirty="0">
                <a:solidFill>
                  <a:schemeClr val="bg1"/>
                </a:solidFill>
                <a:latin typeface="Arial" pitchFamily="34" charset="0"/>
                <a:ea typeface="微软雅黑" pitchFamily="34" charset="-122"/>
              </a:rPr>
              <a:t>（讨论稿）  </a:t>
            </a:r>
            <a:endParaRPr lang="zh-CN" altLang="en-US" sz="3600" b="1" spc="100" dirty="0">
              <a:solidFill>
                <a:schemeClr val="bg1"/>
              </a:solidFill>
              <a:latin typeface="Arial" pitchFamily="34" charset="0"/>
              <a:ea typeface="微软雅黑" pitchFamily="34" charset="-122"/>
            </a:endParaRPr>
          </a:p>
        </p:txBody>
      </p:sp>
      <p:grpSp>
        <p:nvGrpSpPr>
          <p:cNvPr id="11" name="组合 10"/>
          <p:cNvGrpSpPr/>
          <p:nvPr/>
        </p:nvGrpSpPr>
        <p:grpSpPr>
          <a:xfrm>
            <a:off x="3174446" y="4197305"/>
            <a:ext cx="3024336" cy="390670"/>
            <a:chOff x="3174446" y="4197304"/>
            <a:chExt cx="3024336" cy="390670"/>
          </a:xfrm>
        </p:grpSpPr>
        <p:cxnSp>
          <p:nvCxnSpPr>
            <p:cNvPr id="12" name="直接连接符 11"/>
            <p:cNvCxnSpPr/>
            <p:nvPr/>
          </p:nvCxnSpPr>
          <p:spPr>
            <a:xfrm>
              <a:off x="3590177" y="4389210"/>
              <a:ext cx="576064" cy="0"/>
            </a:xfrm>
            <a:prstGeom prst="line">
              <a:avLst/>
            </a:prstGeom>
            <a:ln>
              <a:solidFill>
                <a:srgbClr val="403C4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220072" y="4389210"/>
              <a:ext cx="576064" cy="0"/>
            </a:xfrm>
            <a:prstGeom prst="line">
              <a:avLst/>
            </a:prstGeom>
            <a:ln>
              <a:solidFill>
                <a:srgbClr val="403C4A"/>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flipV="1">
              <a:off x="4166241" y="4369780"/>
              <a:ext cx="45719" cy="45719"/>
            </a:xfrm>
            <a:prstGeom prst="ellipse">
              <a:avLst/>
            </a:prstGeom>
            <a:solidFill>
              <a:srgbClr val="403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15" name="椭圆 14"/>
            <p:cNvSpPr/>
            <p:nvPr/>
          </p:nvSpPr>
          <p:spPr>
            <a:xfrm flipV="1">
              <a:off x="5197212" y="4369780"/>
              <a:ext cx="45719" cy="45719"/>
            </a:xfrm>
            <a:prstGeom prst="ellipse">
              <a:avLst/>
            </a:prstGeom>
            <a:solidFill>
              <a:srgbClr val="403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16" name="标题 1"/>
            <p:cNvSpPr txBox="1">
              <a:spLocks/>
            </p:cNvSpPr>
            <p:nvPr/>
          </p:nvSpPr>
          <p:spPr>
            <a:xfrm>
              <a:off x="3174446" y="4197304"/>
              <a:ext cx="3024336" cy="39067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200" dirty="0" smtClean="0">
                  <a:solidFill>
                    <a:srgbClr val="403C4A"/>
                  </a:solidFill>
                  <a:latin typeface="微软雅黑" panose="020B0503020204020204" pitchFamily="34" charset="-122"/>
                  <a:ea typeface="微软雅黑" panose="020B0503020204020204" pitchFamily="34" charset="-122"/>
                </a:rPr>
                <a:t>2017.10</a:t>
              </a:r>
              <a:r>
                <a:rPr lang="zh-CN" altLang="en-US" sz="1200" dirty="0" smtClean="0">
                  <a:solidFill>
                    <a:srgbClr val="403C4A"/>
                  </a:solidFill>
                  <a:latin typeface="微软雅黑" panose="020B0503020204020204" pitchFamily="34" charset="-122"/>
                  <a:ea typeface="微软雅黑" panose="020B0503020204020204" pitchFamily="34" charset="-122"/>
                </a:rPr>
                <a:t> 佛山</a:t>
              </a:r>
              <a:endParaRPr lang="zh-CN" altLang="en-US" sz="1200" dirty="0">
                <a:solidFill>
                  <a:srgbClr val="403C4A"/>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06054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2" presetClass="entr" presetSubtype="8" fill="hold" grpId="0" nodeType="afterEffect">
                                  <p:stCondLst>
                                    <p:cond delay="0"/>
                                  </p:stCondLst>
                                  <p:iterate type="lt">
                                    <p:tmPct val="22000"/>
                                  </p:iterate>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childTnLst>
                          </p:cTn>
                        </p:par>
                        <p:par>
                          <p:cTn id="22" fill="hold">
                            <p:stCondLst>
                              <p:cond delay="475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8" y="270533"/>
            <a:ext cx="1296144" cy="206550"/>
          </a:xfrm>
        </p:spPr>
        <p:txBody>
          <a:bodyPr>
            <a:noAutofit/>
          </a:bodyPr>
          <a:lstStyle/>
          <a:p>
            <a:r>
              <a:rPr lang="zh-CN" altLang="en-US" sz="1600" b="1" dirty="0" smtClean="0">
                <a:solidFill>
                  <a:srgbClr val="403C4A"/>
                </a:solidFill>
                <a:latin typeface="微软雅黑" panose="020B0503020204020204" pitchFamily="34" charset="-122"/>
                <a:ea typeface="微软雅黑" panose="020B0503020204020204" pitchFamily="34" charset="-122"/>
              </a:rPr>
              <a:t>建设目标</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143591" y="960871"/>
            <a:ext cx="6668769" cy="3180358"/>
          </a:xfrm>
          <a:prstGeom prst="rect">
            <a:avLst/>
          </a:prstGeom>
        </p:spPr>
        <p:txBody>
          <a:bodyPr wrap="square">
            <a:spAutoFit/>
          </a:bodyPr>
          <a:lstStyle/>
          <a:p>
            <a:pPr>
              <a:lnSpc>
                <a:spcPct val="120000"/>
              </a:lnSpc>
            </a:pPr>
            <a:r>
              <a:rPr lang="zh-CN" altLang="en-US" sz="2800" dirty="0" smtClean="0">
                <a:latin typeface="Heiti SC Light"/>
                <a:ea typeface="Heiti SC Light"/>
                <a:cs typeface="Heiti SC Light"/>
              </a:rPr>
              <a:t>建设目标：</a:t>
            </a:r>
            <a:endParaRPr lang="en-US" altLang="zh-CN" sz="2800" dirty="0" smtClean="0">
              <a:latin typeface="Heiti SC Light"/>
              <a:ea typeface="Heiti SC Light"/>
              <a:cs typeface="Heiti SC Light"/>
            </a:endParaRPr>
          </a:p>
          <a:p>
            <a:pPr>
              <a:lnSpc>
                <a:spcPct val="120000"/>
              </a:lnSpc>
            </a:pPr>
            <a:r>
              <a:rPr lang="zh-CN" altLang="en-US" sz="2800" dirty="0" smtClean="0">
                <a:latin typeface="华文仿宋"/>
                <a:ea typeface="华文仿宋"/>
                <a:cs typeface="华文仿宋"/>
              </a:rPr>
              <a:t>     </a:t>
            </a:r>
            <a:r>
              <a:rPr lang="zh-CN" altLang="zh-CN" sz="2800" dirty="0" smtClean="0">
                <a:latin typeface="华文仿宋"/>
                <a:ea typeface="华文仿宋"/>
                <a:cs typeface="华文仿宋"/>
              </a:rPr>
              <a:t>以推动学习方式和教学模式创新为</a:t>
            </a:r>
            <a:r>
              <a:rPr lang="zh-CN" altLang="zh-CN" sz="2800" dirty="0">
                <a:latin typeface="华文仿宋"/>
                <a:ea typeface="华文仿宋"/>
                <a:cs typeface="华文仿宋"/>
              </a:rPr>
              <a:t>核心，深化应用，紧密围绕国家数字教育资源公共服务体系建设，形成“政府评估准入，企业竞争提供，用户自主选择”的教育资源公共服务新局面。 </a:t>
            </a:r>
            <a:endParaRPr lang="zh-CN" altLang="en-US" sz="2800" dirty="0">
              <a:latin typeface="华文仿宋"/>
              <a:ea typeface="华文仿宋"/>
              <a:cs typeface="华文仿宋"/>
            </a:endParaRPr>
          </a:p>
        </p:txBody>
      </p:sp>
    </p:spTree>
    <p:extLst>
      <p:ext uri="{BB962C8B-B14F-4D97-AF65-F5344CB8AC3E}">
        <p14:creationId xmlns:p14="http://schemas.microsoft.com/office/powerpoint/2010/main" val="5703281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8" y="270533"/>
            <a:ext cx="1296144" cy="206550"/>
          </a:xfrm>
        </p:spPr>
        <p:txBody>
          <a:bodyPr>
            <a:noAutofit/>
          </a:bodyPr>
          <a:lstStyle/>
          <a:p>
            <a:r>
              <a:rPr lang="zh-CN" altLang="en-US" sz="1600" b="1" dirty="0" smtClean="0">
                <a:solidFill>
                  <a:srgbClr val="403C4A"/>
                </a:solidFill>
                <a:latin typeface="微软雅黑" panose="020B0503020204020204" pitchFamily="34" charset="-122"/>
                <a:ea typeface="微软雅黑" panose="020B0503020204020204" pitchFamily="34" charset="-122"/>
              </a:rPr>
              <a:t>建设框架</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152148" y="974527"/>
            <a:ext cx="6668769" cy="3288079"/>
          </a:xfrm>
          <a:prstGeom prst="rect">
            <a:avLst/>
          </a:prstGeom>
        </p:spPr>
        <p:txBody>
          <a:bodyPr wrap="square">
            <a:spAutoFit/>
          </a:bodyPr>
          <a:lstStyle/>
          <a:p>
            <a:pPr>
              <a:lnSpc>
                <a:spcPct val="150000"/>
              </a:lnSpc>
            </a:pPr>
            <a:r>
              <a:rPr lang="zh-CN" altLang="en-US" sz="2800" dirty="0" smtClean="0">
                <a:latin typeface="Heiti SC Light"/>
                <a:ea typeface="Heiti SC Light"/>
                <a:cs typeface="Heiti SC Light"/>
              </a:rPr>
              <a:t>基本原则：</a:t>
            </a:r>
            <a:endParaRPr lang="en-US" altLang="zh-CN" sz="2800" dirty="0" smtClean="0">
              <a:latin typeface="Heiti SC Light"/>
              <a:ea typeface="Heiti SC Light"/>
              <a:cs typeface="Heiti SC Light"/>
            </a:endParaRPr>
          </a:p>
          <a:p>
            <a:pPr marL="723900">
              <a:lnSpc>
                <a:spcPct val="150000"/>
              </a:lnSpc>
              <a:buFont typeface="Wingdings" charset="2"/>
              <a:buChar char="²"/>
            </a:pPr>
            <a:r>
              <a:rPr lang="zh-CN" altLang="en-US" sz="2800" dirty="0" smtClean="0">
                <a:latin typeface="华文仿宋"/>
                <a:ea typeface="华文仿宋"/>
                <a:cs typeface="华文仿宋"/>
              </a:rPr>
              <a:t>扩大开放共</a:t>
            </a:r>
            <a:r>
              <a:rPr lang="zh-CN" altLang="en-US" sz="2800" dirty="0" smtClean="0">
                <a:latin typeface="华文仿宋"/>
                <a:ea typeface="华文仿宋"/>
                <a:cs typeface="华文仿宋"/>
              </a:rPr>
              <a:t>享</a:t>
            </a:r>
            <a:r>
              <a:rPr lang="zh-CN" altLang="en-US" sz="2800" dirty="0" smtClean="0">
                <a:latin typeface="华文仿宋"/>
                <a:ea typeface="华文仿宋"/>
                <a:cs typeface="华文仿宋"/>
              </a:rPr>
              <a:t>，连通信息孤岛</a:t>
            </a:r>
            <a:endParaRPr lang="en-US" altLang="zh-CN" sz="2800" dirty="0" smtClean="0">
              <a:latin typeface="华文仿宋"/>
              <a:ea typeface="华文仿宋"/>
              <a:cs typeface="华文仿宋"/>
            </a:endParaRPr>
          </a:p>
          <a:p>
            <a:pPr marL="723900">
              <a:lnSpc>
                <a:spcPct val="150000"/>
              </a:lnSpc>
              <a:buFont typeface="Wingdings" charset="2"/>
              <a:buChar char="²"/>
            </a:pPr>
            <a:r>
              <a:rPr lang="zh-CN" altLang="en-US" sz="2800" dirty="0" smtClean="0">
                <a:latin typeface="华文仿宋"/>
                <a:ea typeface="华文仿宋"/>
                <a:cs typeface="华文仿宋"/>
              </a:rPr>
              <a:t>坚持应用驱动</a:t>
            </a:r>
            <a:r>
              <a:rPr lang="zh-CN" altLang="en-US" sz="2800" dirty="0" smtClean="0">
                <a:latin typeface="华文仿宋"/>
                <a:ea typeface="华文仿宋"/>
                <a:cs typeface="华文仿宋"/>
              </a:rPr>
              <a:t>，区分应用场景</a:t>
            </a:r>
            <a:endParaRPr lang="en-US" altLang="zh-CN" sz="2800" dirty="0" smtClean="0">
              <a:latin typeface="华文仿宋"/>
              <a:ea typeface="华文仿宋"/>
              <a:cs typeface="华文仿宋"/>
            </a:endParaRPr>
          </a:p>
          <a:p>
            <a:pPr marL="723900">
              <a:lnSpc>
                <a:spcPct val="150000"/>
              </a:lnSpc>
              <a:buFont typeface="Wingdings" charset="2"/>
              <a:buChar char="²"/>
            </a:pPr>
            <a:r>
              <a:rPr lang="zh-CN" altLang="en-US" sz="2800" dirty="0" smtClean="0">
                <a:latin typeface="华文仿宋"/>
                <a:ea typeface="华文仿宋"/>
                <a:cs typeface="华文仿宋"/>
              </a:rPr>
              <a:t>坚持融合创</a:t>
            </a:r>
            <a:r>
              <a:rPr lang="zh-CN" altLang="en-US" sz="2800" dirty="0" smtClean="0">
                <a:latin typeface="华文仿宋"/>
                <a:ea typeface="华文仿宋"/>
                <a:cs typeface="华文仿宋"/>
              </a:rPr>
              <a:t>新</a:t>
            </a:r>
            <a:r>
              <a:rPr lang="zh-CN" altLang="en-US" sz="2800" dirty="0" smtClean="0">
                <a:latin typeface="华文仿宋"/>
                <a:ea typeface="华文仿宋"/>
                <a:cs typeface="华文仿宋"/>
              </a:rPr>
              <a:t>，深入教育教学</a:t>
            </a:r>
            <a:endParaRPr lang="en-US" altLang="zh-CN" sz="2800" dirty="0" smtClean="0">
              <a:latin typeface="华文仿宋"/>
              <a:ea typeface="华文仿宋"/>
              <a:cs typeface="华文仿宋"/>
            </a:endParaRPr>
          </a:p>
          <a:p>
            <a:pPr marL="723900">
              <a:lnSpc>
                <a:spcPct val="150000"/>
              </a:lnSpc>
              <a:buFont typeface="Wingdings" charset="2"/>
              <a:buChar char="²"/>
            </a:pPr>
            <a:r>
              <a:rPr lang="zh-CN" altLang="en-US" sz="2800" dirty="0" smtClean="0">
                <a:latin typeface="华文仿宋"/>
                <a:ea typeface="华文仿宋"/>
                <a:cs typeface="华文仿宋"/>
              </a:rPr>
              <a:t>坚持便捷高效</a:t>
            </a:r>
            <a:r>
              <a:rPr lang="zh-CN" altLang="en-US" sz="2800" dirty="0" smtClean="0">
                <a:latin typeface="华文仿宋"/>
                <a:ea typeface="华文仿宋"/>
                <a:cs typeface="华文仿宋"/>
              </a:rPr>
              <a:t>，增强复用性拓展性</a:t>
            </a:r>
            <a:endParaRPr lang="zh-CN" altLang="en-US" sz="2800" dirty="0">
              <a:latin typeface="华文仿宋"/>
              <a:ea typeface="华文仿宋"/>
              <a:cs typeface="华文仿宋"/>
            </a:endParaRPr>
          </a:p>
        </p:txBody>
      </p:sp>
    </p:spTree>
    <p:extLst>
      <p:ext uri="{BB962C8B-B14F-4D97-AF65-F5344CB8AC3E}">
        <p14:creationId xmlns:p14="http://schemas.microsoft.com/office/powerpoint/2010/main" val="41116571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8" y="270533"/>
            <a:ext cx="1296144" cy="206550"/>
          </a:xfrm>
        </p:spPr>
        <p:txBody>
          <a:bodyPr>
            <a:noAutofit/>
          </a:bodyPr>
          <a:lstStyle/>
          <a:p>
            <a:r>
              <a:rPr lang="zh-CN" altLang="en-US" sz="1600" b="1" dirty="0" smtClean="0">
                <a:solidFill>
                  <a:srgbClr val="403C4A"/>
                </a:solidFill>
                <a:latin typeface="微软雅黑" panose="020B0503020204020204" pitchFamily="34" charset="-122"/>
                <a:ea typeface="微软雅黑" panose="020B0503020204020204" pitchFamily="34" charset="-122"/>
              </a:rPr>
              <a:t>建设框架</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43093" y="616814"/>
            <a:ext cx="8251515" cy="4214487"/>
          </a:xfrm>
          <a:prstGeom prst="rect">
            <a:avLst/>
          </a:prstGeom>
        </p:spPr>
        <p:txBody>
          <a:bodyPr wrap="square">
            <a:spAutoFit/>
          </a:bodyPr>
          <a:lstStyle/>
          <a:p>
            <a:pPr>
              <a:lnSpc>
                <a:spcPct val="120000"/>
              </a:lnSpc>
            </a:pPr>
            <a:r>
              <a:rPr lang="zh-CN" altLang="en-US" sz="2800" dirty="0" smtClean="0">
                <a:latin typeface="Heiti SC Light"/>
                <a:ea typeface="Heiti SC Light"/>
                <a:cs typeface="Heiti SC Light"/>
              </a:rPr>
              <a:t>几个变化：</a:t>
            </a:r>
            <a:endParaRPr lang="en-US" altLang="zh-CN" sz="2800" dirty="0" smtClean="0">
              <a:latin typeface="Heiti SC Light"/>
              <a:ea typeface="Heiti SC Light"/>
              <a:cs typeface="Heiti SC Light"/>
            </a:endParaRPr>
          </a:p>
          <a:p>
            <a:pPr marL="723900" indent="531813">
              <a:lnSpc>
                <a:spcPct val="120000"/>
              </a:lnSpc>
              <a:buFont typeface="Wingdings" charset="2"/>
              <a:buChar char="p"/>
            </a:pPr>
            <a:r>
              <a:rPr lang="zh-CN" altLang="en-US" sz="2800" dirty="0" smtClean="0">
                <a:latin typeface="华文仿宋"/>
                <a:ea typeface="华文仿宋"/>
                <a:cs typeface="华文仿宋"/>
              </a:rPr>
              <a:t>重心是人的改变，信息素养的提升，教育教学方式的变化</a:t>
            </a:r>
            <a:r>
              <a:rPr lang="zh-CN" altLang="zh-CN" sz="2800" dirty="0" smtClean="0">
                <a:latin typeface="华文仿宋"/>
                <a:ea typeface="华文仿宋"/>
                <a:cs typeface="华文仿宋"/>
              </a:rPr>
              <a:t>。 </a:t>
            </a:r>
            <a:endParaRPr lang="en-US" altLang="zh-CN" sz="2800" dirty="0" smtClean="0">
              <a:latin typeface="华文仿宋"/>
              <a:ea typeface="华文仿宋"/>
              <a:cs typeface="华文仿宋"/>
            </a:endParaRPr>
          </a:p>
          <a:p>
            <a:pPr marL="723900" indent="531813">
              <a:lnSpc>
                <a:spcPct val="120000"/>
              </a:lnSpc>
              <a:buFont typeface="Wingdings" charset="2"/>
              <a:buChar char="p"/>
            </a:pPr>
            <a:r>
              <a:rPr lang="zh-CN" altLang="en-US" sz="2800" dirty="0" smtClean="0">
                <a:latin typeface="华文仿宋"/>
                <a:ea typeface="华文仿宋"/>
                <a:cs typeface="华文仿宋"/>
              </a:rPr>
              <a:t>关键是资源建设和应用路径的变化，依托体系开展，通过空间享用和选择资源。</a:t>
            </a:r>
            <a:endParaRPr lang="en-US" altLang="zh-CN" sz="2800" dirty="0" smtClean="0">
              <a:latin typeface="华文仿宋"/>
              <a:ea typeface="华文仿宋"/>
              <a:cs typeface="华文仿宋"/>
            </a:endParaRPr>
          </a:p>
          <a:p>
            <a:pPr marL="723900" indent="531813">
              <a:lnSpc>
                <a:spcPct val="120000"/>
              </a:lnSpc>
              <a:buFont typeface="Wingdings" charset="2"/>
              <a:buChar char="p"/>
            </a:pPr>
            <a:r>
              <a:rPr lang="zh-CN" altLang="en-US" sz="2800" dirty="0" smtClean="0">
                <a:latin typeface="华文仿宋"/>
                <a:ea typeface="华文仿宋"/>
                <a:cs typeface="华文仿宋"/>
              </a:rPr>
              <a:t>关注</a:t>
            </a:r>
            <a:r>
              <a:rPr lang="en-US" altLang="zh-CN" sz="2800" dirty="0" smtClean="0">
                <a:latin typeface="华文仿宋"/>
                <a:ea typeface="华文仿宋"/>
                <a:cs typeface="华文仿宋"/>
              </a:rPr>
              <a:t>“</a:t>
            </a:r>
            <a:r>
              <a:rPr lang="zh-CN" altLang="en-US" sz="2800" dirty="0" smtClean="0">
                <a:latin typeface="华文仿宋"/>
                <a:ea typeface="华文仿宋"/>
                <a:cs typeface="华文仿宋"/>
              </a:rPr>
              <a:t>云</a:t>
            </a:r>
            <a:r>
              <a:rPr lang="en-US" altLang="zh-CN" sz="2800" dirty="0" smtClean="0">
                <a:latin typeface="华文仿宋"/>
                <a:ea typeface="华文仿宋"/>
                <a:cs typeface="华文仿宋"/>
              </a:rPr>
              <a:t>-</a:t>
            </a:r>
            <a:r>
              <a:rPr lang="zh-CN" altLang="en-US" sz="2800" dirty="0" smtClean="0">
                <a:latin typeface="华文仿宋"/>
                <a:ea typeface="华文仿宋"/>
                <a:cs typeface="华文仿宋"/>
              </a:rPr>
              <a:t>网</a:t>
            </a:r>
            <a:r>
              <a:rPr lang="en-US" altLang="zh-CN" sz="2800" dirty="0" smtClean="0">
                <a:latin typeface="华文仿宋"/>
                <a:ea typeface="华文仿宋"/>
                <a:cs typeface="华文仿宋"/>
              </a:rPr>
              <a:t>-</a:t>
            </a:r>
            <a:r>
              <a:rPr lang="en-US" altLang="en-US" sz="2800" dirty="0" err="1" smtClean="0">
                <a:latin typeface="华文仿宋"/>
                <a:ea typeface="华文仿宋"/>
                <a:cs typeface="华文仿宋"/>
              </a:rPr>
              <a:t>端”的</a:t>
            </a:r>
            <a:r>
              <a:rPr lang="zh-CN" altLang="en-US" sz="2800" dirty="0" smtClean="0">
                <a:latin typeface="华文仿宋"/>
                <a:ea typeface="华文仿宋"/>
                <a:cs typeface="华文仿宋"/>
              </a:rPr>
              <a:t>转变</a:t>
            </a:r>
            <a:r>
              <a:rPr lang="en-US" altLang="en-US" sz="2800" dirty="0" smtClean="0">
                <a:latin typeface="华文仿宋"/>
                <a:ea typeface="华文仿宋"/>
                <a:cs typeface="华文仿宋"/>
              </a:rPr>
              <a:t>，</a:t>
            </a:r>
            <a:r>
              <a:rPr lang="en-US" altLang="en-US" sz="2800" dirty="0" err="1" smtClean="0">
                <a:latin typeface="华文仿宋"/>
                <a:ea typeface="华文仿宋"/>
                <a:cs typeface="华文仿宋"/>
              </a:rPr>
              <a:t>互联网+思维</a:t>
            </a:r>
            <a:r>
              <a:rPr lang="en-US" altLang="en-US" sz="2800" dirty="0" smtClean="0">
                <a:latin typeface="华文仿宋"/>
                <a:ea typeface="华文仿宋"/>
                <a:cs typeface="华文仿宋"/>
              </a:rPr>
              <a:t>，</a:t>
            </a:r>
            <a:r>
              <a:rPr lang="zh-CN" altLang="en-US" sz="2800" dirty="0" smtClean="0">
                <a:latin typeface="华文仿宋"/>
                <a:ea typeface="华文仿宋"/>
                <a:cs typeface="华文仿宋"/>
              </a:rPr>
              <a:t>重在功能实现和效果呈现。</a:t>
            </a:r>
            <a:endParaRPr lang="en-US" altLang="zh-CN" sz="2800" dirty="0" smtClean="0">
              <a:latin typeface="华文仿宋"/>
              <a:ea typeface="华文仿宋"/>
              <a:cs typeface="华文仿宋"/>
            </a:endParaRPr>
          </a:p>
          <a:p>
            <a:pPr marL="723900" indent="531813">
              <a:lnSpc>
                <a:spcPct val="120000"/>
              </a:lnSpc>
              <a:buFont typeface="Wingdings" charset="2"/>
              <a:buChar char="p"/>
            </a:pPr>
            <a:r>
              <a:rPr lang="zh-CN" altLang="en-US" sz="2800" dirty="0" smtClean="0">
                <a:latin typeface="华文仿宋"/>
                <a:ea typeface="华文仿宋"/>
                <a:cs typeface="华文仿宋"/>
              </a:rPr>
              <a:t>整合应用场景，尚缺典型示范案例。</a:t>
            </a:r>
            <a:endParaRPr lang="zh-CN" altLang="en-US" sz="2800" dirty="0">
              <a:latin typeface="华文仿宋"/>
              <a:ea typeface="华文仿宋"/>
              <a:cs typeface="华文仿宋"/>
            </a:endParaRPr>
          </a:p>
        </p:txBody>
      </p:sp>
    </p:spTree>
    <p:extLst>
      <p:ext uri="{BB962C8B-B14F-4D97-AF65-F5344CB8AC3E}">
        <p14:creationId xmlns:p14="http://schemas.microsoft.com/office/powerpoint/2010/main" val="5703281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8" y="270533"/>
            <a:ext cx="1296144" cy="206550"/>
          </a:xfrm>
        </p:spPr>
        <p:txBody>
          <a:bodyPr>
            <a:noAutofit/>
          </a:bodyPr>
          <a:lstStyle/>
          <a:p>
            <a:r>
              <a:rPr lang="zh-CN" altLang="en-US" sz="1600" b="1" dirty="0" smtClean="0">
                <a:solidFill>
                  <a:srgbClr val="403C4A"/>
                </a:solidFill>
                <a:latin typeface="微软雅黑" panose="020B0503020204020204" pitchFamily="34" charset="-122"/>
                <a:ea typeface="微软雅黑" panose="020B0503020204020204" pitchFamily="34" charset="-122"/>
              </a:rPr>
              <a:t>建设框架</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16410" y="783333"/>
            <a:ext cx="6668769" cy="702756"/>
          </a:xfrm>
          <a:prstGeom prst="rect">
            <a:avLst/>
          </a:prstGeom>
        </p:spPr>
        <p:txBody>
          <a:bodyPr wrap="square">
            <a:spAutoFit/>
          </a:bodyPr>
          <a:lstStyle/>
          <a:p>
            <a:pPr>
              <a:lnSpc>
                <a:spcPct val="150000"/>
              </a:lnSpc>
            </a:pPr>
            <a:r>
              <a:rPr lang="zh-CN" altLang="en-US" sz="2800" dirty="0" smtClean="0">
                <a:latin typeface="Heiti SC Light"/>
                <a:ea typeface="Heiti SC Light"/>
                <a:cs typeface="Heiti SC Light"/>
              </a:rPr>
              <a:t>总体框架：</a:t>
            </a:r>
            <a:endParaRPr lang="zh-CN" altLang="en-US" sz="2800" dirty="0">
              <a:latin typeface="华文仿宋"/>
              <a:ea typeface="华文仿宋"/>
              <a:cs typeface="华文仿宋"/>
            </a:endParaRPr>
          </a:p>
        </p:txBody>
      </p:sp>
      <p:graphicFrame>
        <p:nvGraphicFramePr>
          <p:cNvPr id="3" name="图表 2"/>
          <p:cNvGraphicFramePr/>
          <p:nvPr>
            <p:extLst>
              <p:ext uri="{D42A27DB-BD31-4B8C-83A1-F6EECF244321}">
                <p14:modId xmlns:p14="http://schemas.microsoft.com/office/powerpoint/2010/main" val="1618777453"/>
              </p:ext>
            </p:extLst>
          </p:nvPr>
        </p:nvGraphicFramePr>
        <p:xfrm>
          <a:off x="887602" y="727612"/>
          <a:ext cx="7169086" cy="4094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644878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8" y="270533"/>
            <a:ext cx="1296144" cy="206550"/>
          </a:xfrm>
        </p:spPr>
        <p:txBody>
          <a:bodyPr>
            <a:noAutofit/>
          </a:bodyPr>
          <a:lstStyle/>
          <a:p>
            <a:r>
              <a:rPr lang="zh-CN" altLang="en-US" sz="1600" b="1" dirty="0" smtClean="0">
                <a:solidFill>
                  <a:srgbClr val="403C4A"/>
                </a:solidFill>
                <a:latin typeface="微软雅黑" panose="020B0503020204020204" pitchFamily="34" charset="-122"/>
                <a:ea typeface="微软雅黑" panose="020B0503020204020204" pitchFamily="34" charset="-122"/>
              </a:rPr>
              <a:t>实施建议</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图表 3"/>
          <p:cNvGraphicFramePr/>
          <p:nvPr>
            <p:extLst>
              <p:ext uri="{D42A27DB-BD31-4B8C-83A1-F6EECF244321}">
                <p14:modId xmlns:p14="http://schemas.microsoft.com/office/powerpoint/2010/main" val="3146308377"/>
              </p:ext>
            </p:extLst>
          </p:nvPr>
        </p:nvGraphicFramePr>
        <p:xfrm>
          <a:off x="1524000" y="80104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543742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3"/>
            <a:ext cx="1617217" cy="172878"/>
          </a:xfrm>
        </p:spPr>
        <p:txBody>
          <a:bodyPr>
            <a:noAutofit/>
          </a:bodyPr>
          <a:lstStyle/>
          <a:p>
            <a:r>
              <a:rPr lang="zh-CN" altLang="zh-CN" sz="1600" dirty="0"/>
              <a:t>资源建设与应用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340" y="577355"/>
            <a:ext cx="8712140" cy="4464496"/>
          </a:xfrm>
          <a:prstGeom prst="rect">
            <a:avLst/>
          </a:prstGeom>
        </p:spPr>
      </p:pic>
    </p:spTree>
    <p:extLst>
      <p:ext uri="{BB962C8B-B14F-4D97-AF65-F5344CB8AC3E}">
        <p14:creationId xmlns:p14="http://schemas.microsoft.com/office/powerpoint/2010/main" val="28063993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3"/>
            <a:ext cx="1617217" cy="172878"/>
          </a:xfrm>
        </p:spPr>
        <p:txBody>
          <a:bodyPr>
            <a:noAutofit/>
          </a:bodyPr>
          <a:lstStyle/>
          <a:p>
            <a:r>
              <a:rPr lang="zh-CN" altLang="zh-CN" sz="1600" dirty="0"/>
              <a:t>资源建设与应用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851042" y="950957"/>
            <a:ext cx="5632119" cy="1815882"/>
          </a:xfrm>
          <a:prstGeom prst="rect">
            <a:avLst/>
          </a:prstGeom>
        </p:spPr>
        <p:txBody>
          <a:bodyPr wrap="square">
            <a:spAutoFit/>
          </a:bodyPr>
          <a:lstStyle/>
          <a:p>
            <a:r>
              <a:rPr lang="zh-CN" altLang="en-US" sz="2800" dirty="0">
                <a:latin typeface="华文仿宋"/>
                <a:ea typeface="华文仿宋"/>
                <a:cs typeface="华文仿宋"/>
                <a:sym typeface="+mn-ea"/>
              </a:rPr>
              <a:t>用户空间唯一，享受各级资源</a:t>
            </a:r>
            <a:r>
              <a:rPr lang="zh-CN" altLang="en-US" sz="2800" dirty="0" smtClean="0">
                <a:latin typeface="华文仿宋"/>
                <a:ea typeface="华文仿宋"/>
                <a:cs typeface="华文仿宋"/>
                <a:sym typeface="+mn-ea"/>
              </a:rPr>
              <a:t>；</a:t>
            </a:r>
            <a:endParaRPr lang="en-US" altLang="zh-CN" sz="2800" dirty="0" smtClean="0">
              <a:latin typeface="华文仿宋"/>
              <a:ea typeface="华文仿宋"/>
              <a:cs typeface="华文仿宋"/>
              <a:sym typeface="+mn-ea"/>
            </a:endParaRPr>
          </a:p>
          <a:p>
            <a:r>
              <a:rPr lang="zh-CN" altLang="en-US" sz="2800" dirty="0" smtClean="0">
                <a:latin typeface="华文仿宋"/>
                <a:ea typeface="华文仿宋"/>
                <a:cs typeface="华文仿宋"/>
                <a:sym typeface="+mn-ea"/>
              </a:rPr>
              <a:t>各级自主选择</a:t>
            </a:r>
            <a:r>
              <a:rPr lang="zh-CN" altLang="en-US" sz="2800" dirty="0">
                <a:latin typeface="华文仿宋"/>
                <a:ea typeface="华文仿宋"/>
                <a:cs typeface="华文仿宋"/>
                <a:sym typeface="+mn-ea"/>
              </a:rPr>
              <a:t>，</a:t>
            </a:r>
            <a:r>
              <a:rPr lang="zh-CN" altLang="en-US" sz="2800" dirty="0" smtClean="0">
                <a:latin typeface="华文仿宋"/>
                <a:ea typeface="华文仿宋"/>
                <a:cs typeface="华文仿宋"/>
                <a:sym typeface="+mn-ea"/>
              </a:rPr>
              <a:t>推送渠道畅通；</a:t>
            </a:r>
            <a:endParaRPr lang="en-US" altLang="zh-CN" sz="2800" dirty="0" smtClean="0">
              <a:latin typeface="华文仿宋"/>
              <a:ea typeface="华文仿宋"/>
              <a:cs typeface="华文仿宋"/>
              <a:sym typeface="+mn-ea"/>
            </a:endParaRPr>
          </a:p>
          <a:p>
            <a:r>
              <a:rPr lang="zh-CN" altLang="en-US" sz="2800" dirty="0" smtClean="0">
                <a:latin typeface="华文仿宋"/>
                <a:ea typeface="华文仿宋"/>
                <a:cs typeface="华文仿宋"/>
                <a:sym typeface="+mn-ea"/>
              </a:rPr>
              <a:t>资源公开</a:t>
            </a:r>
            <a:r>
              <a:rPr lang="zh-CN" altLang="en-US" sz="2800" dirty="0">
                <a:latin typeface="华文仿宋"/>
                <a:ea typeface="华文仿宋"/>
                <a:cs typeface="华文仿宋"/>
                <a:sym typeface="+mn-ea"/>
              </a:rPr>
              <a:t>透明，减少重复</a:t>
            </a:r>
            <a:r>
              <a:rPr lang="zh-CN" altLang="en-US" sz="2800" dirty="0" smtClean="0">
                <a:latin typeface="华文仿宋"/>
                <a:ea typeface="华文仿宋"/>
                <a:cs typeface="华文仿宋"/>
                <a:sym typeface="+mn-ea"/>
              </a:rPr>
              <a:t>汇聚；</a:t>
            </a:r>
            <a:endParaRPr lang="en-US" altLang="zh-CN" sz="2800" dirty="0" smtClean="0">
              <a:latin typeface="华文仿宋"/>
              <a:ea typeface="华文仿宋"/>
              <a:cs typeface="华文仿宋"/>
              <a:sym typeface="+mn-ea"/>
            </a:endParaRPr>
          </a:p>
          <a:p>
            <a:r>
              <a:rPr lang="zh-CN" altLang="en-US" sz="2800" dirty="0" smtClean="0">
                <a:latin typeface="华文仿宋"/>
                <a:ea typeface="华文仿宋"/>
                <a:cs typeface="华文仿宋"/>
                <a:sym typeface="+mn-ea"/>
              </a:rPr>
              <a:t>企业一次接入</a:t>
            </a:r>
            <a:r>
              <a:rPr lang="zh-CN" altLang="en-US" sz="2800" dirty="0">
                <a:latin typeface="华文仿宋"/>
                <a:ea typeface="华文仿宋"/>
                <a:cs typeface="华文仿宋"/>
                <a:sym typeface="+mn-ea"/>
              </a:rPr>
              <a:t>，</a:t>
            </a:r>
            <a:r>
              <a:rPr lang="zh-CN" altLang="en-US" sz="2800" dirty="0" smtClean="0">
                <a:latin typeface="华文仿宋"/>
                <a:ea typeface="华文仿宋"/>
                <a:cs typeface="华文仿宋"/>
                <a:sym typeface="+mn-ea"/>
              </a:rPr>
              <a:t>支持各级汇聚。</a:t>
            </a:r>
            <a:endParaRPr lang="zh-CN" altLang="en-US" sz="2800" dirty="0">
              <a:latin typeface="华文仿宋"/>
              <a:ea typeface="华文仿宋"/>
              <a:cs typeface="华文仿宋"/>
              <a:sym typeface="+mn-ea"/>
            </a:endParaRPr>
          </a:p>
        </p:txBody>
      </p:sp>
      <p:sp>
        <p:nvSpPr>
          <p:cNvPr id="3" name="文本框 2"/>
          <p:cNvSpPr txBox="1"/>
          <p:nvPr/>
        </p:nvSpPr>
        <p:spPr>
          <a:xfrm>
            <a:off x="1107555" y="3072785"/>
            <a:ext cx="6663838" cy="1200328"/>
          </a:xfrm>
          <a:prstGeom prst="rect">
            <a:avLst/>
          </a:prstGeom>
          <a:noFill/>
        </p:spPr>
        <p:txBody>
          <a:bodyPr wrap="square" rtlCol="0">
            <a:spAutoFit/>
          </a:bodyPr>
          <a:lstStyle/>
          <a:p>
            <a:r>
              <a:rPr lang="zh-CN" altLang="en-US" sz="2400" dirty="0" smtClean="0">
                <a:latin typeface="华文仿宋"/>
                <a:ea typeface="华文仿宋"/>
                <a:cs typeface="华文仿宋"/>
              </a:rPr>
              <a:t>        </a:t>
            </a:r>
            <a:r>
              <a:rPr lang="zh-CN" altLang="zh-CN" sz="2400" dirty="0" smtClean="0">
                <a:latin typeface="华文仿宋"/>
                <a:ea typeface="华文仿宋"/>
                <a:cs typeface="华文仿宋"/>
              </a:rPr>
              <a:t>构建多维度资源评价指标</a:t>
            </a:r>
            <a:r>
              <a:rPr lang="zh-CN" altLang="zh-CN" sz="2400" dirty="0">
                <a:latin typeface="华文仿宋"/>
                <a:ea typeface="华文仿宋"/>
                <a:cs typeface="华文仿宋"/>
              </a:rPr>
              <a:t>体系，建立“线上与线下相结合、专家评审与用户评价相结合”的资源评价机制 </a:t>
            </a:r>
            <a:r>
              <a:rPr lang="zh-CN" altLang="en-US" sz="2400" dirty="0" smtClean="0">
                <a:latin typeface="华文仿宋"/>
                <a:ea typeface="华文仿宋"/>
                <a:cs typeface="华文仿宋"/>
              </a:rPr>
              <a:t>。</a:t>
            </a:r>
            <a:endParaRPr lang="zh-CN" altLang="en-US" sz="2400" dirty="0">
              <a:latin typeface="华文仿宋"/>
              <a:ea typeface="华文仿宋"/>
              <a:cs typeface="华文仿宋"/>
            </a:endParaRPr>
          </a:p>
        </p:txBody>
      </p:sp>
    </p:spTree>
    <p:extLst>
      <p:ext uri="{BB962C8B-B14F-4D97-AF65-F5344CB8AC3E}">
        <p14:creationId xmlns:p14="http://schemas.microsoft.com/office/powerpoint/2010/main" val="32442987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06151" y="664574"/>
            <a:ext cx="8251515" cy="595035"/>
          </a:xfrm>
          <a:prstGeom prst="rect">
            <a:avLst/>
          </a:prstGeom>
        </p:spPr>
        <p:txBody>
          <a:bodyPr wrap="square">
            <a:spAutoFit/>
          </a:bodyPr>
          <a:lstStyle/>
          <a:p>
            <a:pPr marL="514350" indent="-514350">
              <a:lnSpc>
                <a:spcPct val="120000"/>
              </a:lnSpc>
              <a:buAutoNum type="arabicPeriod"/>
            </a:pPr>
            <a:r>
              <a:rPr lang="zh-CN" altLang="en-US" sz="2800" dirty="0" smtClean="0">
                <a:latin typeface="Heiti SC Light"/>
                <a:ea typeface="Heiti SC Light"/>
                <a:cs typeface="Heiti SC Light"/>
              </a:rPr>
              <a:t>同步课堂</a:t>
            </a:r>
            <a:endParaRPr lang="en-US" altLang="zh-CN" sz="2800" dirty="0" smtClean="0">
              <a:latin typeface="Heiti SC Light"/>
              <a:ea typeface="Heiti SC Light"/>
              <a:cs typeface="Heiti SC Light"/>
            </a:endParaRPr>
          </a:p>
        </p:txBody>
      </p:sp>
      <p:sp>
        <p:nvSpPr>
          <p:cNvPr id="3" name="文本框 2"/>
          <p:cNvSpPr txBox="1"/>
          <p:nvPr/>
        </p:nvSpPr>
        <p:spPr>
          <a:xfrm>
            <a:off x="1006870" y="1277190"/>
            <a:ext cx="7159061" cy="3785652"/>
          </a:xfrm>
          <a:prstGeom prst="rect">
            <a:avLst/>
          </a:prstGeom>
          <a:noFill/>
        </p:spPr>
        <p:txBody>
          <a:bodyPr wrap="square" rtlCol="0">
            <a:spAutoFit/>
          </a:bodyPr>
          <a:lstStyle/>
          <a:p>
            <a:r>
              <a:rPr lang="zh-CN" altLang="en-US" dirty="0" smtClean="0">
                <a:latin typeface="华文仿宋"/>
                <a:ea typeface="华文仿宋"/>
                <a:cs typeface="华文仿宋"/>
              </a:rPr>
              <a:t>  </a:t>
            </a:r>
            <a:r>
              <a:rPr lang="zh-CN" altLang="en-US" sz="2400" dirty="0" smtClean="0">
                <a:latin typeface="华文仿宋"/>
                <a:ea typeface="华文仿宋"/>
                <a:cs typeface="华文仿宋"/>
              </a:rPr>
              <a:t>       同步课堂是基于网络音视频互动授课</a:t>
            </a:r>
            <a:r>
              <a:rPr lang="zh-CN" altLang="en-US" sz="2400" dirty="0">
                <a:latin typeface="华文仿宋"/>
                <a:ea typeface="华文仿宋"/>
                <a:cs typeface="华文仿宋"/>
              </a:rPr>
              <a:t>的远程教学模式，利用信息化手段在区域内或跨区域开设，扩大优质教育资源的覆盖面，缩小城乡教育差距，促进教育均衡发展</a:t>
            </a:r>
            <a:r>
              <a:rPr lang="zh-CN" altLang="en-US" sz="2400" dirty="0" smtClean="0">
                <a:latin typeface="华文仿宋"/>
                <a:ea typeface="华文仿宋"/>
                <a:cs typeface="华文仿宋"/>
              </a:rPr>
              <a:t>。</a:t>
            </a:r>
            <a:endParaRPr lang="en-US" altLang="zh-CN" sz="2400" dirty="0" smtClean="0">
              <a:latin typeface="华文仿宋"/>
              <a:ea typeface="华文仿宋"/>
              <a:cs typeface="华文仿宋"/>
            </a:endParaRPr>
          </a:p>
          <a:p>
            <a:r>
              <a:rPr lang="zh-CN" altLang="en-US" sz="2400" dirty="0" smtClean="0">
                <a:latin typeface="华文仿宋"/>
                <a:ea typeface="华文仿宋"/>
                <a:cs typeface="华文仿宋"/>
              </a:rPr>
              <a:t>        需要做到五个</a:t>
            </a:r>
            <a:r>
              <a:rPr lang="zh-CN" altLang="en-US" sz="2400" dirty="0">
                <a:latin typeface="华文仿宋"/>
                <a:ea typeface="华文仿宋"/>
                <a:cs typeface="华文仿宋"/>
              </a:rPr>
              <a:t>“同步”、一个“集中”、一个“交互”，即授课教师影像同步显示、两地学生影像同步显示、两地教室拾音同步互传、两地交流互动同步互传、师生影像资料同步录播，两地教室多媒体集中控制，两地学生与教师多相交互。 </a:t>
            </a:r>
          </a:p>
          <a:p>
            <a:endParaRPr kumimoji="1" lang="zh-CN" altLang="en-US" sz="2400" dirty="0"/>
          </a:p>
        </p:txBody>
      </p:sp>
    </p:spTree>
    <p:extLst>
      <p:ext uri="{BB962C8B-B14F-4D97-AF65-F5344CB8AC3E}">
        <p14:creationId xmlns:p14="http://schemas.microsoft.com/office/powerpoint/2010/main" val="32442987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75930" y="1304504"/>
            <a:ext cx="7159061" cy="2474524"/>
          </a:xfrm>
          <a:prstGeom prst="rect">
            <a:avLst/>
          </a:prstGeom>
          <a:noFill/>
        </p:spPr>
        <p:txBody>
          <a:bodyPr wrap="square" rtlCol="0">
            <a:spAutoFit/>
          </a:bodyPr>
          <a:lstStyle/>
          <a:p>
            <a:pPr>
              <a:lnSpc>
                <a:spcPct val="130000"/>
              </a:lnSpc>
            </a:pPr>
            <a:r>
              <a:rPr lang="zh-CN" altLang="en-US" dirty="0" smtClean="0">
                <a:latin typeface="华文仿宋"/>
                <a:ea typeface="华文仿宋"/>
                <a:cs typeface="华文仿宋"/>
              </a:rPr>
              <a:t> </a:t>
            </a:r>
            <a:r>
              <a:rPr lang="zh-CN" altLang="en-US" sz="2400" dirty="0" smtClean="0">
                <a:latin typeface="华文仿宋"/>
                <a:ea typeface="华文仿宋"/>
                <a:cs typeface="华文仿宋"/>
              </a:rPr>
              <a:t>教育教学方法：</a:t>
            </a:r>
            <a:endParaRPr lang="en-US" altLang="zh-CN" sz="2400" dirty="0" smtClean="0">
              <a:latin typeface="华文仿宋"/>
              <a:ea typeface="华文仿宋"/>
              <a:cs typeface="华文仿宋"/>
            </a:endParaRPr>
          </a:p>
          <a:p>
            <a:pPr>
              <a:lnSpc>
                <a:spcPct val="130000"/>
              </a:lnSpc>
            </a:pPr>
            <a:r>
              <a:rPr lang="zh-CN" altLang="zh-CN" sz="2400" dirty="0">
                <a:latin typeface="华文仿宋"/>
                <a:ea typeface="华文仿宋"/>
                <a:cs typeface="华文仿宋"/>
              </a:rPr>
              <a:t> </a:t>
            </a:r>
            <a:r>
              <a:rPr lang="zh-CN" altLang="en-US" sz="2400" dirty="0" smtClean="0">
                <a:latin typeface="华文仿宋"/>
                <a:ea typeface="华文仿宋"/>
                <a:cs typeface="华文仿宋"/>
              </a:rPr>
              <a:t>       基本方法为讲授式。</a:t>
            </a:r>
            <a:endParaRPr lang="en-US" altLang="zh-CN" sz="2400" dirty="0" smtClean="0">
              <a:latin typeface="华文仿宋"/>
              <a:ea typeface="华文仿宋"/>
              <a:cs typeface="华文仿宋"/>
            </a:endParaRPr>
          </a:p>
          <a:p>
            <a:pPr>
              <a:lnSpc>
                <a:spcPct val="130000"/>
              </a:lnSpc>
            </a:pPr>
            <a:r>
              <a:rPr lang="zh-CN" altLang="zh-CN" sz="2400" dirty="0">
                <a:latin typeface="华文仿宋"/>
                <a:ea typeface="华文仿宋"/>
                <a:cs typeface="华文仿宋"/>
              </a:rPr>
              <a:t> </a:t>
            </a:r>
            <a:r>
              <a:rPr lang="zh-CN" altLang="en-US" sz="2400" dirty="0" smtClean="0">
                <a:latin typeface="华文仿宋"/>
                <a:ea typeface="华文仿宋"/>
                <a:cs typeface="华文仿宋"/>
              </a:rPr>
              <a:t>       可以开展启发式</a:t>
            </a:r>
            <a:r>
              <a:rPr lang="zh-CN" altLang="en-US" sz="2400" dirty="0">
                <a:latin typeface="华文仿宋"/>
                <a:ea typeface="华文仿宋"/>
                <a:cs typeface="华文仿宋"/>
              </a:rPr>
              <a:t>教学、小组合作学习、探究式学习、项目式学习等多种教学方式的实践。 </a:t>
            </a:r>
            <a:endParaRPr lang="en-US" altLang="zh-CN" sz="2400" dirty="0">
              <a:latin typeface="华文仿宋"/>
              <a:ea typeface="华文仿宋"/>
              <a:cs typeface="华文仿宋"/>
            </a:endParaRPr>
          </a:p>
          <a:p>
            <a:pPr>
              <a:lnSpc>
                <a:spcPct val="130000"/>
              </a:lnSpc>
            </a:pPr>
            <a:r>
              <a:rPr lang="zh-CN" altLang="en-US" sz="2400" dirty="0" smtClean="0">
                <a:latin typeface="华文仿宋"/>
                <a:ea typeface="华文仿宋"/>
                <a:cs typeface="华文仿宋"/>
              </a:rPr>
              <a:t> </a:t>
            </a:r>
            <a:endParaRPr lang="zh-CN" altLang="en-US" sz="2400" dirty="0">
              <a:latin typeface="华文仿宋"/>
              <a:ea typeface="华文仿宋"/>
              <a:cs typeface="华文仿宋"/>
            </a:endParaRPr>
          </a:p>
        </p:txBody>
      </p:sp>
    </p:spTree>
    <p:extLst>
      <p:ext uri="{BB962C8B-B14F-4D97-AF65-F5344CB8AC3E}">
        <p14:creationId xmlns:p14="http://schemas.microsoft.com/office/powerpoint/2010/main" val="31641387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62277" y="874592"/>
            <a:ext cx="7299245" cy="3742563"/>
          </a:xfrm>
          <a:prstGeom prst="rect">
            <a:avLst/>
          </a:prstGeom>
          <a:noFill/>
        </p:spPr>
        <p:txBody>
          <a:bodyPr wrap="square" rtlCol="0">
            <a:spAutoFit/>
          </a:bodyPr>
          <a:lstStyle/>
          <a:p>
            <a:pPr>
              <a:lnSpc>
                <a:spcPct val="110000"/>
              </a:lnSpc>
            </a:pPr>
            <a:r>
              <a:rPr lang="zh-CN" altLang="en-US" sz="2400" dirty="0" smtClean="0">
                <a:latin typeface="华文仿宋"/>
                <a:ea typeface="华文仿宋"/>
                <a:cs typeface="华文仿宋"/>
              </a:rPr>
              <a:t>物理环境建设</a:t>
            </a:r>
            <a:r>
              <a:rPr lang="zh-CN" altLang="en-US" sz="2400" dirty="0">
                <a:latin typeface="华文仿宋"/>
                <a:ea typeface="华文仿宋"/>
                <a:cs typeface="华文仿宋"/>
              </a:rPr>
              <a:t>：</a:t>
            </a:r>
            <a:endParaRPr lang="en-US" altLang="zh-CN" sz="2400" dirty="0">
              <a:latin typeface="华文仿宋"/>
              <a:ea typeface="华文仿宋"/>
              <a:cs typeface="华文仿宋"/>
            </a:endParaRPr>
          </a:p>
          <a:p>
            <a:pPr>
              <a:lnSpc>
                <a:spcPct val="110000"/>
              </a:lnSpc>
            </a:pPr>
            <a:r>
              <a:rPr lang="zh-CN" altLang="en-US" sz="2400" dirty="0" smtClean="0">
                <a:latin typeface="华文仿宋"/>
                <a:ea typeface="华文仿宋"/>
                <a:cs typeface="华文仿宋"/>
              </a:rPr>
              <a:t>        </a:t>
            </a:r>
            <a:r>
              <a:rPr lang="zh-CN" altLang="zh-CN" sz="2400" dirty="0" smtClean="0">
                <a:latin typeface="华文仿宋"/>
                <a:ea typeface="华文仿宋"/>
                <a:cs typeface="华文仿宋"/>
              </a:rPr>
              <a:t>门</a:t>
            </a:r>
            <a:r>
              <a:rPr lang="zh-CN" altLang="zh-CN" sz="2400" dirty="0">
                <a:latin typeface="华文仿宋"/>
                <a:ea typeface="华文仿宋"/>
                <a:cs typeface="华文仿宋"/>
              </a:rPr>
              <a:t>、墙面、地面、窗户、窗帘的选用上，尽量保证教室的隔音效果好、遮光效果强，减少外界因素对教学的影响。</a:t>
            </a:r>
          </a:p>
          <a:p>
            <a:pPr>
              <a:lnSpc>
                <a:spcPct val="110000"/>
              </a:lnSpc>
            </a:pPr>
            <a:r>
              <a:rPr lang="zh-CN" altLang="en-US" sz="2400" dirty="0" smtClean="0">
                <a:latin typeface="华文仿宋"/>
                <a:ea typeface="华文仿宋"/>
                <a:cs typeface="华文仿宋"/>
              </a:rPr>
              <a:t>       </a:t>
            </a:r>
            <a:r>
              <a:rPr lang="zh-CN" altLang="zh-CN" sz="2400" dirty="0" smtClean="0">
                <a:latin typeface="华文仿宋"/>
                <a:ea typeface="华文仿宋"/>
                <a:cs typeface="华文仿宋"/>
              </a:rPr>
              <a:t>桌子</a:t>
            </a:r>
            <a:r>
              <a:rPr lang="zh-CN" altLang="zh-CN" sz="2400" dirty="0">
                <a:latin typeface="华文仿宋"/>
                <a:ea typeface="华文仿宋"/>
                <a:cs typeface="华文仿宋"/>
              </a:rPr>
              <a:t>、椅子为可移动的，能够根据不同的教学模式进行组合摆放。特别是关注两侧学生所在桌椅位置，保证能够正常看到演示板内容。</a:t>
            </a:r>
          </a:p>
          <a:p>
            <a:pPr>
              <a:lnSpc>
                <a:spcPct val="110000"/>
              </a:lnSpc>
            </a:pPr>
            <a:r>
              <a:rPr lang="zh-CN" altLang="en-US" sz="2400" dirty="0" smtClean="0">
                <a:latin typeface="华文仿宋"/>
                <a:ea typeface="华文仿宋"/>
                <a:cs typeface="华文仿宋"/>
              </a:rPr>
              <a:t>       </a:t>
            </a:r>
            <a:r>
              <a:rPr lang="zh-CN" altLang="zh-CN" sz="2400" dirty="0" smtClean="0">
                <a:latin typeface="华文仿宋"/>
                <a:ea typeface="华文仿宋"/>
                <a:cs typeface="华文仿宋"/>
              </a:rPr>
              <a:t>各类</a:t>
            </a:r>
            <a:r>
              <a:rPr lang="zh-CN" altLang="zh-CN" sz="2400" dirty="0">
                <a:latin typeface="华文仿宋"/>
                <a:ea typeface="华文仿宋"/>
                <a:cs typeface="华文仿宋"/>
              </a:rPr>
              <a:t>教室、实验室等教学场所的施工、布线应符合国家和行业相关标准。 </a:t>
            </a:r>
            <a:endParaRPr lang="zh-CN" altLang="en-US" sz="2400" dirty="0">
              <a:latin typeface="华文仿宋"/>
              <a:ea typeface="华文仿宋"/>
              <a:cs typeface="华文仿宋"/>
            </a:endParaRPr>
          </a:p>
        </p:txBody>
      </p:sp>
    </p:spTree>
    <p:extLst>
      <p:ext uri="{BB962C8B-B14F-4D97-AF65-F5344CB8AC3E}">
        <p14:creationId xmlns:p14="http://schemas.microsoft.com/office/powerpoint/2010/main" val="2007176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8" y="270533"/>
            <a:ext cx="1296144" cy="206550"/>
          </a:xfrm>
        </p:spPr>
        <p:txBody>
          <a:bodyPr>
            <a:noAutofit/>
          </a:bodyPr>
          <a:lstStyle/>
          <a:p>
            <a:r>
              <a:rPr lang="zh-CN" altLang="en-US" sz="1600" b="1" dirty="0" smtClean="0">
                <a:solidFill>
                  <a:srgbClr val="403C4A"/>
                </a:solidFill>
                <a:latin typeface="微软雅黑" panose="020B0503020204020204" pitchFamily="34" charset="-122"/>
                <a:ea typeface="微软雅黑" panose="020B0503020204020204" pitchFamily="34" charset="-122"/>
              </a:rPr>
              <a:t>建设背景</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68431" y="799601"/>
            <a:ext cx="8380577" cy="3809248"/>
          </a:xfrm>
          <a:prstGeom prst="rect">
            <a:avLst/>
          </a:prstGeom>
          <a:noFill/>
        </p:spPr>
        <p:txBody>
          <a:bodyPr wrap="square" rtlCol="0">
            <a:spAutoFit/>
          </a:bodyPr>
          <a:lstStyle/>
          <a:p>
            <a:pPr>
              <a:lnSpc>
                <a:spcPct val="110000"/>
              </a:lnSpc>
            </a:pPr>
            <a:r>
              <a:rPr kumimoji="1" lang="zh-CN" altLang="en-US" sz="3200" dirty="0" smtClean="0">
                <a:latin typeface="Heiti SC Light"/>
                <a:ea typeface="Heiti SC Light"/>
                <a:cs typeface="Heiti SC Light"/>
              </a:rPr>
              <a:t>陈宝生部长答新闻招待会记者：</a:t>
            </a:r>
            <a:endParaRPr kumimoji="1" lang="en-US" altLang="zh-CN" sz="3200" dirty="0" smtClean="0">
              <a:latin typeface="Heiti SC Light"/>
              <a:ea typeface="Heiti SC Light"/>
              <a:cs typeface="Heiti SC Light"/>
            </a:endParaRPr>
          </a:p>
          <a:p>
            <a:pPr marL="622300" indent="-174625">
              <a:lnSpc>
                <a:spcPct val="110000"/>
              </a:lnSpc>
              <a:buFont typeface="Arial"/>
              <a:buChar char="•"/>
            </a:pPr>
            <a:r>
              <a:rPr lang="zh-CN" altLang="en-US" sz="2800" dirty="0">
                <a:latin typeface="华文仿宋"/>
                <a:ea typeface="华文仿宋"/>
                <a:cs typeface="华文仿宋"/>
              </a:rPr>
              <a:t>这五年是教育事业中国特色最鲜明的</a:t>
            </a:r>
            <a:r>
              <a:rPr lang="zh-CN" altLang="en-US" sz="2800" dirty="0" smtClean="0">
                <a:latin typeface="华文仿宋"/>
                <a:ea typeface="华文仿宋"/>
                <a:cs typeface="华文仿宋"/>
              </a:rPr>
              <a:t>五年。</a:t>
            </a:r>
            <a:endParaRPr lang="en-US" altLang="zh-CN" sz="2800" dirty="0" smtClean="0">
              <a:latin typeface="华文仿宋"/>
              <a:ea typeface="华文仿宋"/>
              <a:cs typeface="华文仿宋"/>
            </a:endParaRPr>
          </a:p>
          <a:p>
            <a:pPr marL="622300" indent="-174625">
              <a:lnSpc>
                <a:spcPct val="110000"/>
              </a:lnSpc>
              <a:buFont typeface="Arial"/>
              <a:buChar char="•"/>
            </a:pPr>
            <a:r>
              <a:rPr lang="zh-CN" altLang="en-US" sz="2800" dirty="0">
                <a:solidFill>
                  <a:srgbClr val="FF0000"/>
                </a:solidFill>
                <a:latin typeface="华文仿宋"/>
                <a:ea typeface="华文仿宋"/>
                <a:cs typeface="华文仿宋"/>
              </a:rPr>
              <a:t>这五年是教育现代化加速推进的</a:t>
            </a:r>
            <a:r>
              <a:rPr lang="zh-CN" altLang="en-US" sz="2800" dirty="0" smtClean="0">
                <a:solidFill>
                  <a:srgbClr val="FF0000"/>
                </a:solidFill>
                <a:latin typeface="华文仿宋"/>
                <a:ea typeface="华文仿宋"/>
                <a:cs typeface="华文仿宋"/>
              </a:rPr>
              <a:t>五年。</a:t>
            </a:r>
            <a:endParaRPr lang="en-US" altLang="zh-CN" sz="2800" dirty="0" smtClean="0">
              <a:solidFill>
                <a:srgbClr val="FF0000"/>
              </a:solidFill>
              <a:latin typeface="华文仿宋"/>
              <a:ea typeface="华文仿宋"/>
              <a:cs typeface="华文仿宋"/>
            </a:endParaRPr>
          </a:p>
          <a:p>
            <a:pPr marL="447675">
              <a:lnSpc>
                <a:spcPct val="110000"/>
              </a:lnSpc>
            </a:pPr>
            <a:r>
              <a:rPr lang="zh-CN" altLang="en-US" sz="2400" dirty="0" smtClean="0">
                <a:solidFill>
                  <a:srgbClr val="FF0000"/>
                </a:solidFill>
                <a:latin typeface="华文仿宋"/>
                <a:ea typeface="华文仿宋"/>
                <a:cs typeface="华文仿宋"/>
              </a:rPr>
              <a:t>（</a:t>
            </a:r>
            <a:r>
              <a:rPr lang="zh-CN" altLang="en-US" sz="2400" dirty="0">
                <a:solidFill>
                  <a:srgbClr val="FF0000"/>
                </a:solidFill>
                <a:latin typeface="华文仿宋"/>
                <a:ea typeface="华文仿宋"/>
                <a:cs typeface="华文仿宋"/>
              </a:rPr>
              <a:t>各级各类学校互联网</a:t>
            </a:r>
            <a:r>
              <a:rPr lang="zh-CN" altLang="en-US" sz="2400" dirty="0" smtClean="0">
                <a:solidFill>
                  <a:srgbClr val="FF0000"/>
                </a:solidFill>
                <a:latin typeface="华文仿宋"/>
                <a:ea typeface="华文仿宋"/>
                <a:cs typeface="华文仿宋"/>
              </a:rPr>
              <a:t>的接入从</a:t>
            </a:r>
            <a:r>
              <a:rPr lang="en-US" altLang="zh-CN" sz="2400" dirty="0" smtClean="0">
                <a:solidFill>
                  <a:srgbClr val="FF0000"/>
                </a:solidFill>
                <a:latin typeface="华文仿宋"/>
                <a:ea typeface="华文仿宋"/>
                <a:cs typeface="华文仿宋"/>
              </a:rPr>
              <a:t>20</a:t>
            </a:r>
            <a:r>
              <a:rPr lang="en-US" altLang="zh-CN" sz="2400" dirty="0">
                <a:solidFill>
                  <a:srgbClr val="FF0000"/>
                </a:solidFill>
                <a:latin typeface="华文仿宋"/>
                <a:ea typeface="华文仿宋"/>
                <a:cs typeface="华文仿宋"/>
              </a:rPr>
              <a:t>%</a:t>
            </a:r>
            <a:r>
              <a:rPr lang="zh-CN" altLang="en-US" sz="2400" dirty="0" smtClean="0">
                <a:solidFill>
                  <a:srgbClr val="FF0000"/>
                </a:solidFill>
                <a:latin typeface="华文仿宋"/>
                <a:ea typeface="华文仿宋"/>
                <a:cs typeface="华文仿宋"/>
              </a:rPr>
              <a:t>多到现在</a:t>
            </a:r>
            <a:r>
              <a:rPr lang="en-US" altLang="zh-CN" sz="2400" dirty="0">
                <a:solidFill>
                  <a:srgbClr val="FF0000"/>
                </a:solidFill>
                <a:latin typeface="华文仿宋"/>
                <a:ea typeface="华文仿宋"/>
                <a:cs typeface="华文仿宋"/>
              </a:rPr>
              <a:t>90%</a:t>
            </a:r>
            <a:r>
              <a:rPr lang="zh-CN" altLang="en-US" sz="2400" dirty="0" smtClean="0">
                <a:solidFill>
                  <a:srgbClr val="FF0000"/>
                </a:solidFill>
                <a:latin typeface="华文仿宋"/>
                <a:ea typeface="华文仿宋"/>
                <a:cs typeface="华文仿宋"/>
              </a:rPr>
              <a:t>多</a:t>
            </a:r>
            <a:r>
              <a:rPr lang="zh-CN" altLang="en-US" sz="2400" dirty="0">
                <a:solidFill>
                  <a:srgbClr val="FF0000"/>
                </a:solidFill>
                <a:latin typeface="华文仿宋"/>
                <a:ea typeface="华文仿宋"/>
                <a:cs typeface="华文仿宋"/>
              </a:rPr>
              <a:t>，教育信息化成就突出</a:t>
            </a:r>
            <a:r>
              <a:rPr lang="zh-CN" altLang="en-US" sz="2400" dirty="0" smtClean="0">
                <a:solidFill>
                  <a:srgbClr val="FF0000"/>
                </a:solidFill>
                <a:latin typeface="华文仿宋"/>
                <a:ea typeface="华文仿宋"/>
                <a:cs typeface="华文仿宋"/>
              </a:rPr>
              <a:t>）</a:t>
            </a:r>
            <a:endParaRPr lang="en-US" altLang="zh-CN" sz="2400" dirty="0" smtClean="0">
              <a:solidFill>
                <a:srgbClr val="FF0000"/>
              </a:solidFill>
              <a:latin typeface="华文仿宋"/>
              <a:ea typeface="华文仿宋"/>
              <a:cs typeface="华文仿宋"/>
            </a:endParaRPr>
          </a:p>
          <a:p>
            <a:pPr marL="622300" indent="-174625">
              <a:lnSpc>
                <a:spcPct val="110000"/>
              </a:lnSpc>
              <a:buFont typeface="Arial"/>
              <a:buChar char="•"/>
            </a:pPr>
            <a:r>
              <a:rPr lang="zh-CN" altLang="en-US" sz="2800" dirty="0">
                <a:latin typeface="华文仿宋"/>
                <a:ea typeface="华文仿宋"/>
                <a:cs typeface="华文仿宋"/>
              </a:rPr>
              <a:t>这五年是人民对教育获得感不断增强的</a:t>
            </a:r>
            <a:r>
              <a:rPr lang="zh-CN" altLang="en-US" sz="2800" dirty="0" smtClean="0">
                <a:latin typeface="华文仿宋"/>
                <a:ea typeface="华文仿宋"/>
                <a:cs typeface="华文仿宋"/>
              </a:rPr>
              <a:t>五年。</a:t>
            </a:r>
            <a:endParaRPr lang="en-US" altLang="zh-CN" sz="2800" dirty="0" smtClean="0">
              <a:latin typeface="华文仿宋"/>
              <a:ea typeface="华文仿宋"/>
              <a:cs typeface="华文仿宋"/>
            </a:endParaRPr>
          </a:p>
          <a:p>
            <a:pPr marL="622300" indent="-174625">
              <a:lnSpc>
                <a:spcPct val="110000"/>
              </a:lnSpc>
              <a:buFont typeface="Arial"/>
              <a:buChar char="•"/>
            </a:pPr>
            <a:r>
              <a:rPr lang="zh-CN" altLang="en-US" sz="2800" dirty="0">
                <a:latin typeface="华文仿宋"/>
                <a:ea typeface="华文仿宋"/>
                <a:cs typeface="华文仿宋"/>
              </a:rPr>
              <a:t>这五年是中国教育的国际影响力不断加强的</a:t>
            </a:r>
            <a:r>
              <a:rPr lang="zh-CN" altLang="en-US" sz="2800" dirty="0" smtClean="0">
                <a:latin typeface="华文仿宋"/>
                <a:ea typeface="华文仿宋"/>
                <a:cs typeface="华文仿宋"/>
              </a:rPr>
              <a:t>五年。</a:t>
            </a:r>
            <a:endParaRPr lang="en-US" altLang="zh-CN" sz="2800" dirty="0" smtClean="0">
              <a:latin typeface="华文仿宋"/>
              <a:ea typeface="华文仿宋"/>
              <a:cs typeface="华文仿宋"/>
            </a:endParaRPr>
          </a:p>
          <a:p>
            <a:pPr marL="622300" indent="-174625">
              <a:lnSpc>
                <a:spcPct val="110000"/>
              </a:lnSpc>
              <a:buFont typeface="Arial"/>
              <a:buChar char="•"/>
            </a:pPr>
            <a:r>
              <a:rPr lang="zh-CN" altLang="en-US" sz="2800" dirty="0">
                <a:latin typeface="华文仿宋"/>
                <a:ea typeface="华文仿宋"/>
                <a:cs typeface="华文仿宋"/>
              </a:rPr>
              <a:t>这五年是教育改革不断深化的</a:t>
            </a:r>
            <a:r>
              <a:rPr lang="zh-CN" altLang="en-US" sz="2800" dirty="0" smtClean="0">
                <a:latin typeface="华文仿宋"/>
                <a:ea typeface="华文仿宋"/>
                <a:cs typeface="华文仿宋"/>
              </a:rPr>
              <a:t>五年。</a:t>
            </a:r>
            <a:endParaRPr lang="en-US" altLang="zh-CN" sz="2800" dirty="0" smtClean="0">
              <a:latin typeface="华文仿宋"/>
              <a:ea typeface="华文仿宋"/>
              <a:cs typeface="华文仿宋"/>
            </a:endParaRPr>
          </a:p>
        </p:txBody>
      </p:sp>
    </p:spTree>
    <p:extLst>
      <p:ext uri="{BB962C8B-B14F-4D97-AF65-F5344CB8AC3E}">
        <p14:creationId xmlns:p14="http://schemas.microsoft.com/office/powerpoint/2010/main" val="27639744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62277" y="688311"/>
            <a:ext cx="7299245" cy="4148828"/>
          </a:xfrm>
          <a:prstGeom prst="rect">
            <a:avLst/>
          </a:prstGeom>
          <a:noFill/>
        </p:spPr>
        <p:txBody>
          <a:bodyPr wrap="square" rtlCol="0">
            <a:spAutoFit/>
          </a:bodyPr>
          <a:lstStyle/>
          <a:p>
            <a:pPr>
              <a:lnSpc>
                <a:spcPct val="110000"/>
              </a:lnSpc>
            </a:pPr>
            <a:r>
              <a:rPr lang="zh-CN" altLang="en-US" sz="2400" dirty="0" smtClean="0">
                <a:latin typeface="华文仿宋"/>
                <a:ea typeface="华文仿宋"/>
                <a:cs typeface="华文仿宋"/>
              </a:rPr>
              <a:t>硬件设备建设 </a:t>
            </a:r>
            <a:r>
              <a:rPr lang="zh-CN" altLang="en-US" sz="2400" dirty="0">
                <a:latin typeface="华文仿宋"/>
                <a:ea typeface="华文仿宋"/>
                <a:cs typeface="华文仿宋"/>
              </a:rPr>
              <a:t>：</a:t>
            </a:r>
            <a:endParaRPr lang="en-US" altLang="zh-CN" sz="2400" dirty="0">
              <a:latin typeface="华文仿宋"/>
              <a:ea typeface="华文仿宋"/>
              <a:cs typeface="华文仿宋"/>
            </a:endParaRPr>
          </a:p>
          <a:p>
            <a:pPr>
              <a:lnSpc>
                <a:spcPct val="110000"/>
              </a:lnSpc>
            </a:pPr>
            <a:r>
              <a:rPr lang="zh-CN" altLang="en-US" sz="2400" dirty="0" smtClean="0">
                <a:latin typeface="华文仿宋"/>
                <a:ea typeface="华文仿宋"/>
                <a:cs typeface="华文仿宋"/>
              </a:rPr>
              <a:t>        摄像机保证能够清晰</a:t>
            </a:r>
            <a:r>
              <a:rPr lang="zh-CN" altLang="en-US" sz="2400" dirty="0">
                <a:latin typeface="华文仿宋"/>
                <a:ea typeface="华文仿宋"/>
                <a:cs typeface="华文仿宋"/>
              </a:rPr>
              <a:t>全面的拍摄教师及学生影像，用于教师特写、板书特写、教师全景、学生特写、学生全景的视频信号采集。 </a:t>
            </a:r>
            <a:endParaRPr lang="zh-CN" altLang="zh-CN" sz="2400" dirty="0">
              <a:latin typeface="华文仿宋"/>
              <a:ea typeface="华文仿宋"/>
              <a:cs typeface="华文仿宋"/>
            </a:endParaRPr>
          </a:p>
          <a:p>
            <a:pPr>
              <a:lnSpc>
                <a:spcPct val="110000"/>
              </a:lnSpc>
            </a:pPr>
            <a:r>
              <a:rPr lang="zh-CN" altLang="en-US" sz="2400" dirty="0" smtClean="0">
                <a:latin typeface="华文仿宋"/>
                <a:ea typeface="华文仿宋"/>
                <a:cs typeface="华文仿宋"/>
              </a:rPr>
              <a:t>        拾音器保证能够</a:t>
            </a:r>
            <a:r>
              <a:rPr lang="zh-CN" altLang="en-US" sz="2400" dirty="0">
                <a:latin typeface="华文仿宋"/>
                <a:ea typeface="华文仿宋"/>
                <a:cs typeface="华文仿宋"/>
              </a:rPr>
              <a:t>最大限度地降低噪音、抑制回声、避免啸叫，还原师生的声音 </a:t>
            </a:r>
            <a:r>
              <a:rPr lang="zh-CN" altLang="zh-CN" sz="2400" dirty="0" smtClean="0">
                <a:latin typeface="华文仿宋"/>
                <a:ea typeface="华文仿宋"/>
                <a:cs typeface="华文仿宋"/>
              </a:rPr>
              <a:t>。</a:t>
            </a:r>
            <a:endParaRPr lang="zh-CN" altLang="zh-CN" sz="2400" dirty="0">
              <a:latin typeface="华文仿宋"/>
              <a:ea typeface="华文仿宋"/>
              <a:cs typeface="华文仿宋"/>
            </a:endParaRPr>
          </a:p>
          <a:p>
            <a:pPr>
              <a:lnSpc>
                <a:spcPct val="110000"/>
              </a:lnSpc>
            </a:pPr>
            <a:r>
              <a:rPr lang="zh-CN" altLang="en-US" sz="2400" dirty="0" smtClean="0">
                <a:latin typeface="华文仿宋"/>
                <a:ea typeface="华文仿宋"/>
                <a:cs typeface="华文仿宋"/>
              </a:rPr>
              <a:t>       多媒体触摸</a:t>
            </a:r>
            <a:r>
              <a:rPr lang="zh-CN" altLang="en-US" sz="2400" dirty="0">
                <a:latin typeface="华文仿宋"/>
                <a:ea typeface="华文仿宋"/>
                <a:cs typeface="华文仿宋"/>
              </a:rPr>
              <a:t>一体机</a:t>
            </a:r>
            <a:r>
              <a:rPr lang="en-US" altLang="zh-CN" sz="2400" dirty="0">
                <a:latin typeface="华文仿宋"/>
                <a:ea typeface="华文仿宋"/>
                <a:cs typeface="华文仿宋"/>
              </a:rPr>
              <a:t>/</a:t>
            </a:r>
            <a:r>
              <a:rPr lang="zh-CN" altLang="en-US" sz="2400" dirty="0">
                <a:latin typeface="华文仿宋"/>
                <a:ea typeface="华文仿宋"/>
                <a:cs typeface="华文仿宋"/>
              </a:rPr>
              <a:t>电子白板</a:t>
            </a:r>
            <a:r>
              <a:rPr lang="en-US" altLang="zh-CN" sz="2400" dirty="0" smtClean="0">
                <a:latin typeface="华文仿宋"/>
                <a:ea typeface="华文仿宋"/>
                <a:cs typeface="华文仿宋"/>
              </a:rPr>
              <a:t>/</a:t>
            </a:r>
            <a:r>
              <a:rPr lang="zh-CN" altLang="en-US" sz="2400" dirty="0" smtClean="0">
                <a:latin typeface="华文仿宋"/>
                <a:ea typeface="华文仿宋"/>
                <a:cs typeface="华文仿宋"/>
              </a:rPr>
              <a:t>保证教师授课</a:t>
            </a:r>
            <a:r>
              <a:rPr lang="zh-CN" altLang="en-US" sz="2400" dirty="0">
                <a:latin typeface="华文仿宋"/>
                <a:ea typeface="华文仿宋"/>
                <a:cs typeface="华文仿宋"/>
              </a:rPr>
              <a:t>、两地学生学习影像同步显示，两地交流互动同步互传</a:t>
            </a:r>
            <a:r>
              <a:rPr lang="zh-CN" altLang="en-US" sz="2400" dirty="0" smtClean="0">
                <a:latin typeface="华文仿宋"/>
                <a:ea typeface="华文仿宋"/>
                <a:cs typeface="华文仿宋"/>
              </a:rPr>
              <a:t>。</a:t>
            </a:r>
            <a:endParaRPr lang="en-US" altLang="zh-CN" sz="2400" dirty="0" smtClean="0">
              <a:latin typeface="华文仿宋"/>
              <a:ea typeface="华文仿宋"/>
              <a:cs typeface="华文仿宋"/>
            </a:endParaRPr>
          </a:p>
          <a:p>
            <a:pPr>
              <a:lnSpc>
                <a:spcPct val="110000"/>
              </a:lnSpc>
            </a:pPr>
            <a:r>
              <a:rPr lang="zh-CN" altLang="en-US" sz="2400" dirty="0" smtClean="0">
                <a:latin typeface="华文仿宋"/>
                <a:ea typeface="华文仿宋"/>
                <a:cs typeface="华文仿宋"/>
              </a:rPr>
              <a:t>       有</a:t>
            </a:r>
            <a:r>
              <a:rPr lang="zh-CN" altLang="en-US" sz="2400" dirty="0">
                <a:latin typeface="华文仿宋"/>
                <a:ea typeface="华文仿宋"/>
                <a:cs typeface="华文仿宋"/>
              </a:rPr>
              <a:t>条件的地区可以增配在线投票器等设备，增强同步课堂的互动</a:t>
            </a:r>
            <a:r>
              <a:rPr lang="zh-CN" altLang="en-US" sz="2400" dirty="0" smtClean="0">
                <a:latin typeface="华文仿宋"/>
                <a:ea typeface="华文仿宋"/>
                <a:cs typeface="华文仿宋"/>
              </a:rPr>
              <a:t>性。</a:t>
            </a:r>
            <a:r>
              <a:rPr lang="zh-CN" altLang="zh-CN" sz="2400" dirty="0" smtClean="0">
                <a:latin typeface="华文仿宋"/>
                <a:ea typeface="华文仿宋"/>
                <a:cs typeface="华文仿宋"/>
              </a:rPr>
              <a:t> </a:t>
            </a:r>
            <a:endParaRPr lang="zh-CN" altLang="en-US" sz="2400" dirty="0">
              <a:latin typeface="华文仿宋"/>
              <a:ea typeface="华文仿宋"/>
              <a:cs typeface="华文仿宋"/>
            </a:endParaRPr>
          </a:p>
        </p:txBody>
      </p:sp>
    </p:spTree>
    <p:extLst>
      <p:ext uri="{BB962C8B-B14F-4D97-AF65-F5344CB8AC3E}">
        <p14:creationId xmlns:p14="http://schemas.microsoft.com/office/powerpoint/2010/main" val="20450871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62277" y="1038473"/>
            <a:ext cx="7299245" cy="3434787"/>
          </a:xfrm>
          <a:prstGeom prst="rect">
            <a:avLst/>
          </a:prstGeom>
          <a:noFill/>
        </p:spPr>
        <p:txBody>
          <a:bodyPr wrap="square" rtlCol="0">
            <a:spAutoFit/>
          </a:bodyPr>
          <a:lstStyle/>
          <a:p>
            <a:pPr>
              <a:lnSpc>
                <a:spcPct val="130000"/>
              </a:lnSpc>
            </a:pPr>
            <a:r>
              <a:rPr lang="zh-CN" altLang="en-US" sz="2400" dirty="0" smtClean="0">
                <a:latin typeface="华文仿宋"/>
                <a:ea typeface="华文仿宋"/>
                <a:cs typeface="华文仿宋"/>
              </a:rPr>
              <a:t>网络环境建设</a:t>
            </a:r>
            <a:r>
              <a:rPr lang="zh-CN" altLang="en-US" sz="2400" dirty="0">
                <a:latin typeface="华文仿宋"/>
                <a:ea typeface="华文仿宋"/>
                <a:cs typeface="华文仿宋"/>
              </a:rPr>
              <a:t>：</a:t>
            </a:r>
            <a:endParaRPr lang="en-US" altLang="zh-CN" sz="2400" dirty="0">
              <a:latin typeface="华文仿宋"/>
              <a:ea typeface="华文仿宋"/>
              <a:cs typeface="华文仿宋"/>
            </a:endParaRPr>
          </a:p>
          <a:p>
            <a:pPr>
              <a:lnSpc>
                <a:spcPct val="130000"/>
              </a:lnSpc>
            </a:pPr>
            <a:r>
              <a:rPr lang="zh-CN" altLang="en-US" sz="2400" dirty="0" smtClean="0">
                <a:latin typeface="华文仿宋"/>
                <a:ea typeface="华文仿宋"/>
                <a:cs typeface="华文仿宋"/>
              </a:rPr>
              <a:t>        网络带宽应保证视频</a:t>
            </a:r>
            <a:r>
              <a:rPr lang="zh-CN" altLang="en-US" sz="2400" dirty="0">
                <a:latin typeface="华文仿宋"/>
                <a:ea typeface="华文仿宋"/>
                <a:cs typeface="华文仿宋"/>
              </a:rPr>
              <a:t>画面同步显示、声音同步传送。同步课堂需要对远程在线视频教学和数字教育资源分发，对网络要求较高，上行、</a:t>
            </a:r>
            <a:r>
              <a:rPr lang="zh-CN" altLang="en-US" sz="2400" dirty="0" smtClean="0">
                <a:latin typeface="华文仿宋"/>
                <a:ea typeface="华文仿宋"/>
                <a:cs typeface="华文仿宋"/>
              </a:rPr>
              <a:t>下行速度都需要考虑。</a:t>
            </a:r>
            <a:endParaRPr lang="en-US" altLang="zh-CN" sz="2400" dirty="0" smtClean="0">
              <a:latin typeface="华文仿宋"/>
              <a:ea typeface="华文仿宋"/>
              <a:cs typeface="华文仿宋"/>
            </a:endParaRPr>
          </a:p>
          <a:p>
            <a:pPr>
              <a:lnSpc>
                <a:spcPct val="130000"/>
              </a:lnSpc>
            </a:pPr>
            <a:r>
              <a:rPr lang="zh-CN" altLang="zh-CN" sz="2400" dirty="0">
                <a:latin typeface="华文仿宋"/>
                <a:ea typeface="华文仿宋"/>
                <a:cs typeface="华文仿宋"/>
              </a:rPr>
              <a:t> </a:t>
            </a:r>
            <a:r>
              <a:rPr lang="zh-CN" altLang="en-US" sz="2400" dirty="0" smtClean="0">
                <a:latin typeface="华文仿宋"/>
                <a:ea typeface="华文仿宋"/>
                <a:cs typeface="华文仿宋"/>
              </a:rPr>
              <a:t>        班均出口带宽保证不低于</a:t>
            </a:r>
            <a:r>
              <a:rPr lang="en-US" altLang="zh-CN" sz="2400" dirty="0">
                <a:latin typeface="华文仿宋"/>
                <a:ea typeface="华文仿宋"/>
                <a:cs typeface="华文仿宋"/>
              </a:rPr>
              <a:t>10M</a:t>
            </a:r>
            <a:r>
              <a:rPr lang="zh-CN" altLang="en-US" sz="2400" dirty="0">
                <a:latin typeface="华文仿宋"/>
                <a:ea typeface="华文仿宋"/>
                <a:cs typeface="华文仿宋"/>
              </a:rPr>
              <a:t>，有条件的地区达到</a:t>
            </a:r>
            <a:r>
              <a:rPr lang="en-US" altLang="zh-CN" sz="2400" dirty="0">
                <a:latin typeface="华文仿宋"/>
                <a:ea typeface="华文仿宋"/>
                <a:cs typeface="华文仿宋"/>
              </a:rPr>
              <a:t>20M</a:t>
            </a:r>
            <a:r>
              <a:rPr lang="zh-CN" altLang="en-US" sz="2400" dirty="0">
                <a:latin typeface="华文仿宋"/>
                <a:ea typeface="华文仿宋"/>
                <a:cs typeface="华文仿宋"/>
              </a:rPr>
              <a:t>。 </a:t>
            </a:r>
          </a:p>
        </p:txBody>
      </p:sp>
    </p:spTree>
    <p:extLst>
      <p:ext uri="{BB962C8B-B14F-4D97-AF65-F5344CB8AC3E}">
        <p14:creationId xmlns:p14="http://schemas.microsoft.com/office/powerpoint/2010/main" val="42662372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62277" y="688311"/>
            <a:ext cx="7299245" cy="4191917"/>
          </a:xfrm>
          <a:prstGeom prst="rect">
            <a:avLst/>
          </a:prstGeom>
          <a:noFill/>
        </p:spPr>
        <p:txBody>
          <a:bodyPr wrap="square" rtlCol="0">
            <a:spAutoFit/>
          </a:bodyPr>
          <a:lstStyle/>
          <a:p>
            <a:pPr>
              <a:lnSpc>
                <a:spcPct val="110000"/>
              </a:lnSpc>
            </a:pPr>
            <a:r>
              <a:rPr lang="zh-CN" altLang="en-US" sz="2400" dirty="0" smtClean="0">
                <a:latin typeface="华文仿宋"/>
                <a:ea typeface="华文仿宋"/>
                <a:cs typeface="华文仿宋"/>
              </a:rPr>
              <a:t>软件环境建设 </a:t>
            </a:r>
            <a:r>
              <a:rPr lang="zh-CN" altLang="en-US" sz="2400" dirty="0">
                <a:latin typeface="华文仿宋"/>
                <a:ea typeface="华文仿宋"/>
                <a:cs typeface="华文仿宋"/>
              </a:rPr>
              <a:t>：</a:t>
            </a:r>
            <a:endParaRPr lang="en-US" altLang="zh-CN" sz="2400" dirty="0">
              <a:latin typeface="华文仿宋"/>
              <a:ea typeface="华文仿宋"/>
              <a:cs typeface="华文仿宋"/>
            </a:endParaRPr>
          </a:p>
          <a:p>
            <a:pPr marL="615950" indent="-342900">
              <a:buFont typeface="Arial"/>
              <a:buChar char="•"/>
            </a:pPr>
            <a:r>
              <a:rPr lang="zh-CN" altLang="zh-CN" sz="2000" dirty="0">
                <a:latin typeface="华文仿宋"/>
                <a:ea typeface="华文仿宋"/>
                <a:cs typeface="华文仿宋"/>
              </a:rPr>
              <a:t>提供课堂录制和回放功能，可以完整记录整个教学过程。</a:t>
            </a:r>
          </a:p>
          <a:p>
            <a:pPr marL="615950" indent="-342900">
              <a:buFont typeface="Arial"/>
              <a:buChar char="•"/>
            </a:pPr>
            <a:r>
              <a:rPr lang="zh-CN" altLang="zh-CN" sz="2000" dirty="0">
                <a:latin typeface="华文仿宋"/>
                <a:ea typeface="华文仿宋"/>
                <a:cs typeface="华文仿宋"/>
              </a:rPr>
              <a:t>提供小组管理功能，学生可被分成小组进行实时讨论。</a:t>
            </a:r>
          </a:p>
          <a:p>
            <a:pPr marL="615950" indent="-342900">
              <a:buFont typeface="Arial"/>
              <a:buChar char="•"/>
            </a:pPr>
            <a:r>
              <a:rPr lang="zh-CN" altLang="zh-CN" sz="2000" dirty="0">
                <a:latin typeface="华文仿宋"/>
                <a:ea typeface="华文仿宋"/>
                <a:cs typeface="华文仿宋"/>
              </a:rPr>
              <a:t>提供交互式电子白板功能，教师可以在上面书写、画图和标注。</a:t>
            </a:r>
          </a:p>
          <a:p>
            <a:pPr marL="615950" indent="-342900">
              <a:buFont typeface="Arial"/>
              <a:buChar char="•"/>
            </a:pPr>
            <a:r>
              <a:rPr lang="zh-CN" altLang="zh-CN" sz="2000" dirty="0">
                <a:latin typeface="华文仿宋"/>
                <a:ea typeface="华文仿宋"/>
                <a:cs typeface="华文仿宋"/>
              </a:rPr>
              <a:t>提供文档共享、协同浏览、屏幕共享功能，教师可以和远程学生共享文档、网页与屏幕。</a:t>
            </a:r>
          </a:p>
          <a:p>
            <a:pPr marL="615950" indent="-342900">
              <a:buFont typeface="Arial"/>
              <a:buChar char="•"/>
            </a:pPr>
            <a:r>
              <a:rPr lang="zh-CN" altLang="zh-CN" sz="2000" dirty="0">
                <a:latin typeface="华文仿宋"/>
                <a:ea typeface="华文仿宋"/>
                <a:cs typeface="华文仿宋"/>
              </a:rPr>
              <a:t>提供多路视频，支持同时开设满足需要数量的同步课堂，用户可以调节自己的视频设置（帧率、码流、色彩、明亮度等）。</a:t>
            </a:r>
          </a:p>
          <a:p>
            <a:pPr marL="615950" indent="-342900">
              <a:buFont typeface="Arial"/>
              <a:buChar char="•"/>
            </a:pPr>
            <a:r>
              <a:rPr lang="zh-CN" altLang="zh-CN" sz="2000" dirty="0">
                <a:latin typeface="华文仿宋"/>
                <a:ea typeface="华文仿宋"/>
                <a:cs typeface="华文仿宋"/>
              </a:rPr>
              <a:t>提供即时视频展示互动、语音互动、文字交流、在线答疑、在线投票、实时响应功能，师生之间、生生之间可以进行多种方式的交流互动。 </a:t>
            </a:r>
            <a:endParaRPr lang="zh-CN" altLang="en-US" sz="2000" dirty="0">
              <a:latin typeface="华文仿宋"/>
              <a:ea typeface="华文仿宋"/>
              <a:cs typeface="华文仿宋"/>
            </a:endParaRPr>
          </a:p>
        </p:txBody>
      </p:sp>
    </p:spTree>
    <p:extLst>
      <p:ext uri="{BB962C8B-B14F-4D97-AF65-F5344CB8AC3E}">
        <p14:creationId xmlns:p14="http://schemas.microsoft.com/office/powerpoint/2010/main" val="42118148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06151" y="555318"/>
            <a:ext cx="8251515" cy="595035"/>
          </a:xfrm>
          <a:prstGeom prst="rect">
            <a:avLst/>
          </a:prstGeom>
        </p:spPr>
        <p:txBody>
          <a:bodyPr wrap="square">
            <a:spAutoFit/>
          </a:bodyPr>
          <a:lstStyle/>
          <a:p>
            <a:pPr>
              <a:lnSpc>
                <a:spcPct val="120000"/>
              </a:lnSpc>
            </a:pPr>
            <a:r>
              <a:rPr lang="en-US" altLang="zh-CN" sz="2800" dirty="0" smtClean="0">
                <a:latin typeface="Heiti SC Light"/>
                <a:ea typeface="Heiti SC Light"/>
                <a:cs typeface="Heiti SC Light"/>
              </a:rPr>
              <a:t>2.</a:t>
            </a:r>
            <a:r>
              <a:rPr lang="zh-CN" altLang="en-US" sz="2800" dirty="0" smtClean="0">
                <a:latin typeface="Heiti SC Light"/>
                <a:ea typeface="Heiti SC Light"/>
                <a:cs typeface="Heiti SC Light"/>
              </a:rPr>
              <a:t> 互动课堂</a:t>
            </a:r>
            <a:endParaRPr lang="en-US" altLang="zh-CN" sz="2800" dirty="0" smtClean="0">
              <a:latin typeface="Heiti SC Light"/>
              <a:ea typeface="Heiti SC Light"/>
              <a:cs typeface="Heiti SC Light"/>
            </a:endParaRPr>
          </a:p>
        </p:txBody>
      </p:sp>
      <p:sp>
        <p:nvSpPr>
          <p:cNvPr id="3" name="文本框 2"/>
          <p:cNvSpPr txBox="1"/>
          <p:nvPr/>
        </p:nvSpPr>
        <p:spPr>
          <a:xfrm>
            <a:off x="640965" y="1174159"/>
            <a:ext cx="7885610" cy="3742563"/>
          </a:xfrm>
          <a:prstGeom prst="rect">
            <a:avLst/>
          </a:prstGeom>
          <a:noFill/>
        </p:spPr>
        <p:txBody>
          <a:bodyPr wrap="square" rtlCol="0">
            <a:spAutoFit/>
          </a:bodyPr>
          <a:lstStyle/>
          <a:p>
            <a:pPr marL="342900" indent="-342900">
              <a:lnSpc>
                <a:spcPct val="110000"/>
              </a:lnSpc>
              <a:buFont typeface="Arial"/>
              <a:buChar char="•"/>
            </a:pPr>
            <a:r>
              <a:rPr lang="zh-CN" altLang="en-US" sz="2400" dirty="0" smtClean="0">
                <a:latin typeface="华文仿宋"/>
                <a:ea typeface="华文仿宋"/>
                <a:cs typeface="华文仿宋"/>
              </a:rPr>
              <a:t>超越时间和空间</a:t>
            </a:r>
            <a:r>
              <a:rPr lang="zh-CN" altLang="en-US" sz="2400" dirty="0">
                <a:latin typeface="华文仿宋"/>
                <a:ea typeface="华文仿宋"/>
                <a:cs typeface="华文仿宋"/>
              </a:rPr>
              <a:t>的限制，</a:t>
            </a:r>
            <a:r>
              <a:rPr lang="zh-CN" altLang="en-US" sz="2400" dirty="0" smtClean="0">
                <a:latin typeface="华文仿宋"/>
                <a:ea typeface="华文仿宋"/>
                <a:cs typeface="华文仿宋"/>
              </a:rPr>
              <a:t>教学内容和形式灵</a:t>
            </a:r>
            <a:r>
              <a:rPr lang="zh-CN" altLang="en-US" sz="2400" dirty="0">
                <a:latin typeface="华文仿宋"/>
                <a:ea typeface="华文仿宋"/>
                <a:cs typeface="华文仿宋"/>
              </a:rPr>
              <a:t>活、自由</a:t>
            </a:r>
            <a:r>
              <a:rPr lang="zh-CN" altLang="en-US" sz="2400" dirty="0" smtClean="0">
                <a:latin typeface="华文仿宋"/>
                <a:ea typeface="华文仿宋"/>
                <a:cs typeface="华文仿宋"/>
              </a:rPr>
              <a:t>；</a:t>
            </a:r>
            <a:endParaRPr lang="en-US" altLang="zh-CN" sz="2400" dirty="0" smtClean="0">
              <a:latin typeface="华文仿宋"/>
              <a:ea typeface="华文仿宋"/>
              <a:cs typeface="华文仿宋"/>
            </a:endParaRPr>
          </a:p>
          <a:p>
            <a:pPr marL="342900" indent="-342900">
              <a:lnSpc>
                <a:spcPct val="110000"/>
              </a:lnSpc>
              <a:buFont typeface="Arial"/>
              <a:buChar char="•"/>
            </a:pPr>
            <a:r>
              <a:rPr lang="zh-CN" altLang="en-US" sz="2400" dirty="0" smtClean="0">
                <a:latin typeface="华文仿宋"/>
                <a:ea typeface="华文仿宋"/>
                <a:cs typeface="华文仿宋"/>
              </a:rPr>
              <a:t>双向</a:t>
            </a:r>
            <a:r>
              <a:rPr lang="zh-CN" altLang="en-US" sz="2400" dirty="0">
                <a:latin typeface="华文仿宋"/>
                <a:ea typeface="华文仿宋"/>
                <a:cs typeface="华文仿宋"/>
              </a:rPr>
              <a:t>交流，实时全方位的、能动性交互；教育教学资源来源多元化，可以来自本地、互联网等</a:t>
            </a:r>
            <a:r>
              <a:rPr lang="zh-CN" altLang="en-US" sz="2400" dirty="0" smtClean="0">
                <a:latin typeface="华文仿宋"/>
                <a:ea typeface="华文仿宋"/>
                <a:cs typeface="华文仿宋"/>
              </a:rPr>
              <a:t>；</a:t>
            </a:r>
            <a:endParaRPr lang="en-US" altLang="zh-CN" sz="2400" dirty="0" smtClean="0">
              <a:latin typeface="华文仿宋"/>
              <a:ea typeface="华文仿宋"/>
              <a:cs typeface="华文仿宋"/>
            </a:endParaRPr>
          </a:p>
          <a:p>
            <a:pPr marL="342900" indent="-342900">
              <a:lnSpc>
                <a:spcPct val="110000"/>
              </a:lnSpc>
              <a:buFont typeface="Arial"/>
              <a:buChar char="•"/>
            </a:pPr>
            <a:r>
              <a:rPr lang="zh-CN" altLang="en-US" sz="2400" dirty="0" smtClean="0">
                <a:latin typeface="华文仿宋"/>
                <a:ea typeface="华文仿宋"/>
                <a:cs typeface="华文仿宋"/>
              </a:rPr>
              <a:t>信息表达方式多样化</a:t>
            </a:r>
            <a:r>
              <a:rPr lang="zh-CN" altLang="en-US" sz="2400" dirty="0">
                <a:latin typeface="华文仿宋"/>
                <a:ea typeface="华文仿宋"/>
                <a:cs typeface="华文仿宋"/>
              </a:rPr>
              <a:t>，不但通过看和听学习知识，还可以参与模拟操作和交互，资源多维演示、模拟生动真实</a:t>
            </a:r>
            <a:r>
              <a:rPr lang="zh-CN" altLang="en-US" sz="2400" dirty="0" smtClean="0">
                <a:latin typeface="华文仿宋"/>
                <a:ea typeface="华文仿宋"/>
                <a:cs typeface="华文仿宋"/>
              </a:rPr>
              <a:t>；</a:t>
            </a:r>
            <a:endParaRPr lang="en-US" altLang="zh-CN" sz="2400" dirty="0" smtClean="0">
              <a:latin typeface="华文仿宋"/>
              <a:ea typeface="华文仿宋"/>
              <a:cs typeface="华文仿宋"/>
            </a:endParaRPr>
          </a:p>
          <a:p>
            <a:pPr marL="342900" indent="-342900">
              <a:lnSpc>
                <a:spcPct val="110000"/>
              </a:lnSpc>
              <a:buFont typeface="Arial"/>
              <a:buChar char="•"/>
            </a:pPr>
            <a:r>
              <a:rPr lang="zh-CN" altLang="en-US" sz="2400" dirty="0" smtClean="0">
                <a:latin typeface="华文仿宋"/>
                <a:ea typeface="华文仿宋"/>
                <a:cs typeface="华文仿宋"/>
              </a:rPr>
              <a:t>学生的学习</a:t>
            </a:r>
            <a:r>
              <a:rPr lang="zh-CN" altLang="en-US" sz="2400" dirty="0">
                <a:latin typeface="华文仿宋"/>
                <a:ea typeface="华文仿宋"/>
                <a:cs typeface="华文仿宋"/>
              </a:rPr>
              <a:t>更加自主化、个性化，教师对学生的辅导更加个性化</a:t>
            </a:r>
            <a:r>
              <a:rPr lang="zh-CN" altLang="en-US" sz="2400" dirty="0" smtClean="0">
                <a:latin typeface="华文仿宋"/>
                <a:ea typeface="华文仿宋"/>
                <a:cs typeface="华文仿宋"/>
              </a:rPr>
              <a:t>；</a:t>
            </a:r>
            <a:endParaRPr lang="en-US" altLang="zh-CN" sz="2400" dirty="0" smtClean="0">
              <a:latin typeface="华文仿宋"/>
              <a:ea typeface="华文仿宋"/>
              <a:cs typeface="华文仿宋"/>
            </a:endParaRPr>
          </a:p>
          <a:p>
            <a:pPr marL="342900" indent="-342900">
              <a:lnSpc>
                <a:spcPct val="110000"/>
              </a:lnSpc>
              <a:buFont typeface="Arial"/>
              <a:buChar char="•"/>
            </a:pPr>
            <a:r>
              <a:rPr lang="zh-CN" altLang="en-US" sz="2400" dirty="0" smtClean="0">
                <a:latin typeface="华文仿宋"/>
                <a:ea typeface="华文仿宋"/>
                <a:cs typeface="华文仿宋"/>
              </a:rPr>
              <a:t>人工</a:t>
            </a:r>
            <a:r>
              <a:rPr lang="zh-CN" altLang="en-US" sz="2400" dirty="0">
                <a:latin typeface="华文仿宋"/>
                <a:ea typeface="华文仿宋"/>
                <a:cs typeface="华文仿宋"/>
              </a:rPr>
              <a:t>智能、数据分析等新技术的引入，不断优化教与学过程，增强教学效果</a:t>
            </a:r>
            <a:r>
              <a:rPr lang="zh-CN" altLang="en-US" sz="2400" dirty="0" smtClean="0">
                <a:latin typeface="华文仿宋"/>
                <a:ea typeface="华文仿宋"/>
                <a:cs typeface="华文仿宋"/>
              </a:rPr>
              <a:t>。</a:t>
            </a:r>
          </a:p>
        </p:txBody>
      </p:sp>
    </p:spTree>
    <p:extLst>
      <p:ext uri="{BB962C8B-B14F-4D97-AF65-F5344CB8AC3E}">
        <p14:creationId xmlns:p14="http://schemas.microsoft.com/office/powerpoint/2010/main" val="41221240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75930" y="1058682"/>
            <a:ext cx="7159061" cy="2954655"/>
          </a:xfrm>
          <a:prstGeom prst="rect">
            <a:avLst/>
          </a:prstGeom>
          <a:noFill/>
        </p:spPr>
        <p:txBody>
          <a:bodyPr wrap="square" rtlCol="0">
            <a:spAutoFit/>
          </a:bodyPr>
          <a:lstStyle/>
          <a:p>
            <a:pPr>
              <a:lnSpc>
                <a:spcPct val="130000"/>
              </a:lnSpc>
            </a:pPr>
            <a:r>
              <a:rPr lang="zh-CN" altLang="en-US" dirty="0" smtClean="0">
                <a:latin typeface="华文仿宋"/>
                <a:ea typeface="华文仿宋"/>
                <a:cs typeface="华文仿宋"/>
              </a:rPr>
              <a:t> </a:t>
            </a:r>
            <a:r>
              <a:rPr lang="zh-CN" altLang="en-US" sz="2400" dirty="0" smtClean="0">
                <a:latin typeface="华文仿宋"/>
                <a:ea typeface="华文仿宋"/>
                <a:cs typeface="华文仿宋"/>
              </a:rPr>
              <a:t>教育教学方法：</a:t>
            </a:r>
            <a:endParaRPr lang="en-US" altLang="zh-CN" sz="2400" dirty="0" smtClean="0">
              <a:latin typeface="华文仿宋"/>
              <a:ea typeface="华文仿宋"/>
              <a:cs typeface="华文仿宋"/>
            </a:endParaRPr>
          </a:p>
          <a:p>
            <a:pPr>
              <a:lnSpc>
                <a:spcPct val="130000"/>
              </a:lnSpc>
            </a:pPr>
            <a:r>
              <a:rPr lang="zh-CN" altLang="en-US" sz="2400" dirty="0" smtClean="0">
                <a:latin typeface="华文仿宋"/>
                <a:ea typeface="华文仿宋"/>
                <a:cs typeface="华文仿宋"/>
              </a:rPr>
              <a:t>       更加关注以</a:t>
            </a:r>
            <a:r>
              <a:rPr lang="zh-CN" altLang="en-US" sz="2400" dirty="0">
                <a:latin typeface="华文仿宋"/>
                <a:ea typeface="华文仿宋"/>
                <a:cs typeface="华文仿宋"/>
              </a:rPr>
              <a:t>学生的学习为</a:t>
            </a:r>
            <a:r>
              <a:rPr lang="zh-CN" altLang="en-US" sz="2400" dirty="0" smtClean="0">
                <a:latin typeface="华文仿宋"/>
                <a:ea typeface="华文仿宋"/>
                <a:cs typeface="华文仿宋"/>
              </a:rPr>
              <a:t>中心。</a:t>
            </a:r>
            <a:endParaRPr lang="en-US" altLang="zh-CN" sz="2400" dirty="0" smtClean="0">
              <a:latin typeface="华文仿宋"/>
              <a:ea typeface="华文仿宋"/>
              <a:cs typeface="华文仿宋"/>
            </a:endParaRPr>
          </a:p>
          <a:p>
            <a:pPr>
              <a:lnSpc>
                <a:spcPct val="130000"/>
              </a:lnSpc>
            </a:pPr>
            <a:r>
              <a:rPr lang="zh-CN" altLang="en-US" sz="2400" dirty="0" smtClean="0">
                <a:latin typeface="华文仿宋"/>
                <a:ea typeface="华文仿宋"/>
                <a:cs typeface="华文仿宋"/>
              </a:rPr>
              <a:t>       可以开展启发式</a:t>
            </a:r>
            <a:r>
              <a:rPr lang="zh-CN" altLang="en-US" sz="2400" dirty="0">
                <a:latin typeface="华文仿宋"/>
                <a:ea typeface="华文仿宋"/>
                <a:cs typeface="华文仿宋"/>
              </a:rPr>
              <a:t>教学、小组合作学习、探究式学习、项目式学习、翻转课堂、非正式学习等多种教学方式实践。 </a:t>
            </a:r>
            <a:endParaRPr lang="en-US" altLang="zh-CN" sz="2400" dirty="0">
              <a:latin typeface="华文仿宋"/>
              <a:ea typeface="华文仿宋"/>
              <a:cs typeface="华文仿宋"/>
            </a:endParaRPr>
          </a:p>
          <a:p>
            <a:pPr>
              <a:lnSpc>
                <a:spcPct val="130000"/>
              </a:lnSpc>
            </a:pPr>
            <a:r>
              <a:rPr lang="zh-CN" altLang="en-US" sz="2400" dirty="0" smtClean="0">
                <a:latin typeface="华文仿宋"/>
                <a:ea typeface="华文仿宋"/>
                <a:cs typeface="华文仿宋"/>
              </a:rPr>
              <a:t> </a:t>
            </a:r>
            <a:endParaRPr lang="zh-CN" altLang="en-US" sz="2400" dirty="0">
              <a:latin typeface="华文仿宋"/>
              <a:ea typeface="华文仿宋"/>
              <a:cs typeface="华文仿宋"/>
            </a:endParaRPr>
          </a:p>
        </p:txBody>
      </p:sp>
    </p:spTree>
    <p:extLst>
      <p:ext uri="{BB962C8B-B14F-4D97-AF65-F5344CB8AC3E}">
        <p14:creationId xmlns:p14="http://schemas.microsoft.com/office/powerpoint/2010/main" val="28091442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62277" y="1079445"/>
            <a:ext cx="7299245" cy="3434787"/>
          </a:xfrm>
          <a:prstGeom prst="rect">
            <a:avLst/>
          </a:prstGeom>
          <a:noFill/>
        </p:spPr>
        <p:txBody>
          <a:bodyPr wrap="square" rtlCol="0">
            <a:spAutoFit/>
          </a:bodyPr>
          <a:lstStyle/>
          <a:p>
            <a:pPr>
              <a:lnSpc>
                <a:spcPct val="130000"/>
              </a:lnSpc>
            </a:pPr>
            <a:r>
              <a:rPr lang="zh-CN" altLang="en-US" sz="2400" dirty="0" smtClean="0">
                <a:latin typeface="华文仿宋"/>
                <a:ea typeface="华文仿宋"/>
                <a:cs typeface="华文仿宋"/>
              </a:rPr>
              <a:t>物理环境建设</a:t>
            </a:r>
            <a:r>
              <a:rPr lang="zh-CN" altLang="en-US" sz="2400" dirty="0">
                <a:latin typeface="华文仿宋"/>
                <a:ea typeface="华文仿宋"/>
                <a:cs typeface="华文仿宋"/>
              </a:rPr>
              <a:t>：</a:t>
            </a:r>
            <a:endParaRPr lang="en-US" altLang="zh-CN" sz="2400" dirty="0">
              <a:latin typeface="华文仿宋"/>
              <a:ea typeface="华文仿宋"/>
              <a:cs typeface="华文仿宋"/>
            </a:endParaRPr>
          </a:p>
          <a:p>
            <a:pPr>
              <a:lnSpc>
                <a:spcPct val="130000"/>
              </a:lnSpc>
            </a:pPr>
            <a:r>
              <a:rPr lang="zh-CN" altLang="en-US" sz="2400" dirty="0" smtClean="0">
                <a:latin typeface="华文仿宋"/>
                <a:ea typeface="华文仿宋"/>
                <a:cs typeface="华文仿宋"/>
              </a:rPr>
              <a:t>        综合设计教室空间</a:t>
            </a:r>
            <a:r>
              <a:rPr lang="zh-CN" altLang="en-US" sz="2400" dirty="0">
                <a:latin typeface="华文仿宋"/>
                <a:ea typeface="华文仿宋"/>
                <a:cs typeface="华文仿宋"/>
              </a:rPr>
              <a:t>，为不同信息化设备、工具提供摆放空间，形成多功能型教室和实验室。</a:t>
            </a:r>
          </a:p>
          <a:p>
            <a:pPr>
              <a:lnSpc>
                <a:spcPct val="130000"/>
              </a:lnSpc>
            </a:pPr>
            <a:r>
              <a:rPr lang="zh-CN" altLang="en-US" sz="2400" dirty="0" smtClean="0">
                <a:latin typeface="华文仿宋"/>
                <a:ea typeface="华文仿宋"/>
                <a:cs typeface="华文仿宋"/>
              </a:rPr>
              <a:t>        桌子</a:t>
            </a:r>
            <a:r>
              <a:rPr lang="zh-CN" altLang="en-US" sz="2400" dirty="0">
                <a:latin typeface="华文仿宋"/>
                <a:ea typeface="华文仿宋"/>
                <a:cs typeface="华文仿宋"/>
              </a:rPr>
              <a:t>、椅子为可移动的，能够根据不同的教学模式进行组合摆放。</a:t>
            </a:r>
          </a:p>
          <a:p>
            <a:pPr>
              <a:lnSpc>
                <a:spcPct val="130000"/>
              </a:lnSpc>
            </a:pPr>
            <a:r>
              <a:rPr lang="zh-CN" altLang="en-US" sz="2400" dirty="0" smtClean="0">
                <a:latin typeface="华文仿宋"/>
                <a:ea typeface="华文仿宋"/>
                <a:cs typeface="华文仿宋"/>
              </a:rPr>
              <a:t>        各类</a:t>
            </a:r>
            <a:r>
              <a:rPr lang="zh-CN" altLang="en-US" sz="2400" dirty="0">
                <a:latin typeface="华文仿宋"/>
                <a:ea typeface="华文仿宋"/>
                <a:cs typeface="华文仿宋"/>
              </a:rPr>
              <a:t>教室、实验室等教学场所的施工、布线应符合国家和行业相关标准，具有人性化设计。 </a:t>
            </a:r>
            <a:endParaRPr lang="zh-CN" altLang="zh-CN" sz="2400" dirty="0">
              <a:latin typeface="华文仿宋"/>
              <a:ea typeface="华文仿宋"/>
              <a:cs typeface="华文仿宋"/>
            </a:endParaRPr>
          </a:p>
        </p:txBody>
      </p:sp>
    </p:spTree>
    <p:extLst>
      <p:ext uri="{BB962C8B-B14F-4D97-AF65-F5344CB8AC3E}">
        <p14:creationId xmlns:p14="http://schemas.microsoft.com/office/powerpoint/2010/main" val="23311453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62277" y="879507"/>
            <a:ext cx="7299245" cy="3434787"/>
          </a:xfrm>
          <a:prstGeom prst="rect">
            <a:avLst/>
          </a:prstGeom>
          <a:noFill/>
        </p:spPr>
        <p:txBody>
          <a:bodyPr wrap="square" rtlCol="0">
            <a:spAutoFit/>
          </a:bodyPr>
          <a:lstStyle/>
          <a:p>
            <a:pPr>
              <a:lnSpc>
                <a:spcPct val="130000"/>
              </a:lnSpc>
            </a:pPr>
            <a:r>
              <a:rPr lang="zh-CN" altLang="en-US" sz="2400" dirty="0" smtClean="0">
                <a:latin typeface="华文仿宋"/>
                <a:ea typeface="华文仿宋"/>
                <a:cs typeface="华文仿宋"/>
              </a:rPr>
              <a:t>硬件设备建设 </a:t>
            </a:r>
            <a:r>
              <a:rPr lang="zh-CN" altLang="en-US" sz="2400" dirty="0">
                <a:latin typeface="华文仿宋"/>
                <a:ea typeface="华文仿宋"/>
                <a:cs typeface="华文仿宋"/>
              </a:rPr>
              <a:t>：</a:t>
            </a:r>
            <a:endParaRPr lang="en-US" altLang="zh-CN" sz="2400" dirty="0">
              <a:latin typeface="华文仿宋"/>
              <a:ea typeface="华文仿宋"/>
              <a:cs typeface="华文仿宋"/>
            </a:endParaRPr>
          </a:p>
          <a:p>
            <a:pPr>
              <a:lnSpc>
                <a:spcPct val="130000"/>
              </a:lnSpc>
            </a:pPr>
            <a:r>
              <a:rPr lang="zh-CN" altLang="en-US" sz="2400" dirty="0">
                <a:latin typeface="华文仿宋"/>
                <a:ea typeface="华文仿宋"/>
                <a:cs typeface="华文仿宋"/>
              </a:rPr>
              <a:t> </a:t>
            </a:r>
            <a:r>
              <a:rPr lang="zh-CN" altLang="en-US" sz="2400" dirty="0" smtClean="0">
                <a:latin typeface="华文仿宋"/>
                <a:ea typeface="华文仿宋"/>
                <a:cs typeface="华文仿宋"/>
              </a:rPr>
              <a:t>        多媒体触摸</a:t>
            </a:r>
            <a:r>
              <a:rPr lang="zh-CN" altLang="en-US" sz="2400" dirty="0">
                <a:latin typeface="华文仿宋"/>
                <a:ea typeface="华文仿宋"/>
                <a:cs typeface="华文仿宋"/>
              </a:rPr>
              <a:t>一体机</a:t>
            </a:r>
            <a:r>
              <a:rPr lang="en-US" altLang="zh-CN" sz="2400" dirty="0">
                <a:latin typeface="华文仿宋"/>
                <a:ea typeface="华文仿宋"/>
                <a:cs typeface="华文仿宋"/>
              </a:rPr>
              <a:t>/</a:t>
            </a:r>
            <a:r>
              <a:rPr lang="zh-CN" altLang="en-US" sz="2400" dirty="0">
                <a:latin typeface="华文仿宋"/>
                <a:ea typeface="华文仿宋"/>
                <a:cs typeface="华文仿宋"/>
              </a:rPr>
              <a:t>电子白板</a:t>
            </a:r>
            <a:r>
              <a:rPr lang="en-US" altLang="zh-CN" sz="2400" dirty="0">
                <a:latin typeface="华文仿宋"/>
                <a:ea typeface="华文仿宋"/>
                <a:cs typeface="华文仿宋"/>
              </a:rPr>
              <a:t>/</a:t>
            </a:r>
            <a:r>
              <a:rPr lang="zh-CN" altLang="en-US" sz="2400" dirty="0">
                <a:latin typeface="华文仿宋"/>
                <a:ea typeface="华文仿宋"/>
                <a:cs typeface="华文仿宋"/>
              </a:rPr>
              <a:t>投影仪支持无线环境使用，具有灵活的接口支持，能与支持互动课堂各类信息化工具和软件功能和数据打通，能与移动智能终端设备交互展示。</a:t>
            </a:r>
          </a:p>
          <a:p>
            <a:pPr>
              <a:lnSpc>
                <a:spcPct val="130000"/>
              </a:lnSpc>
            </a:pPr>
            <a:r>
              <a:rPr lang="zh-CN" altLang="en-US" sz="2400" dirty="0" smtClean="0">
                <a:latin typeface="华文仿宋"/>
                <a:ea typeface="华文仿宋"/>
                <a:cs typeface="华文仿宋"/>
              </a:rPr>
              <a:t>        移动智能终端设备兼</a:t>
            </a:r>
            <a:r>
              <a:rPr lang="zh-CN" altLang="en-US" sz="2400" dirty="0">
                <a:latin typeface="华文仿宋"/>
                <a:ea typeface="华文仿宋"/>
                <a:cs typeface="华文仿宋"/>
              </a:rPr>
              <a:t>容当下主流操作系统，便于安装各类应用（</a:t>
            </a:r>
            <a:r>
              <a:rPr lang="en-US" altLang="zh-CN" sz="2400" dirty="0">
                <a:latin typeface="华文仿宋"/>
                <a:ea typeface="华文仿宋"/>
                <a:cs typeface="华文仿宋"/>
              </a:rPr>
              <a:t>app</a:t>
            </a:r>
            <a:r>
              <a:rPr lang="zh-CN" altLang="en-US" sz="2400" dirty="0">
                <a:latin typeface="华文仿宋"/>
                <a:ea typeface="华文仿宋"/>
                <a:cs typeface="华文仿宋"/>
              </a:rPr>
              <a:t>），界面友好、美观</a:t>
            </a:r>
            <a:r>
              <a:rPr lang="zh-CN" altLang="en-US" sz="2400" dirty="0" smtClean="0">
                <a:latin typeface="华文仿宋"/>
                <a:ea typeface="华文仿宋"/>
                <a:cs typeface="华文仿宋"/>
              </a:rPr>
              <a:t>。</a:t>
            </a:r>
            <a:endParaRPr lang="zh-CN" altLang="en-US" sz="2400" dirty="0">
              <a:latin typeface="华文仿宋"/>
              <a:ea typeface="华文仿宋"/>
              <a:cs typeface="华文仿宋"/>
            </a:endParaRPr>
          </a:p>
        </p:txBody>
      </p:sp>
    </p:spTree>
    <p:extLst>
      <p:ext uri="{BB962C8B-B14F-4D97-AF65-F5344CB8AC3E}">
        <p14:creationId xmlns:p14="http://schemas.microsoft.com/office/powerpoint/2010/main" val="11873257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62277" y="1229668"/>
            <a:ext cx="7299245" cy="3170099"/>
          </a:xfrm>
          <a:prstGeom prst="rect">
            <a:avLst/>
          </a:prstGeom>
          <a:noFill/>
        </p:spPr>
        <p:txBody>
          <a:bodyPr wrap="square" rtlCol="0">
            <a:spAutoFit/>
          </a:bodyPr>
          <a:lstStyle/>
          <a:p>
            <a:pPr>
              <a:lnSpc>
                <a:spcPct val="140000"/>
              </a:lnSpc>
            </a:pPr>
            <a:r>
              <a:rPr lang="zh-CN" altLang="en-US" sz="2400" dirty="0" smtClean="0">
                <a:latin typeface="华文仿宋"/>
                <a:ea typeface="华文仿宋"/>
                <a:cs typeface="华文仿宋"/>
              </a:rPr>
              <a:t>网络环境建设</a:t>
            </a:r>
            <a:r>
              <a:rPr lang="zh-CN" altLang="en-US" sz="2400" dirty="0">
                <a:latin typeface="华文仿宋"/>
                <a:ea typeface="华文仿宋"/>
                <a:cs typeface="华文仿宋"/>
              </a:rPr>
              <a:t>：</a:t>
            </a:r>
            <a:endParaRPr lang="en-US" altLang="zh-CN" sz="2400" dirty="0">
              <a:latin typeface="华文仿宋"/>
              <a:ea typeface="华文仿宋"/>
              <a:cs typeface="华文仿宋"/>
            </a:endParaRPr>
          </a:p>
          <a:p>
            <a:pPr>
              <a:lnSpc>
                <a:spcPct val="140000"/>
              </a:lnSpc>
            </a:pPr>
            <a:r>
              <a:rPr lang="zh-CN" altLang="en-US" sz="2400" dirty="0" smtClean="0">
                <a:latin typeface="华文仿宋"/>
                <a:ea typeface="华文仿宋"/>
                <a:cs typeface="华文仿宋"/>
              </a:rPr>
              <a:t>        班均出口带宽保证不低于</a:t>
            </a:r>
            <a:r>
              <a:rPr lang="en-US" altLang="zh-CN" sz="2400" dirty="0">
                <a:latin typeface="华文仿宋"/>
                <a:ea typeface="华文仿宋"/>
                <a:cs typeface="华文仿宋"/>
              </a:rPr>
              <a:t>10M</a:t>
            </a:r>
            <a:r>
              <a:rPr lang="zh-CN" altLang="en-US" sz="2400" dirty="0">
                <a:latin typeface="华文仿宋"/>
                <a:ea typeface="华文仿宋"/>
                <a:cs typeface="华文仿宋"/>
              </a:rPr>
              <a:t>，进一步达到</a:t>
            </a:r>
            <a:r>
              <a:rPr lang="en-US" altLang="zh-CN" sz="2400" dirty="0">
                <a:latin typeface="华文仿宋"/>
                <a:ea typeface="华文仿宋"/>
                <a:cs typeface="华文仿宋"/>
              </a:rPr>
              <a:t>20M</a:t>
            </a:r>
            <a:r>
              <a:rPr lang="zh-CN" altLang="en-US" sz="2400" dirty="0">
                <a:latin typeface="华文仿宋"/>
                <a:ea typeface="华文仿宋"/>
                <a:cs typeface="华文仿宋"/>
              </a:rPr>
              <a:t>，有条件的地区达到</a:t>
            </a:r>
            <a:r>
              <a:rPr lang="en-US" altLang="zh-CN" sz="2400" dirty="0">
                <a:latin typeface="华文仿宋"/>
                <a:ea typeface="华文仿宋"/>
                <a:cs typeface="华文仿宋"/>
              </a:rPr>
              <a:t>50M</a:t>
            </a:r>
            <a:r>
              <a:rPr lang="zh-CN" altLang="en-US" sz="2400" dirty="0">
                <a:latin typeface="华文仿宋"/>
                <a:ea typeface="华文仿宋"/>
                <a:cs typeface="华文仿宋"/>
              </a:rPr>
              <a:t>。</a:t>
            </a:r>
          </a:p>
          <a:p>
            <a:pPr>
              <a:lnSpc>
                <a:spcPct val="140000"/>
              </a:lnSpc>
            </a:pPr>
            <a:r>
              <a:rPr lang="zh-CN" altLang="en-US" sz="2400" dirty="0" smtClean="0">
                <a:latin typeface="华文仿宋"/>
                <a:ea typeface="华文仿宋"/>
                <a:cs typeface="华文仿宋"/>
              </a:rPr>
              <a:t>        实施无线网络建设</a:t>
            </a:r>
            <a:r>
              <a:rPr lang="zh-CN" altLang="en-US" sz="2400" dirty="0">
                <a:latin typeface="华文仿宋"/>
                <a:ea typeface="华文仿宋"/>
                <a:cs typeface="华文仿宋"/>
              </a:rPr>
              <a:t>，至少覆盖教学区域和办公区域，宿舍区域和后勤区域可选择性覆盖。</a:t>
            </a:r>
          </a:p>
          <a:p>
            <a:pPr>
              <a:lnSpc>
                <a:spcPct val="140000"/>
              </a:lnSpc>
            </a:pPr>
            <a:endParaRPr lang="zh-CN" altLang="en-US" sz="2400" dirty="0">
              <a:latin typeface="华文仿宋"/>
              <a:ea typeface="华文仿宋"/>
              <a:cs typeface="华文仿宋"/>
            </a:endParaRPr>
          </a:p>
        </p:txBody>
      </p:sp>
    </p:spTree>
    <p:extLst>
      <p:ext uri="{BB962C8B-B14F-4D97-AF65-F5344CB8AC3E}">
        <p14:creationId xmlns:p14="http://schemas.microsoft.com/office/powerpoint/2010/main" val="4344278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62277" y="688311"/>
            <a:ext cx="7299245" cy="4084195"/>
          </a:xfrm>
          <a:prstGeom prst="rect">
            <a:avLst/>
          </a:prstGeom>
          <a:noFill/>
        </p:spPr>
        <p:txBody>
          <a:bodyPr wrap="square" rtlCol="0">
            <a:spAutoFit/>
          </a:bodyPr>
          <a:lstStyle/>
          <a:p>
            <a:pPr>
              <a:lnSpc>
                <a:spcPct val="110000"/>
              </a:lnSpc>
            </a:pPr>
            <a:r>
              <a:rPr lang="zh-CN" altLang="en-US" sz="2400" dirty="0" smtClean="0">
                <a:latin typeface="华文仿宋"/>
                <a:ea typeface="华文仿宋"/>
                <a:cs typeface="华文仿宋"/>
              </a:rPr>
              <a:t>软件环境建设 </a:t>
            </a:r>
            <a:r>
              <a:rPr lang="zh-CN" altLang="en-US" sz="2400" dirty="0">
                <a:latin typeface="华文仿宋"/>
                <a:ea typeface="华文仿宋"/>
                <a:cs typeface="华文仿宋"/>
              </a:rPr>
              <a:t>：</a:t>
            </a:r>
            <a:endParaRPr lang="en-US" altLang="zh-CN" sz="2400" dirty="0">
              <a:latin typeface="华文仿宋"/>
              <a:ea typeface="华文仿宋"/>
              <a:cs typeface="华文仿宋"/>
            </a:endParaRPr>
          </a:p>
          <a:p>
            <a:pPr marL="615950" indent="-342900">
              <a:lnSpc>
                <a:spcPct val="130000"/>
              </a:lnSpc>
              <a:buFont typeface="Arial"/>
              <a:buChar char="•"/>
            </a:pPr>
            <a:r>
              <a:rPr lang="zh-CN" altLang="en-US" sz="2000" dirty="0">
                <a:latin typeface="华文仿宋"/>
                <a:ea typeface="华文仿宋"/>
                <a:cs typeface="华文仿宋"/>
              </a:rPr>
              <a:t>提供课堂考勤功能，教师可以及时掌握学生出勤情况。</a:t>
            </a:r>
          </a:p>
          <a:p>
            <a:pPr marL="615950" indent="-342900">
              <a:lnSpc>
                <a:spcPct val="130000"/>
              </a:lnSpc>
              <a:buFont typeface="Arial"/>
              <a:buChar char="•"/>
            </a:pPr>
            <a:r>
              <a:rPr lang="zh-CN" altLang="en-US" sz="2000" dirty="0">
                <a:latin typeface="华文仿宋"/>
                <a:ea typeface="华文仿宋"/>
                <a:cs typeface="华文仿宋"/>
              </a:rPr>
              <a:t>提供随机点名和即时抢答功能，教师可以采用随机或抢答方式选择学生参与课堂互动（回答问题、展示作业等）。</a:t>
            </a:r>
          </a:p>
          <a:p>
            <a:pPr marL="615950" indent="-342900">
              <a:lnSpc>
                <a:spcPct val="130000"/>
              </a:lnSpc>
              <a:buFont typeface="Arial"/>
              <a:buChar char="•"/>
            </a:pPr>
            <a:r>
              <a:rPr lang="zh-CN" altLang="en-US" sz="2000" dirty="0">
                <a:latin typeface="华文仿宋"/>
                <a:ea typeface="华文仿宋"/>
                <a:cs typeface="华文仿宋"/>
              </a:rPr>
              <a:t>提供智能分组功能，教师可以采用多种分组策略将学生快速分组，开展小组学习或分层教学。</a:t>
            </a:r>
          </a:p>
          <a:p>
            <a:pPr marL="615950" indent="-342900">
              <a:lnSpc>
                <a:spcPct val="130000"/>
              </a:lnSpc>
              <a:buFont typeface="Arial"/>
              <a:buChar char="•"/>
            </a:pPr>
            <a:r>
              <a:rPr lang="zh-CN" altLang="en-US" sz="2000" dirty="0">
                <a:latin typeface="华文仿宋"/>
                <a:ea typeface="华文仿宋"/>
                <a:cs typeface="华文仿宋"/>
              </a:rPr>
              <a:t>提供屏幕控制与分享功能，教师可以锁定学生终端，分享自己或学生的屏幕，使学生专注课堂学习。</a:t>
            </a:r>
          </a:p>
          <a:p>
            <a:pPr marL="615950" indent="-342900">
              <a:lnSpc>
                <a:spcPct val="130000"/>
              </a:lnSpc>
              <a:buFont typeface="Arial"/>
              <a:buChar char="•"/>
            </a:pPr>
            <a:r>
              <a:rPr lang="zh-CN" altLang="en-US" sz="2000" dirty="0">
                <a:latin typeface="华文仿宋"/>
                <a:ea typeface="华文仿宋"/>
                <a:cs typeface="华文仿宋"/>
              </a:rPr>
              <a:t>提供同屏比较功能，教师可以将多位学生的作业成果同时展示和分析比较</a:t>
            </a:r>
            <a:r>
              <a:rPr lang="zh-CN" altLang="en-US" sz="2000" dirty="0" smtClean="0">
                <a:latin typeface="华文仿宋"/>
                <a:ea typeface="华文仿宋"/>
                <a:cs typeface="华文仿宋"/>
              </a:rPr>
              <a:t>。</a:t>
            </a:r>
            <a:endParaRPr lang="zh-CN" altLang="en-US" sz="2000" dirty="0">
              <a:latin typeface="华文仿宋"/>
              <a:ea typeface="华文仿宋"/>
              <a:cs typeface="华文仿宋"/>
            </a:endParaRPr>
          </a:p>
        </p:txBody>
      </p:sp>
    </p:spTree>
    <p:extLst>
      <p:ext uri="{BB962C8B-B14F-4D97-AF65-F5344CB8AC3E}">
        <p14:creationId xmlns:p14="http://schemas.microsoft.com/office/powerpoint/2010/main" val="39140127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62277" y="688311"/>
            <a:ext cx="7299245" cy="4084195"/>
          </a:xfrm>
          <a:prstGeom prst="rect">
            <a:avLst/>
          </a:prstGeom>
          <a:noFill/>
        </p:spPr>
        <p:txBody>
          <a:bodyPr wrap="square" rtlCol="0">
            <a:spAutoFit/>
          </a:bodyPr>
          <a:lstStyle/>
          <a:p>
            <a:pPr>
              <a:lnSpc>
                <a:spcPct val="110000"/>
              </a:lnSpc>
            </a:pPr>
            <a:r>
              <a:rPr lang="zh-CN" altLang="en-US" sz="2400" dirty="0" smtClean="0">
                <a:latin typeface="华文仿宋"/>
                <a:ea typeface="华文仿宋"/>
                <a:cs typeface="华文仿宋"/>
              </a:rPr>
              <a:t>软件环境建设 </a:t>
            </a:r>
            <a:r>
              <a:rPr lang="zh-CN" altLang="en-US" sz="2400" dirty="0">
                <a:latin typeface="华文仿宋"/>
                <a:ea typeface="华文仿宋"/>
                <a:cs typeface="华文仿宋"/>
              </a:rPr>
              <a:t>：</a:t>
            </a:r>
            <a:endParaRPr lang="en-US" altLang="zh-CN" sz="2400" dirty="0">
              <a:latin typeface="华文仿宋"/>
              <a:ea typeface="华文仿宋"/>
              <a:cs typeface="华文仿宋"/>
            </a:endParaRPr>
          </a:p>
          <a:p>
            <a:pPr marL="615950" indent="-342900">
              <a:lnSpc>
                <a:spcPct val="130000"/>
              </a:lnSpc>
              <a:buFont typeface="Arial"/>
              <a:buChar char="•"/>
            </a:pPr>
            <a:r>
              <a:rPr lang="zh-CN" altLang="en-US" sz="2000" dirty="0" smtClean="0">
                <a:latin typeface="华文仿宋"/>
                <a:ea typeface="华文仿宋"/>
                <a:cs typeface="华文仿宋"/>
              </a:rPr>
              <a:t>提供课堂检测</a:t>
            </a:r>
            <a:r>
              <a:rPr lang="zh-CN" altLang="en-US" sz="2000" dirty="0">
                <a:latin typeface="华文仿宋"/>
                <a:ea typeface="华文仿宋"/>
                <a:cs typeface="华文仿宋"/>
              </a:rPr>
              <a:t>功能，教师可以布置随堂练习并及时反馈练习结果。 </a:t>
            </a:r>
            <a:endParaRPr lang="en-US" altLang="zh-CN" sz="2000" dirty="0" smtClean="0">
              <a:latin typeface="华文仿宋"/>
              <a:ea typeface="华文仿宋"/>
              <a:cs typeface="华文仿宋"/>
            </a:endParaRPr>
          </a:p>
          <a:p>
            <a:pPr marL="615950" indent="-342900">
              <a:lnSpc>
                <a:spcPct val="130000"/>
              </a:lnSpc>
              <a:buFont typeface="Arial"/>
              <a:buChar char="•"/>
            </a:pPr>
            <a:r>
              <a:rPr lang="zh-CN" altLang="en-US" sz="2000" dirty="0">
                <a:latin typeface="华文仿宋"/>
                <a:ea typeface="华文仿宋"/>
                <a:cs typeface="华文仿宋"/>
              </a:rPr>
              <a:t>提供课堂微课录制功能，教师可以将关键知识点的讲解过程进行录制，也可录制学生结题过程，并可以将以上过程进行回放。</a:t>
            </a:r>
          </a:p>
          <a:p>
            <a:pPr marL="615950" indent="-342900">
              <a:lnSpc>
                <a:spcPct val="130000"/>
              </a:lnSpc>
              <a:buFont typeface="Arial"/>
              <a:buChar char="•"/>
            </a:pPr>
            <a:r>
              <a:rPr lang="zh-CN" altLang="en-US" sz="2000" dirty="0">
                <a:latin typeface="华文仿宋"/>
                <a:ea typeface="华文仿宋"/>
                <a:cs typeface="华文仿宋"/>
              </a:rPr>
              <a:t>提供课堂行为记录功能，教师可以将学生的课堂表现通过视频录制或简单的点击、勾选等操作进行采集。</a:t>
            </a:r>
          </a:p>
          <a:p>
            <a:pPr marL="615950" indent="-342900">
              <a:lnSpc>
                <a:spcPct val="130000"/>
              </a:lnSpc>
              <a:buFont typeface="Arial"/>
              <a:buChar char="•"/>
            </a:pPr>
            <a:r>
              <a:rPr lang="zh-CN" altLang="en-US" sz="2000" dirty="0">
                <a:latin typeface="华文仿宋"/>
                <a:ea typeface="华文仿宋"/>
                <a:cs typeface="华文仿宋"/>
              </a:rPr>
              <a:t>提供学情分析功能，辅助教师了解班级学生作业完成、课程预习、薄弱知识点等情况，开展针对性教学。 </a:t>
            </a:r>
          </a:p>
        </p:txBody>
      </p:sp>
    </p:spTree>
    <p:extLst>
      <p:ext uri="{BB962C8B-B14F-4D97-AF65-F5344CB8AC3E}">
        <p14:creationId xmlns:p14="http://schemas.microsoft.com/office/powerpoint/2010/main" val="21724616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8" y="270533"/>
            <a:ext cx="1296144" cy="206550"/>
          </a:xfrm>
        </p:spPr>
        <p:txBody>
          <a:bodyPr>
            <a:noAutofit/>
          </a:bodyPr>
          <a:lstStyle/>
          <a:p>
            <a:r>
              <a:rPr lang="zh-CN" altLang="en-US" sz="1600" b="1" dirty="0" smtClean="0">
                <a:solidFill>
                  <a:srgbClr val="403C4A"/>
                </a:solidFill>
                <a:latin typeface="微软雅黑" panose="020B0503020204020204" pitchFamily="34" charset="-122"/>
                <a:ea typeface="微软雅黑" panose="020B0503020204020204" pitchFamily="34" charset="-122"/>
              </a:rPr>
              <a:t>建设背景</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标题 1"/>
          <p:cNvSpPr txBox="1">
            <a:spLocks/>
          </p:cNvSpPr>
          <p:nvPr/>
        </p:nvSpPr>
        <p:spPr>
          <a:xfrm>
            <a:off x="764440" y="775964"/>
            <a:ext cx="7776864" cy="627534"/>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mtClean="0"/>
              <a:t>十三五的要求：三基本  四提升  四拓展</a:t>
            </a:r>
            <a:endParaRPr lang="zh-CN" altLang="en-US" dirty="0"/>
          </a:p>
        </p:txBody>
      </p:sp>
      <p:graphicFrame>
        <p:nvGraphicFramePr>
          <p:cNvPr id="6" name="图表 5"/>
          <p:cNvGraphicFramePr/>
          <p:nvPr>
            <p:extLst>
              <p:ext uri="{D42A27DB-BD31-4B8C-83A1-F6EECF244321}">
                <p14:modId xmlns:p14="http://schemas.microsoft.com/office/powerpoint/2010/main" val="4102021899"/>
              </p:ext>
            </p:extLst>
          </p:nvPr>
        </p:nvGraphicFramePr>
        <p:xfrm>
          <a:off x="1219657" y="650993"/>
          <a:ext cx="6897172" cy="47501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295289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06151" y="664574"/>
            <a:ext cx="8251515" cy="595035"/>
          </a:xfrm>
          <a:prstGeom prst="rect">
            <a:avLst/>
          </a:prstGeom>
        </p:spPr>
        <p:txBody>
          <a:bodyPr wrap="square">
            <a:spAutoFit/>
          </a:bodyPr>
          <a:lstStyle/>
          <a:p>
            <a:pPr>
              <a:lnSpc>
                <a:spcPct val="120000"/>
              </a:lnSpc>
            </a:pPr>
            <a:r>
              <a:rPr lang="en-US" altLang="zh-CN" sz="2800" dirty="0" smtClean="0">
                <a:latin typeface="Heiti SC Light"/>
                <a:ea typeface="Heiti SC Light"/>
                <a:cs typeface="Heiti SC Light"/>
              </a:rPr>
              <a:t>3.</a:t>
            </a:r>
            <a:r>
              <a:rPr lang="zh-CN" altLang="en-US" sz="2800" dirty="0" smtClean="0">
                <a:latin typeface="Heiti SC Light"/>
                <a:ea typeface="Heiti SC Light"/>
                <a:cs typeface="Heiti SC Light"/>
              </a:rPr>
              <a:t> 智慧课堂</a:t>
            </a:r>
            <a:endParaRPr lang="en-US" altLang="zh-CN" sz="2800" dirty="0" smtClean="0">
              <a:latin typeface="Heiti SC Light"/>
              <a:ea typeface="Heiti SC Light"/>
              <a:cs typeface="Heiti SC Light"/>
            </a:endParaRPr>
          </a:p>
        </p:txBody>
      </p:sp>
      <p:sp>
        <p:nvSpPr>
          <p:cNvPr id="3" name="文本框 2"/>
          <p:cNvSpPr txBox="1"/>
          <p:nvPr/>
        </p:nvSpPr>
        <p:spPr>
          <a:xfrm>
            <a:off x="1006870" y="1325538"/>
            <a:ext cx="7159061" cy="3625608"/>
          </a:xfrm>
          <a:prstGeom prst="rect">
            <a:avLst/>
          </a:prstGeom>
          <a:noFill/>
        </p:spPr>
        <p:txBody>
          <a:bodyPr wrap="square" rtlCol="0">
            <a:spAutoFit/>
          </a:bodyPr>
          <a:lstStyle/>
          <a:p>
            <a:pPr>
              <a:lnSpc>
                <a:spcPct val="120000"/>
              </a:lnSpc>
            </a:pPr>
            <a:r>
              <a:rPr lang="zh-CN" altLang="en-US" sz="2400" dirty="0">
                <a:latin typeface="华文仿宋"/>
                <a:ea typeface="华文仿宋"/>
                <a:cs typeface="华文仿宋"/>
              </a:rPr>
              <a:t> </a:t>
            </a:r>
            <a:r>
              <a:rPr lang="zh-CN" altLang="en-US" sz="2400" dirty="0" smtClean="0">
                <a:latin typeface="华文仿宋"/>
                <a:ea typeface="华文仿宋"/>
                <a:cs typeface="华文仿宋"/>
              </a:rPr>
              <a:t>        核心</a:t>
            </a:r>
            <a:r>
              <a:rPr lang="zh-CN" altLang="en-US" sz="2400" dirty="0">
                <a:latin typeface="华文仿宋"/>
                <a:ea typeface="华文仿宋"/>
                <a:cs typeface="华文仿宋"/>
              </a:rPr>
              <a:t>使命是立足教学活动需求，提供智慧化的应用服务，达到最优化的教学效果</a:t>
            </a:r>
            <a:r>
              <a:rPr lang="zh-CN" altLang="en-US" sz="2400" dirty="0" smtClean="0">
                <a:latin typeface="华文仿宋"/>
                <a:ea typeface="华文仿宋"/>
                <a:cs typeface="华文仿宋"/>
              </a:rPr>
              <a:t>。</a:t>
            </a:r>
            <a:endParaRPr lang="en-US" altLang="zh-CN" sz="2400" dirty="0" smtClean="0">
              <a:latin typeface="华文仿宋"/>
              <a:ea typeface="华文仿宋"/>
              <a:cs typeface="华文仿宋"/>
            </a:endParaRPr>
          </a:p>
          <a:p>
            <a:pPr>
              <a:lnSpc>
                <a:spcPct val="120000"/>
              </a:lnSpc>
            </a:pPr>
            <a:r>
              <a:rPr lang="zh-CN" altLang="zh-CN" sz="2400" dirty="0">
                <a:latin typeface="华文仿宋"/>
                <a:ea typeface="华文仿宋"/>
                <a:cs typeface="华文仿宋"/>
              </a:rPr>
              <a:t> </a:t>
            </a:r>
            <a:r>
              <a:rPr lang="zh-CN" altLang="en-US" sz="2400" dirty="0" smtClean="0">
                <a:latin typeface="华文仿宋"/>
                <a:ea typeface="华文仿宋"/>
                <a:cs typeface="华文仿宋"/>
              </a:rPr>
              <a:t>       充分利用传感技术</a:t>
            </a:r>
            <a:r>
              <a:rPr lang="zh-CN" altLang="en-US" sz="2400" dirty="0">
                <a:latin typeface="华文仿宋"/>
                <a:ea typeface="华文仿宋"/>
                <a:cs typeface="华文仿宋"/>
              </a:rPr>
              <a:t>、人工智能技术、网络技术、富媒体技术等来装备教室和改善学习环境。在物联网、云计算、大数据等新兴技术的推动下，运用智慧技术，提供智慧服务，实现智慧管理是智慧课堂区别于以往多媒体课堂、互动课堂的主要特</a:t>
            </a:r>
            <a:r>
              <a:rPr lang="zh-CN" altLang="en-US" sz="2400" dirty="0" smtClean="0">
                <a:latin typeface="华文仿宋"/>
                <a:ea typeface="华文仿宋"/>
                <a:cs typeface="华文仿宋"/>
              </a:rPr>
              <a:t>征</a:t>
            </a:r>
            <a:r>
              <a:rPr lang="zh-CN" altLang="en-US" sz="2400" dirty="0">
                <a:latin typeface="华文仿宋"/>
                <a:ea typeface="华文仿宋"/>
                <a:cs typeface="华文仿宋"/>
              </a:rPr>
              <a:t>。</a:t>
            </a:r>
          </a:p>
          <a:p>
            <a:pPr>
              <a:lnSpc>
                <a:spcPct val="120000"/>
              </a:lnSpc>
            </a:pPr>
            <a:endParaRPr kumimoji="1" lang="zh-CN" altLang="en-US" sz="2400" dirty="0"/>
          </a:p>
        </p:txBody>
      </p:sp>
    </p:spTree>
    <p:extLst>
      <p:ext uri="{BB962C8B-B14F-4D97-AF65-F5344CB8AC3E}">
        <p14:creationId xmlns:p14="http://schemas.microsoft.com/office/powerpoint/2010/main" val="41221240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75930" y="1085995"/>
            <a:ext cx="7159061" cy="3434787"/>
          </a:xfrm>
          <a:prstGeom prst="rect">
            <a:avLst/>
          </a:prstGeom>
          <a:noFill/>
        </p:spPr>
        <p:txBody>
          <a:bodyPr wrap="square" rtlCol="0">
            <a:spAutoFit/>
          </a:bodyPr>
          <a:lstStyle/>
          <a:p>
            <a:pPr>
              <a:lnSpc>
                <a:spcPct val="130000"/>
              </a:lnSpc>
            </a:pPr>
            <a:r>
              <a:rPr lang="zh-CN" altLang="en-US" dirty="0" smtClean="0">
                <a:latin typeface="华文仿宋"/>
                <a:ea typeface="华文仿宋"/>
                <a:cs typeface="华文仿宋"/>
              </a:rPr>
              <a:t> </a:t>
            </a:r>
            <a:r>
              <a:rPr lang="zh-CN" altLang="en-US" sz="2400" dirty="0" smtClean="0">
                <a:latin typeface="华文仿宋"/>
                <a:ea typeface="华文仿宋"/>
                <a:cs typeface="华文仿宋"/>
              </a:rPr>
              <a:t>教育教学方法：</a:t>
            </a:r>
            <a:endParaRPr lang="en-US" altLang="zh-CN" sz="2400" dirty="0" smtClean="0">
              <a:latin typeface="华文仿宋"/>
              <a:ea typeface="华文仿宋"/>
              <a:cs typeface="华文仿宋"/>
            </a:endParaRPr>
          </a:p>
          <a:p>
            <a:pPr>
              <a:lnSpc>
                <a:spcPct val="130000"/>
              </a:lnSpc>
            </a:pPr>
            <a:r>
              <a:rPr lang="zh-CN" altLang="en-US" sz="2400" dirty="0" smtClean="0">
                <a:latin typeface="华文仿宋"/>
                <a:ea typeface="华文仿宋"/>
                <a:cs typeface="华文仿宋"/>
              </a:rPr>
              <a:t>        以网络化和个</a:t>
            </a:r>
            <a:r>
              <a:rPr lang="zh-CN" altLang="en-US" sz="2400" dirty="0">
                <a:latin typeface="华文仿宋"/>
                <a:ea typeface="华文仿宋"/>
                <a:cs typeface="华文仿宋"/>
              </a:rPr>
              <a:t>性化为特征，使用更多的人工智能服务，更加强调探究式学习、项目式学习、合作学习、翻转课堂、混合式教学、</a:t>
            </a:r>
            <a:r>
              <a:rPr lang="en-US" altLang="zh-CN" sz="2400" dirty="0">
                <a:latin typeface="华文仿宋"/>
                <a:ea typeface="华文仿宋"/>
                <a:cs typeface="华文仿宋"/>
              </a:rPr>
              <a:t>STEM/STEAM</a:t>
            </a:r>
            <a:r>
              <a:rPr lang="zh-CN" altLang="en-US" sz="2400" dirty="0">
                <a:latin typeface="华文仿宋"/>
                <a:ea typeface="华文仿宋"/>
                <a:cs typeface="华文仿宋"/>
              </a:rPr>
              <a:t>学习、</a:t>
            </a:r>
            <a:r>
              <a:rPr lang="en-US" altLang="zh-CN" sz="2400" dirty="0">
                <a:latin typeface="华文仿宋"/>
                <a:ea typeface="华文仿宋"/>
                <a:cs typeface="华文仿宋"/>
              </a:rPr>
              <a:t>MOOC</a:t>
            </a:r>
            <a:r>
              <a:rPr lang="zh-CN" altLang="en-US" sz="2400" dirty="0">
                <a:latin typeface="华文仿宋"/>
                <a:ea typeface="华文仿宋"/>
                <a:cs typeface="华文仿宋"/>
              </a:rPr>
              <a:t>在线教学、非正式学习等教学新模式</a:t>
            </a:r>
            <a:r>
              <a:rPr lang="zh-CN" altLang="en-US" sz="2400" dirty="0" smtClean="0">
                <a:latin typeface="华文仿宋"/>
                <a:ea typeface="华文仿宋"/>
                <a:cs typeface="华文仿宋"/>
              </a:rPr>
              <a:t>。</a:t>
            </a:r>
            <a:endParaRPr lang="en-US" altLang="zh-CN" sz="2400" dirty="0" smtClean="0">
              <a:latin typeface="华文仿宋"/>
              <a:ea typeface="华文仿宋"/>
              <a:cs typeface="华文仿宋"/>
            </a:endParaRPr>
          </a:p>
          <a:p>
            <a:pPr>
              <a:lnSpc>
                <a:spcPct val="130000"/>
              </a:lnSpc>
            </a:pPr>
            <a:r>
              <a:rPr lang="zh-CN" altLang="en-US" sz="2400" dirty="0" smtClean="0">
                <a:latin typeface="华文仿宋"/>
                <a:ea typeface="华文仿宋"/>
                <a:cs typeface="华文仿宋"/>
              </a:rPr>
              <a:t>       教师应成为</a:t>
            </a:r>
            <a:r>
              <a:rPr lang="zh-CN" altLang="en-US" sz="2400" dirty="0">
                <a:latin typeface="华文仿宋"/>
                <a:ea typeface="华文仿宋"/>
                <a:cs typeface="华文仿宋"/>
              </a:rPr>
              <a:t>学科“信息化应用高手” 。 </a:t>
            </a:r>
            <a:endParaRPr lang="en-US" altLang="zh-CN" sz="2400" dirty="0">
              <a:latin typeface="华文仿宋"/>
              <a:ea typeface="华文仿宋"/>
              <a:cs typeface="华文仿宋"/>
            </a:endParaRPr>
          </a:p>
          <a:p>
            <a:pPr>
              <a:lnSpc>
                <a:spcPct val="130000"/>
              </a:lnSpc>
            </a:pPr>
            <a:r>
              <a:rPr lang="zh-CN" altLang="en-US" sz="2400" dirty="0" smtClean="0">
                <a:latin typeface="华文仿宋"/>
                <a:ea typeface="华文仿宋"/>
                <a:cs typeface="华文仿宋"/>
              </a:rPr>
              <a:t> </a:t>
            </a:r>
            <a:endParaRPr lang="zh-CN" altLang="en-US" sz="2400" dirty="0">
              <a:latin typeface="华文仿宋"/>
              <a:ea typeface="华文仿宋"/>
              <a:cs typeface="华文仿宋"/>
            </a:endParaRPr>
          </a:p>
        </p:txBody>
      </p:sp>
    </p:spTree>
    <p:extLst>
      <p:ext uri="{BB962C8B-B14F-4D97-AF65-F5344CB8AC3E}">
        <p14:creationId xmlns:p14="http://schemas.microsoft.com/office/powerpoint/2010/main" val="28091442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62277" y="929775"/>
            <a:ext cx="7299245" cy="3360920"/>
          </a:xfrm>
          <a:prstGeom prst="rect">
            <a:avLst/>
          </a:prstGeom>
          <a:noFill/>
        </p:spPr>
        <p:txBody>
          <a:bodyPr wrap="square" rtlCol="0">
            <a:spAutoFit/>
          </a:bodyPr>
          <a:lstStyle/>
          <a:p>
            <a:pPr>
              <a:lnSpc>
                <a:spcPct val="110000"/>
              </a:lnSpc>
            </a:pPr>
            <a:r>
              <a:rPr lang="zh-CN" altLang="en-US" sz="2400" dirty="0" smtClean="0">
                <a:latin typeface="华文仿宋"/>
                <a:ea typeface="华文仿宋"/>
                <a:cs typeface="华文仿宋"/>
              </a:rPr>
              <a:t>物理环境建设</a:t>
            </a:r>
            <a:r>
              <a:rPr lang="zh-CN" altLang="en-US" sz="2400" dirty="0">
                <a:latin typeface="华文仿宋"/>
                <a:ea typeface="华文仿宋"/>
                <a:cs typeface="华文仿宋"/>
              </a:rPr>
              <a:t>：</a:t>
            </a:r>
            <a:endParaRPr lang="en-US" altLang="zh-CN" sz="2400" dirty="0">
              <a:latin typeface="华文仿宋"/>
              <a:ea typeface="华文仿宋"/>
              <a:cs typeface="华文仿宋"/>
            </a:endParaRPr>
          </a:p>
          <a:p>
            <a:pPr>
              <a:lnSpc>
                <a:spcPct val="130000"/>
              </a:lnSpc>
            </a:pPr>
            <a:r>
              <a:rPr lang="zh-CN" altLang="en-US" sz="2400" dirty="0" smtClean="0">
                <a:latin typeface="华文仿宋"/>
                <a:ea typeface="华文仿宋"/>
                <a:cs typeface="华文仿宋"/>
              </a:rPr>
              <a:t>        空间布置较之互动课堂更加灵活多样</a:t>
            </a:r>
            <a:r>
              <a:rPr lang="zh-CN" altLang="en-US" sz="2400" dirty="0">
                <a:latin typeface="华文仿宋"/>
                <a:ea typeface="华文仿宋"/>
                <a:cs typeface="华文仿宋"/>
              </a:rPr>
              <a:t>，能够适应不同的教学需要。</a:t>
            </a:r>
          </a:p>
          <a:p>
            <a:pPr>
              <a:lnSpc>
                <a:spcPct val="130000"/>
              </a:lnSpc>
            </a:pPr>
            <a:r>
              <a:rPr lang="zh-CN" altLang="en-US" sz="2400" dirty="0" smtClean="0">
                <a:latin typeface="华文仿宋"/>
                <a:ea typeface="华文仿宋"/>
                <a:cs typeface="华文仿宋"/>
              </a:rPr>
              <a:t>        系统设计智慧教室物理空间环境</a:t>
            </a:r>
            <a:r>
              <a:rPr lang="zh-CN" altLang="en-US" sz="2400" dirty="0">
                <a:latin typeface="华文仿宋"/>
                <a:ea typeface="华文仿宋"/>
                <a:cs typeface="华文仿宋"/>
              </a:rPr>
              <a:t>，合理规划各种智能设备在空间上的位置和关系，实现数据共享和整合。探索智能化物理环境的建设，与软硬件环境无缝衔接。 </a:t>
            </a:r>
          </a:p>
        </p:txBody>
      </p:sp>
    </p:spTree>
    <p:extLst>
      <p:ext uri="{BB962C8B-B14F-4D97-AF65-F5344CB8AC3E}">
        <p14:creationId xmlns:p14="http://schemas.microsoft.com/office/powerpoint/2010/main" val="23311453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62277" y="988760"/>
            <a:ext cx="7299245" cy="3434787"/>
          </a:xfrm>
          <a:prstGeom prst="rect">
            <a:avLst/>
          </a:prstGeom>
          <a:noFill/>
        </p:spPr>
        <p:txBody>
          <a:bodyPr wrap="square" rtlCol="0">
            <a:spAutoFit/>
          </a:bodyPr>
          <a:lstStyle/>
          <a:p>
            <a:pPr>
              <a:lnSpc>
                <a:spcPct val="130000"/>
              </a:lnSpc>
            </a:pPr>
            <a:r>
              <a:rPr lang="zh-CN" altLang="en-US" sz="2400" dirty="0" smtClean="0">
                <a:latin typeface="华文仿宋"/>
                <a:ea typeface="华文仿宋"/>
                <a:cs typeface="华文仿宋"/>
              </a:rPr>
              <a:t>硬件设备建设 </a:t>
            </a:r>
            <a:r>
              <a:rPr lang="zh-CN" altLang="en-US" sz="2400" dirty="0">
                <a:latin typeface="华文仿宋"/>
                <a:ea typeface="华文仿宋"/>
                <a:cs typeface="华文仿宋"/>
              </a:rPr>
              <a:t>：</a:t>
            </a:r>
            <a:endParaRPr lang="en-US" altLang="zh-CN" sz="2400" dirty="0">
              <a:latin typeface="华文仿宋"/>
              <a:ea typeface="华文仿宋"/>
              <a:cs typeface="华文仿宋"/>
            </a:endParaRPr>
          </a:p>
          <a:p>
            <a:pPr>
              <a:lnSpc>
                <a:spcPct val="130000"/>
              </a:lnSpc>
            </a:pPr>
            <a:r>
              <a:rPr lang="zh-CN" altLang="en-US" sz="2400" dirty="0" smtClean="0">
                <a:latin typeface="华文仿宋"/>
                <a:ea typeface="华文仿宋"/>
                <a:cs typeface="华文仿宋"/>
              </a:rPr>
              <a:t>        移动智能终端在</a:t>
            </a:r>
            <a:r>
              <a:rPr lang="zh-CN" altLang="en-US" sz="2400" dirty="0">
                <a:latin typeface="华文仿宋"/>
                <a:ea typeface="华文仿宋"/>
                <a:cs typeface="华文仿宋"/>
              </a:rPr>
              <a:t>性能、便携性、电池续航时间等方面都具备较强的优势特性，兼容当下主流操作系统，具备更加灵活性、人机交互性的触控式操作模式，提升使用体验。</a:t>
            </a:r>
          </a:p>
          <a:p>
            <a:pPr>
              <a:lnSpc>
                <a:spcPct val="130000"/>
              </a:lnSpc>
            </a:pPr>
            <a:r>
              <a:rPr lang="zh-CN" altLang="en-US" sz="2400" dirty="0" smtClean="0">
                <a:latin typeface="华文仿宋"/>
                <a:ea typeface="华文仿宋"/>
                <a:cs typeface="华文仿宋"/>
              </a:rPr>
              <a:t>        硬件设备具备</a:t>
            </a:r>
            <a:r>
              <a:rPr lang="zh-CN" altLang="en-US" sz="2400" dirty="0">
                <a:latin typeface="华文仿宋"/>
                <a:ea typeface="华文仿宋"/>
                <a:cs typeface="华文仿宋"/>
              </a:rPr>
              <a:t>智能、交互的特征，使用体验更加人性化、智能化、简洁化。 </a:t>
            </a:r>
          </a:p>
        </p:txBody>
      </p:sp>
    </p:spTree>
    <p:extLst>
      <p:ext uri="{BB962C8B-B14F-4D97-AF65-F5344CB8AC3E}">
        <p14:creationId xmlns:p14="http://schemas.microsoft.com/office/powerpoint/2010/main" val="11873257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62277" y="1270639"/>
            <a:ext cx="7299245" cy="2653034"/>
          </a:xfrm>
          <a:prstGeom prst="rect">
            <a:avLst/>
          </a:prstGeom>
          <a:noFill/>
        </p:spPr>
        <p:txBody>
          <a:bodyPr wrap="square" rtlCol="0">
            <a:spAutoFit/>
          </a:bodyPr>
          <a:lstStyle/>
          <a:p>
            <a:pPr>
              <a:lnSpc>
                <a:spcPct val="140000"/>
              </a:lnSpc>
            </a:pPr>
            <a:r>
              <a:rPr lang="zh-CN" altLang="en-US" sz="2400" dirty="0" smtClean="0">
                <a:latin typeface="华文仿宋"/>
                <a:ea typeface="华文仿宋"/>
                <a:cs typeface="华文仿宋"/>
              </a:rPr>
              <a:t>网络环境建设</a:t>
            </a:r>
            <a:r>
              <a:rPr lang="zh-CN" altLang="en-US" sz="2400" dirty="0">
                <a:latin typeface="华文仿宋"/>
                <a:ea typeface="华文仿宋"/>
                <a:cs typeface="华文仿宋"/>
              </a:rPr>
              <a:t>：</a:t>
            </a:r>
            <a:endParaRPr lang="en-US" altLang="zh-CN" sz="2400" dirty="0">
              <a:latin typeface="华文仿宋"/>
              <a:ea typeface="华文仿宋"/>
              <a:cs typeface="华文仿宋"/>
            </a:endParaRPr>
          </a:p>
          <a:p>
            <a:pPr>
              <a:lnSpc>
                <a:spcPct val="140000"/>
              </a:lnSpc>
            </a:pPr>
            <a:r>
              <a:rPr lang="zh-CN" altLang="en-US" sz="2400" dirty="0" smtClean="0">
                <a:latin typeface="华文仿宋"/>
                <a:ea typeface="华文仿宋"/>
                <a:cs typeface="华文仿宋"/>
              </a:rPr>
              <a:t>        班均出口带宽保证不低于</a:t>
            </a:r>
            <a:r>
              <a:rPr lang="en-US" altLang="zh-CN" sz="2400" dirty="0">
                <a:latin typeface="华文仿宋"/>
                <a:ea typeface="华文仿宋"/>
                <a:cs typeface="华文仿宋"/>
              </a:rPr>
              <a:t>10M</a:t>
            </a:r>
            <a:r>
              <a:rPr lang="zh-CN" altLang="en-US" sz="2400" dirty="0">
                <a:latin typeface="华文仿宋"/>
                <a:ea typeface="华文仿宋"/>
                <a:cs typeface="华文仿宋"/>
              </a:rPr>
              <a:t>，进一步达到</a:t>
            </a:r>
            <a:r>
              <a:rPr lang="en-US" altLang="zh-CN" sz="2400" dirty="0">
                <a:latin typeface="华文仿宋"/>
                <a:ea typeface="华文仿宋"/>
                <a:cs typeface="华文仿宋"/>
              </a:rPr>
              <a:t>20M</a:t>
            </a:r>
            <a:r>
              <a:rPr lang="zh-CN" altLang="en-US" sz="2400" dirty="0">
                <a:latin typeface="华文仿宋"/>
                <a:ea typeface="华文仿宋"/>
                <a:cs typeface="华文仿宋"/>
              </a:rPr>
              <a:t>，有条件的地区达到</a:t>
            </a:r>
            <a:r>
              <a:rPr lang="en-US" altLang="zh-CN" sz="2400" dirty="0">
                <a:latin typeface="华文仿宋"/>
                <a:ea typeface="华文仿宋"/>
                <a:cs typeface="华文仿宋"/>
              </a:rPr>
              <a:t>50M</a:t>
            </a:r>
            <a:r>
              <a:rPr lang="zh-CN" altLang="en-US" sz="2400" dirty="0">
                <a:latin typeface="华文仿宋"/>
                <a:ea typeface="华文仿宋"/>
                <a:cs typeface="华文仿宋"/>
              </a:rPr>
              <a:t>。</a:t>
            </a:r>
          </a:p>
          <a:p>
            <a:pPr>
              <a:lnSpc>
                <a:spcPct val="140000"/>
              </a:lnSpc>
            </a:pPr>
            <a:r>
              <a:rPr lang="zh-CN" altLang="en-US" sz="2400" dirty="0" smtClean="0">
                <a:latin typeface="华文仿宋"/>
                <a:ea typeface="华文仿宋"/>
                <a:cs typeface="华文仿宋"/>
              </a:rPr>
              <a:t>        实现校园无线网络全覆盖</a:t>
            </a:r>
            <a:r>
              <a:rPr lang="zh-CN" altLang="en-US" sz="2400" dirty="0">
                <a:latin typeface="华文仿宋"/>
                <a:ea typeface="华文仿宋"/>
                <a:cs typeface="华文仿宋"/>
              </a:rPr>
              <a:t>，保障网络访问流畅、高效、可靠。 </a:t>
            </a:r>
          </a:p>
        </p:txBody>
      </p:sp>
    </p:spTree>
    <p:extLst>
      <p:ext uri="{BB962C8B-B14F-4D97-AF65-F5344CB8AC3E}">
        <p14:creationId xmlns:p14="http://schemas.microsoft.com/office/powerpoint/2010/main" val="43442785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784757" y="688311"/>
            <a:ext cx="7761451" cy="4154983"/>
          </a:xfrm>
          <a:prstGeom prst="rect">
            <a:avLst/>
          </a:prstGeom>
          <a:noFill/>
        </p:spPr>
        <p:txBody>
          <a:bodyPr wrap="square" rtlCol="0">
            <a:spAutoFit/>
          </a:bodyPr>
          <a:lstStyle/>
          <a:p>
            <a:r>
              <a:rPr lang="zh-CN" altLang="en-US" sz="2400" dirty="0" smtClean="0">
                <a:latin typeface="华文仿宋"/>
                <a:ea typeface="华文仿宋"/>
                <a:cs typeface="华文仿宋"/>
              </a:rPr>
              <a:t>软件环境建设 </a:t>
            </a:r>
            <a:r>
              <a:rPr lang="zh-CN" altLang="en-US" sz="2400" dirty="0">
                <a:latin typeface="华文仿宋"/>
                <a:ea typeface="华文仿宋"/>
                <a:cs typeface="华文仿宋"/>
              </a:rPr>
              <a:t>：</a:t>
            </a:r>
            <a:endParaRPr lang="en-US" altLang="zh-CN" sz="2400" dirty="0">
              <a:latin typeface="华文仿宋"/>
              <a:ea typeface="华文仿宋"/>
              <a:cs typeface="华文仿宋"/>
            </a:endParaRPr>
          </a:p>
          <a:p>
            <a:pPr marL="615950" indent="-342900">
              <a:buFont typeface="Arial"/>
              <a:buChar char="•"/>
            </a:pPr>
            <a:r>
              <a:rPr lang="zh-CN" altLang="en-US" sz="2000" dirty="0">
                <a:latin typeface="华文仿宋"/>
                <a:ea typeface="华文仿宋"/>
                <a:cs typeface="华文仿宋"/>
              </a:rPr>
              <a:t>提供智能感知功能，能够实现对环境内</a:t>
            </a:r>
            <a:r>
              <a:rPr lang="zh-CN" altLang="en-US" sz="2000" dirty="0" smtClean="0">
                <a:latin typeface="华文仿宋"/>
                <a:ea typeface="华文仿宋"/>
                <a:cs typeface="华文仿宋"/>
              </a:rPr>
              <a:t>所有装备及状态信</a:t>
            </a:r>
            <a:r>
              <a:rPr lang="zh-CN" altLang="en-US" sz="2000" dirty="0">
                <a:latin typeface="华文仿宋"/>
                <a:ea typeface="华文仿宋"/>
                <a:cs typeface="华文仿宋"/>
              </a:rPr>
              <a:t>息采集，对环境指标及活动情境的识别、感知和记录。</a:t>
            </a:r>
          </a:p>
          <a:p>
            <a:pPr marL="615950" indent="-342900">
              <a:buFont typeface="Arial"/>
              <a:buChar char="•"/>
            </a:pPr>
            <a:r>
              <a:rPr lang="zh-CN" altLang="en-US" sz="2000" dirty="0">
                <a:latin typeface="华文仿宋"/>
                <a:ea typeface="华文仿宋"/>
                <a:cs typeface="华文仿宋"/>
              </a:rPr>
              <a:t>提供智能控制功能，能够实现对教学设备的控制和管理，且能实现对控制全过程及效果的监视。</a:t>
            </a:r>
          </a:p>
          <a:p>
            <a:pPr marL="615950" indent="-342900">
              <a:buFont typeface="Arial"/>
              <a:buChar char="•"/>
            </a:pPr>
            <a:r>
              <a:rPr lang="zh-CN" altLang="en-US" sz="2000" dirty="0">
                <a:latin typeface="华文仿宋"/>
                <a:ea typeface="华文仿宋"/>
                <a:cs typeface="华文仿宋"/>
              </a:rPr>
              <a:t>提供智能管理功能，能够实现环境内各类信息或数据的生成、采集、汇聚、推送和智能</a:t>
            </a:r>
            <a:r>
              <a:rPr lang="zh-CN" altLang="en-US" sz="2000" dirty="0" smtClean="0">
                <a:latin typeface="华文仿宋"/>
                <a:ea typeface="华文仿宋"/>
                <a:cs typeface="华文仿宋"/>
              </a:rPr>
              <a:t>分析。</a:t>
            </a:r>
            <a:endParaRPr lang="en-US" altLang="zh-CN" sz="2000" dirty="0" smtClean="0">
              <a:latin typeface="华文仿宋"/>
              <a:ea typeface="华文仿宋"/>
              <a:cs typeface="华文仿宋"/>
            </a:endParaRPr>
          </a:p>
          <a:p>
            <a:pPr marL="615950" indent="-342900">
              <a:buFont typeface="Arial"/>
              <a:buChar char="•"/>
            </a:pPr>
            <a:r>
              <a:rPr lang="zh-CN" altLang="zh-CN" sz="2000" dirty="0" smtClean="0">
                <a:latin typeface="华文仿宋"/>
                <a:ea typeface="华文仿宋"/>
                <a:cs typeface="华文仿宋"/>
              </a:rPr>
              <a:t>有</a:t>
            </a:r>
            <a:r>
              <a:rPr lang="zh-CN" altLang="zh-CN" sz="2000" dirty="0">
                <a:latin typeface="华文仿宋"/>
                <a:ea typeface="华文仿宋"/>
                <a:cs typeface="华文仿宋"/>
              </a:rPr>
              <a:t>条件的可提供互动反馈功能</a:t>
            </a:r>
            <a:r>
              <a:rPr lang="zh-CN" altLang="zh-CN" sz="2000" dirty="0" smtClean="0">
                <a:latin typeface="华文仿宋"/>
                <a:ea typeface="华文仿宋"/>
                <a:cs typeface="华文仿宋"/>
              </a:rPr>
              <a:t>，支持教师和</a:t>
            </a:r>
            <a:r>
              <a:rPr lang="zh-CN" altLang="zh-CN" sz="2000" dirty="0">
                <a:latin typeface="华文仿宋"/>
                <a:ea typeface="华文仿宋"/>
                <a:cs typeface="华文仿宋"/>
              </a:rPr>
              <a:t>学生在活动过程</a:t>
            </a:r>
            <a:r>
              <a:rPr lang="zh-CN" altLang="zh-CN" sz="2000" dirty="0" smtClean="0">
                <a:latin typeface="华文仿宋"/>
                <a:ea typeface="华文仿宋"/>
                <a:cs typeface="华文仿宋"/>
              </a:rPr>
              <a:t>中的全方位交互</a:t>
            </a:r>
            <a:r>
              <a:rPr lang="zh-CN" altLang="en-US" sz="2000" dirty="0" smtClean="0">
                <a:latin typeface="华文仿宋"/>
                <a:ea typeface="华文仿宋"/>
                <a:cs typeface="华文仿宋"/>
              </a:rPr>
              <a:t>和</a:t>
            </a:r>
            <a:r>
              <a:rPr lang="zh-CN" altLang="zh-CN" sz="2000" dirty="0" smtClean="0">
                <a:latin typeface="华文仿宋"/>
                <a:ea typeface="华文仿宋"/>
                <a:cs typeface="华文仿宋"/>
              </a:rPr>
              <a:t>且及时反馈。</a:t>
            </a:r>
            <a:endParaRPr lang="en-US" altLang="zh-CN" sz="2000" dirty="0" smtClean="0">
              <a:latin typeface="华文仿宋"/>
              <a:ea typeface="华文仿宋"/>
              <a:cs typeface="华文仿宋"/>
            </a:endParaRPr>
          </a:p>
          <a:p>
            <a:pPr marL="615950" indent="-342900">
              <a:buFont typeface="Arial"/>
              <a:buChar char="•"/>
            </a:pPr>
            <a:r>
              <a:rPr lang="zh-CN" altLang="zh-CN" sz="2000" dirty="0" smtClean="0">
                <a:latin typeface="华文仿宋"/>
                <a:ea typeface="华文仿宋"/>
                <a:cs typeface="华文仿宋"/>
              </a:rPr>
              <a:t>有</a:t>
            </a:r>
            <a:r>
              <a:rPr lang="zh-CN" altLang="zh-CN" sz="2000" dirty="0">
                <a:latin typeface="华文仿宋"/>
                <a:ea typeface="华文仿宋"/>
                <a:cs typeface="华文仿宋"/>
              </a:rPr>
              <a:t>条件的可提供环境条件监测与调节功能，</a:t>
            </a:r>
            <a:r>
              <a:rPr lang="zh-CN" altLang="zh-CN" sz="2000" dirty="0" smtClean="0">
                <a:latin typeface="华文仿宋"/>
                <a:ea typeface="华文仿宋"/>
                <a:cs typeface="华文仿宋"/>
              </a:rPr>
              <a:t>具备基于环境数据实现智能调节</a:t>
            </a:r>
            <a:r>
              <a:rPr lang="zh-CN" altLang="zh-CN" sz="2000" dirty="0">
                <a:latin typeface="华文仿宋"/>
                <a:ea typeface="华文仿宋"/>
                <a:cs typeface="华文仿宋"/>
              </a:rPr>
              <a:t>控制的条件</a:t>
            </a:r>
            <a:r>
              <a:rPr lang="zh-CN" altLang="zh-CN" sz="2000" dirty="0" smtClean="0">
                <a:latin typeface="华文仿宋"/>
                <a:ea typeface="华文仿宋"/>
                <a:cs typeface="华文仿宋"/>
              </a:rPr>
              <a:t>。</a:t>
            </a:r>
            <a:endParaRPr lang="en-US" altLang="zh-CN" sz="2000" dirty="0" smtClean="0">
              <a:latin typeface="华文仿宋"/>
              <a:ea typeface="华文仿宋"/>
              <a:cs typeface="华文仿宋"/>
            </a:endParaRPr>
          </a:p>
          <a:p>
            <a:pPr marL="615950" indent="-342900">
              <a:buFont typeface="Arial"/>
              <a:buChar char="•"/>
            </a:pPr>
            <a:r>
              <a:rPr lang="zh-CN" altLang="zh-CN" sz="2000" dirty="0" smtClean="0">
                <a:latin typeface="华文仿宋"/>
                <a:ea typeface="华文仿宋"/>
                <a:cs typeface="华文仿宋"/>
              </a:rPr>
              <a:t>有</a:t>
            </a:r>
            <a:r>
              <a:rPr lang="zh-CN" altLang="zh-CN" sz="2000" dirty="0">
                <a:latin typeface="华文仿宋"/>
                <a:ea typeface="华文仿宋"/>
                <a:cs typeface="华文仿宋"/>
              </a:rPr>
              <a:t>条件的可提供分析决策功能，具备综合运用教学活动的信息和数据，为数据分析和决策提供支持的环境与条件</a:t>
            </a:r>
            <a:r>
              <a:rPr lang="zh-CN" altLang="zh-CN" sz="2000" dirty="0" smtClean="0">
                <a:latin typeface="华文仿宋"/>
                <a:ea typeface="华文仿宋"/>
                <a:cs typeface="华文仿宋"/>
              </a:rPr>
              <a:t>。</a:t>
            </a:r>
            <a:endParaRPr lang="zh-CN" altLang="zh-CN" sz="2000" dirty="0">
              <a:latin typeface="华文仿宋"/>
              <a:ea typeface="华文仿宋"/>
              <a:cs typeface="华文仿宋"/>
            </a:endParaRPr>
          </a:p>
        </p:txBody>
      </p:sp>
    </p:spTree>
    <p:extLst>
      <p:ext uri="{BB962C8B-B14F-4D97-AF65-F5344CB8AC3E}">
        <p14:creationId xmlns:p14="http://schemas.microsoft.com/office/powerpoint/2010/main" val="39140127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06151" y="664574"/>
            <a:ext cx="8251515" cy="595035"/>
          </a:xfrm>
          <a:prstGeom prst="rect">
            <a:avLst/>
          </a:prstGeom>
        </p:spPr>
        <p:txBody>
          <a:bodyPr wrap="square">
            <a:spAutoFit/>
          </a:bodyPr>
          <a:lstStyle/>
          <a:p>
            <a:pPr>
              <a:lnSpc>
                <a:spcPct val="120000"/>
              </a:lnSpc>
            </a:pPr>
            <a:r>
              <a:rPr lang="en-US" altLang="zh-CN" sz="2800" dirty="0" smtClean="0">
                <a:latin typeface="Heiti SC Light"/>
                <a:ea typeface="Heiti SC Light"/>
                <a:cs typeface="Heiti SC Light"/>
              </a:rPr>
              <a:t>4.</a:t>
            </a:r>
            <a:r>
              <a:rPr lang="zh-CN" altLang="en-US" sz="2800" dirty="0" smtClean="0">
                <a:latin typeface="Heiti SC Light"/>
                <a:ea typeface="Heiti SC Light"/>
                <a:cs typeface="Heiti SC Light"/>
              </a:rPr>
              <a:t> 创客空间</a:t>
            </a:r>
            <a:endParaRPr lang="en-US" altLang="zh-CN" sz="2800" dirty="0" smtClean="0">
              <a:latin typeface="Heiti SC Light"/>
              <a:ea typeface="Heiti SC Light"/>
              <a:cs typeface="Heiti SC Light"/>
            </a:endParaRPr>
          </a:p>
        </p:txBody>
      </p:sp>
      <p:sp>
        <p:nvSpPr>
          <p:cNvPr id="3" name="文本框 2"/>
          <p:cNvSpPr txBox="1"/>
          <p:nvPr/>
        </p:nvSpPr>
        <p:spPr>
          <a:xfrm>
            <a:off x="1006870" y="1362314"/>
            <a:ext cx="7159061" cy="3785652"/>
          </a:xfrm>
          <a:prstGeom prst="rect">
            <a:avLst/>
          </a:prstGeom>
          <a:noFill/>
        </p:spPr>
        <p:txBody>
          <a:bodyPr wrap="square" rtlCol="0">
            <a:spAutoFit/>
          </a:bodyPr>
          <a:lstStyle/>
          <a:p>
            <a:r>
              <a:rPr lang="zh-CN" altLang="en-US" sz="2400" dirty="0" smtClean="0">
                <a:latin typeface="华文仿宋"/>
                <a:ea typeface="华文仿宋"/>
                <a:cs typeface="华文仿宋"/>
              </a:rPr>
              <a:t>        创客空间是配备创客所需设备和资</a:t>
            </a:r>
            <a:r>
              <a:rPr lang="zh-CN" altLang="en-US" sz="2400" dirty="0">
                <a:latin typeface="华文仿宋"/>
                <a:ea typeface="华文仿宋"/>
                <a:cs typeface="华文仿宋"/>
              </a:rPr>
              <a:t>源的开放的工作场所。在创客空间里，人们可以依托互联网支持协同创新，通过模块化的知识与技术提升创客的创新能力。在创客空间里，设计新产品的过程同时也是建立社区的过程，使不同的行动者与利益相关者之间建立起网络。 </a:t>
            </a:r>
            <a:endParaRPr lang="en-US" altLang="zh-CN" sz="2400" dirty="0" smtClean="0">
              <a:latin typeface="华文仿宋"/>
              <a:ea typeface="华文仿宋"/>
              <a:cs typeface="华文仿宋"/>
            </a:endParaRPr>
          </a:p>
          <a:p>
            <a:r>
              <a:rPr lang="zh-CN" altLang="en-US" sz="2400" dirty="0" smtClean="0">
                <a:latin typeface="华文仿宋"/>
                <a:ea typeface="华文仿宋"/>
                <a:cs typeface="华文仿宋"/>
              </a:rPr>
              <a:t>        中</a:t>
            </a:r>
            <a:r>
              <a:rPr lang="zh-CN" altLang="en-US" sz="2400" dirty="0">
                <a:latin typeface="华文仿宋"/>
                <a:ea typeface="华文仿宋"/>
                <a:cs typeface="华文仿宋"/>
              </a:rPr>
              <a:t>小学的创客空间建设，主要是为满足学生动手实践的需求，为他们提供“用知识”的机会，努力将他们的奇思妙想实现出来。 </a:t>
            </a:r>
            <a:endParaRPr lang="zh-CN" altLang="en-US" sz="2400" dirty="0" smtClean="0">
              <a:latin typeface="华文仿宋"/>
              <a:ea typeface="华文仿宋"/>
              <a:cs typeface="华文仿宋"/>
            </a:endParaRPr>
          </a:p>
          <a:p>
            <a:endParaRPr kumimoji="1" lang="zh-CN" altLang="en-US" sz="2400" dirty="0"/>
          </a:p>
        </p:txBody>
      </p:sp>
    </p:spTree>
    <p:extLst>
      <p:ext uri="{BB962C8B-B14F-4D97-AF65-F5344CB8AC3E}">
        <p14:creationId xmlns:p14="http://schemas.microsoft.com/office/powerpoint/2010/main" val="41221240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75930" y="908010"/>
            <a:ext cx="7159061" cy="3914918"/>
          </a:xfrm>
          <a:prstGeom prst="rect">
            <a:avLst/>
          </a:prstGeom>
          <a:noFill/>
        </p:spPr>
        <p:txBody>
          <a:bodyPr wrap="square" rtlCol="0">
            <a:spAutoFit/>
          </a:bodyPr>
          <a:lstStyle/>
          <a:p>
            <a:pPr>
              <a:lnSpc>
                <a:spcPct val="130000"/>
              </a:lnSpc>
            </a:pPr>
            <a:r>
              <a:rPr lang="zh-CN" altLang="en-US" dirty="0" smtClean="0">
                <a:latin typeface="华文仿宋"/>
                <a:ea typeface="华文仿宋"/>
                <a:cs typeface="华文仿宋"/>
              </a:rPr>
              <a:t> </a:t>
            </a:r>
            <a:r>
              <a:rPr lang="zh-CN" altLang="en-US" sz="2400" dirty="0" smtClean="0">
                <a:latin typeface="华文仿宋"/>
                <a:ea typeface="华文仿宋"/>
                <a:cs typeface="华文仿宋"/>
              </a:rPr>
              <a:t>教育教学方法：</a:t>
            </a:r>
            <a:endParaRPr lang="en-US" altLang="zh-CN" sz="2400" dirty="0" smtClean="0">
              <a:latin typeface="华文仿宋"/>
              <a:ea typeface="华文仿宋"/>
              <a:cs typeface="华文仿宋"/>
            </a:endParaRPr>
          </a:p>
          <a:p>
            <a:pPr>
              <a:lnSpc>
                <a:spcPct val="130000"/>
              </a:lnSpc>
            </a:pPr>
            <a:r>
              <a:rPr lang="zh-CN" altLang="en-US" sz="2400" dirty="0" smtClean="0">
                <a:latin typeface="华文仿宋"/>
                <a:ea typeface="华文仿宋"/>
                <a:cs typeface="华文仿宋"/>
              </a:rPr>
              <a:t>        坚持以学生为中心和与实践相结合</a:t>
            </a:r>
            <a:r>
              <a:rPr lang="zh-CN" altLang="en-US" sz="2400" dirty="0">
                <a:latin typeface="华文仿宋"/>
                <a:ea typeface="华文仿宋"/>
                <a:cs typeface="华文仿宋"/>
              </a:rPr>
              <a:t>的教育理念，以信息技术的融合为基础，在实践中学习，以特定的学习任务为中心，鼓励自主、合作、基于创造的学习</a:t>
            </a:r>
            <a:r>
              <a:rPr lang="zh-CN" altLang="en-US" sz="2400" dirty="0" smtClean="0">
                <a:latin typeface="华文仿宋"/>
                <a:ea typeface="华文仿宋"/>
                <a:cs typeface="华文仿宋"/>
              </a:rPr>
              <a:t>方式。</a:t>
            </a:r>
            <a:endParaRPr lang="en-US" altLang="zh-CN" sz="2400" dirty="0" smtClean="0">
              <a:latin typeface="华文仿宋"/>
              <a:ea typeface="华文仿宋"/>
              <a:cs typeface="华文仿宋"/>
            </a:endParaRPr>
          </a:p>
          <a:p>
            <a:pPr>
              <a:lnSpc>
                <a:spcPct val="130000"/>
              </a:lnSpc>
            </a:pPr>
            <a:r>
              <a:rPr lang="zh-CN" altLang="en-US" sz="2400" dirty="0" smtClean="0">
                <a:latin typeface="华文仿宋"/>
                <a:ea typeface="华文仿宋"/>
                <a:cs typeface="华文仿宋"/>
              </a:rPr>
              <a:t>        采取模块化</a:t>
            </a:r>
            <a:r>
              <a:rPr lang="zh-CN" altLang="en-US" sz="2400" dirty="0">
                <a:latin typeface="华文仿宋"/>
                <a:ea typeface="华文仿宋"/>
                <a:cs typeface="华文仿宋"/>
              </a:rPr>
              <a:t>、项目化、研究性学习、兴趣小组等形式开展创客教育实践，使创新逐渐成为习惯。 </a:t>
            </a:r>
          </a:p>
          <a:p>
            <a:pPr>
              <a:lnSpc>
                <a:spcPct val="130000"/>
              </a:lnSpc>
            </a:pPr>
            <a:r>
              <a:rPr lang="zh-CN" altLang="en-US" sz="2400" dirty="0" smtClean="0">
                <a:latin typeface="华文仿宋"/>
                <a:ea typeface="华文仿宋"/>
                <a:cs typeface="华文仿宋"/>
              </a:rPr>
              <a:t> </a:t>
            </a:r>
            <a:endParaRPr lang="zh-CN" altLang="en-US" sz="2400" dirty="0">
              <a:latin typeface="华文仿宋"/>
              <a:ea typeface="华文仿宋"/>
              <a:cs typeface="华文仿宋"/>
            </a:endParaRPr>
          </a:p>
        </p:txBody>
      </p:sp>
    </p:spTree>
    <p:extLst>
      <p:ext uri="{BB962C8B-B14F-4D97-AF65-F5344CB8AC3E}">
        <p14:creationId xmlns:p14="http://schemas.microsoft.com/office/powerpoint/2010/main" val="28091442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62277" y="874592"/>
            <a:ext cx="7299245" cy="3742563"/>
          </a:xfrm>
          <a:prstGeom prst="rect">
            <a:avLst/>
          </a:prstGeom>
          <a:noFill/>
        </p:spPr>
        <p:txBody>
          <a:bodyPr wrap="square" rtlCol="0">
            <a:spAutoFit/>
          </a:bodyPr>
          <a:lstStyle/>
          <a:p>
            <a:pPr>
              <a:lnSpc>
                <a:spcPct val="110000"/>
              </a:lnSpc>
            </a:pPr>
            <a:r>
              <a:rPr lang="zh-CN" altLang="en-US" sz="2400" dirty="0" smtClean="0">
                <a:latin typeface="华文仿宋"/>
                <a:ea typeface="华文仿宋"/>
                <a:cs typeface="华文仿宋"/>
              </a:rPr>
              <a:t>物理环境建设</a:t>
            </a:r>
            <a:r>
              <a:rPr lang="zh-CN" altLang="en-US" sz="2400" dirty="0">
                <a:latin typeface="华文仿宋"/>
                <a:ea typeface="华文仿宋"/>
                <a:cs typeface="华文仿宋"/>
              </a:rPr>
              <a:t>：</a:t>
            </a:r>
            <a:endParaRPr lang="en-US" altLang="zh-CN" sz="2400" dirty="0">
              <a:latin typeface="华文仿宋"/>
              <a:ea typeface="华文仿宋"/>
              <a:cs typeface="华文仿宋"/>
            </a:endParaRPr>
          </a:p>
          <a:p>
            <a:pPr>
              <a:lnSpc>
                <a:spcPct val="110000"/>
              </a:lnSpc>
            </a:pPr>
            <a:r>
              <a:rPr lang="zh-CN" altLang="en-US" sz="2400" dirty="0" smtClean="0">
                <a:latin typeface="华文仿宋"/>
                <a:ea typeface="华文仿宋"/>
                <a:cs typeface="华文仿宋"/>
              </a:rPr>
              <a:t>        场地面积</a:t>
            </a:r>
            <a:r>
              <a:rPr lang="zh-CN" altLang="en-US" sz="2400" dirty="0">
                <a:latin typeface="华文仿宋"/>
                <a:ea typeface="华文仿宋"/>
                <a:cs typeface="华文仿宋"/>
              </a:rPr>
              <a:t>一般不应小于一间标准教室，因地制宜，最大化利用已有资源。规划建设不同的功能分区，摆放不同功能分类的相关设施、设备、工作台、书籍资料等。</a:t>
            </a:r>
          </a:p>
          <a:p>
            <a:pPr>
              <a:lnSpc>
                <a:spcPct val="110000"/>
              </a:lnSpc>
            </a:pPr>
            <a:r>
              <a:rPr lang="zh-CN" altLang="en-US" sz="2400" dirty="0" smtClean="0">
                <a:latin typeface="华文仿宋"/>
                <a:ea typeface="华文仿宋"/>
                <a:cs typeface="华文仿宋"/>
              </a:rPr>
              <a:t>        提供</a:t>
            </a:r>
            <a:r>
              <a:rPr lang="zh-CN" altLang="en-US" sz="2400" dirty="0">
                <a:latin typeface="华文仿宋"/>
                <a:ea typeface="华文仿宋"/>
                <a:cs typeface="华文仿宋"/>
              </a:rPr>
              <a:t>作品的试验、展示空间，分享、交流和讨论的空间，与功能分区和整体创客空间整合设计。</a:t>
            </a:r>
          </a:p>
          <a:p>
            <a:pPr>
              <a:lnSpc>
                <a:spcPct val="110000"/>
              </a:lnSpc>
            </a:pPr>
            <a:r>
              <a:rPr lang="zh-CN" altLang="en-US" sz="2400" dirty="0" smtClean="0">
                <a:latin typeface="华文仿宋"/>
                <a:ea typeface="华文仿宋"/>
                <a:cs typeface="华文仿宋"/>
              </a:rPr>
              <a:t>        重视场地的</a:t>
            </a:r>
            <a:r>
              <a:rPr lang="zh-CN" altLang="en-US" sz="2400" dirty="0">
                <a:latin typeface="华文仿宋"/>
                <a:ea typeface="华文仿宋"/>
                <a:cs typeface="华文仿宋"/>
              </a:rPr>
              <a:t>安全，保持良好的通风，危险物品应安全存放。</a:t>
            </a:r>
          </a:p>
        </p:txBody>
      </p:sp>
    </p:spTree>
    <p:extLst>
      <p:ext uri="{BB962C8B-B14F-4D97-AF65-F5344CB8AC3E}">
        <p14:creationId xmlns:p14="http://schemas.microsoft.com/office/powerpoint/2010/main" val="233114532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62277" y="688311"/>
            <a:ext cx="7299245" cy="3925178"/>
          </a:xfrm>
          <a:prstGeom prst="rect">
            <a:avLst/>
          </a:prstGeom>
          <a:noFill/>
        </p:spPr>
        <p:txBody>
          <a:bodyPr wrap="square" rtlCol="0">
            <a:spAutoFit/>
          </a:bodyPr>
          <a:lstStyle/>
          <a:p>
            <a:pPr>
              <a:lnSpc>
                <a:spcPct val="110000"/>
              </a:lnSpc>
            </a:pPr>
            <a:r>
              <a:rPr lang="zh-CN" altLang="en-US" sz="2400" dirty="0" smtClean="0">
                <a:latin typeface="华文仿宋"/>
                <a:ea typeface="华文仿宋"/>
                <a:cs typeface="华文仿宋"/>
              </a:rPr>
              <a:t>硬件设备建设 </a:t>
            </a:r>
            <a:r>
              <a:rPr lang="zh-CN" altLang="en-US" sz="2400" dirty="0">
                <a:latin typeface="华文仿宋"/>
                <a:ea typeface="华文仿宋"/>
                <a:cs typeface="华文仿宋"/>
              </a:rPr>
              <a:t>：</a:t>
            </a:r>
            <a:endParaRPr lang="en-US" altLang="zh-CN" sz="2400" dirty="0">
              <a:latin typeface="华文仿宋"/>
              <a:ea typeface="华文仿宋"/>
              <a:cs typeface="华文仿宋"/>
            </a:endParaRPr>
          </a:p>
          <a:p>
            <a:pPr marL="342900" indent="-342900">
              <a:lnSpc>
                <a:spcPct val="140000"/>
              </a:lnSpc>
              <a:buFont typeface="Arial"/>
              <a:buChar char="•"/>
            </a:pPr>
            <a:r>
              <a:rPr lang="zh-CN" altLang="en-US" sz="2000" dirty="0">
                <a:latin typeface="华文仿宋"/>
                <a:ea typeface="华文仿宋"/>
                <a:cs typeface="华文仿宋"/>
              </a:rPr>
              <a:t>提供足够全的工具和设备，包括计算机、相关数控</a:t>
            </a:r>
            <a:r>
              <a:rPr lang="en-US" altLang="zh-CN" sz="2000" dirty="0">
                <a:latin typeface="华文仿宋"/>
                <a:ea typeface="华文仿宋"/>
                <a:cs typeface="华文仿宋"/>
              </a:rPr>
              <a:t>/</a:t>
            </a:r>
            <a:r>
              <a:rPr lang="zh-CN" altLang="en-US" sz="2000" dirty="0">
                <a:latin typeface="华文仿宋"/>
                <a:ea typeface="华文仿宋"/>
                <a:cs typeface="华文仿宋"/>
              </a:rPr>
              <a:t>电控器件、各类材料（金属、木头、塑料等）和配套加工机械工具、</a:t>
            </a:r>
            <a:r>
              <a:rPr lang="en-US" altLang="zh-CN" sz="2000" dirty="0">
                <a:latin typeface="华文仿宋"/>
                <a:ea typeface="华文仿宋"/>
                <a:cs typeface="华文仿宋"/>
              </a:rPr>
              <a:t>3D</a:t>
            </a:r>
            <a:r>
              <a:rPr lang="zh-CN" altLang="en-US" sz="2000" dirty="0">
                <a:latin typeface="华文仿宋"/>
                <a:ea typeface="华文仿宋"/>
                <a:cs typeface="华文仿宋"/>
              </a:rPr>
              <a:t>打印机等，供学生去实践、创新。</a:t>
            </a:r>
          </a:p>
          <a:p>
            <a:pPr marL="342900" indent="-342900">
              <a:lnSpc>
                <a:spcPct val="140000"/>
              </a:lnSpc>
              <a:buFont typeface="Arial"/>
              <a:buChar char="•"/>
            </a:pPr>
            <a:r>
              <a:rPr lang="zh-CN" altLang="en-US" sz="2000" dirty="0">
                <a:latin typeface="华文仿宋"/>
                <a:ea typeface="华文仿宋"/>
                <a:cs typeface="华文仿宋"/>
              </a:rPr>
              <a:t>提供新兴智能硬件，如可穿戴设备、智能语音设备、智能健康设备、智能物联网设备、智能家居设备等，供学生去体验、探究。</a:t>
            </a:r>
          </a:p>
          <a:p>
            <a:pPr marL="342900" indent="-342900">
              <a:lnSpc>
                <a:spcPct val="140000"/>
              </a:lnSpc>
              <a:buFont typeface="Arial"/>
              <a:buChar char="•"/>
            </a:pPr>
            <a:r>
              <a:rPr lang="zh-CN" altLang="en-US" sz="2000" dirty="0">
                <a:latin typeface="华文仿宋"/>
                <a:ea typeface="华文仿宋"/>
                <a:cs typeface="华文仿宋"/>
              </a:rPr>
              <a:t>鼓励师生对硬件设备的研发、改造。</a:t>
            </a:r>
          </a:p>
          <a:p>
            <a:pPr marL="342900" indent="-342900">
              <a:lnSpc>
                <a:spcPct val="140000"/>
              </a:lnSpc>
              <a:buFont typeface="Arial"/>
              <a:buChar char="•"/>
            </a:pPr>
            <a:r>
              <a:rPr lang="zh-CN" altLang="en-US" sz="2000" dirty="0">
                <a:latin typeface="华文仿宋"/>
                <a:ea typeface="华文仿宋"/>
                <a:cs typeface="华文仿宋"/>
              </a:rPr>
              <a:t>鼓励使用社会上现有开源硬件平台，更好地助力创意落地。</a:t>
            </a:r>
          </a:p>
        </p:txBody>
      </p:sp>
    </p:spTree>
    <p:extLst>
      <p:ext uri="{BB962C8B-B14F-4D97-AF65-F5344CB8AC3E}">
        <p14:creationId xmlns:p14="http://schemas.microsoft.com/office/powerpoint/2010/main" val="11873257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8" y="270533"/>
            <a:ext cx="1296144" cy="206550"/>
          </a:xfrm>
        </p:spPr>
        <p:txBody>
          <a:bodyPr>
            <a:noAutofit/>
          </a:bodyPr>
          <a:lstStyle/>
          <a:p>
            <a:r>
              <a:rPr lang="zh-CN" altLang="en-US" sz="1600" b="1" dirty="0" smtClean="0">
                <a:solidFill>
                  <a:srgbClr val="403C4A"/>
                </a:solidFill>
                <a:latin typeface="微软雅黑" panose="020B0503020204020204" pitchFamily="34" charset="-122"/>
                <a:ea typeface="微软雅黑" panose="020B0503020204020204" pitchFamily="34" charset="-122"/>
              </a:rPr>
              <a:t>建设背景</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990600" y="1156732"/>
            <a:ext cx="2120900" cy="1200328"/>
          </a:xfrm>
          <a:prstGeom prst="rect">
            <a:avLst/>
          </a:prstGeom>
          <a:solidFill>
            <a:schemeClr val="accent1">
              <a:lumMod val="20000"/>
              <a:lumOff val="80000"/>
            </a:schemeClr>
          </a:solidFill>
        </p:spPr>
        <p:txBody>
          <a:bodyPr wrap="square">
            <a:spAutoFit/>
          </a:bodyPr>
          <a:lstStyle/>
          <a:p>
            <a:r>
              <a:rPr lang="zh-CN" altLang="zh-CN" sz="2400" b="1" kern="100" dirty="0" smtClean="0">
                <a:solidFill>
                  <a:srgbClr val="00B0F0"/>
                </a:solidFill>
                <a:latin typeface="+mj-ea"/>
                <a:ea typeface="+mj-ea"/>
                <a:cs typeface="Tahoma" panose="020B0604030504040204" pitchFamily="34" charset="0"/>
              </a:rPr>
              <a:t>全面提升</a:t>
            </a:r>
            <a:r>
              <a:rPr lang="zh-CN" altLang="zh-CN" sz="2400" b="1" kern="100" dirty="0">
                <a:solidFill>
                  <a:srgbClr val="00B0F0"/>
                </a:solidFill>
                <a:latin typeface="+mj-ea"/>
                <a:ea typeface="+mj-ea"/>
                <a:cs typeface="Tahoma" panose="020B0604030504040204" pitchFamily="34" charset="0"/>
              </a:rPr>
              <a:t>教育</a:t>
            </a:r>
            <a:r>
              <a:rPr lang="zh-CN" altLang="zh-CN" sz="2400" b="1" kern="100" dirty="0" smtClean="0">
                <a:solidFill>
                  <a:srgbClr val="00B0F0"/>
                </a:solidFill>
                <a:latin typeface="+mj-ea"/>
                <a:ea typeface="+mj-ea"/>
                <a:cs typeface="Tahoma" panose="020B0604030504040204" pitchFamily="34" charset="0"/>
              </a:rPr>
              <a:t>信息化的</a:t>
            </a:r>
            <a:r>
              <a:rPr lang="zh-CN" altLang="zh-CN" sz="2400" b="1" kern="100" dirty="0">
                <a:solidFill>
                  <a:srgbClr val="00B0F0"/>
                </a:solidFill>
                <a:latin typeface="+mj-ea"/>
                <a:ea typeface="+mj-ea"/>
                <a:cs typeface="Tahoma" panose="020B0604030504040204" pitchFamily="34" charset="0"/>
              </a:rPr>
              <a:t>基础支撑</a:t>
            </a:r>
            <a:r>
              <a:rPr lang="zh-CN" altLang="zh-CN" sz="2400" b="1" kern="100" dirty="0" smtClean="0">
                <a:solidFill>
                  <a:srgbClr val="00B0F0"/>
                </a:solidFill>
                <a:latin typeface="+mj-ea"/>
                <a:ea typeface="+mj-ea"/>
                <a:cs typeface="Tahoma" panose="020B0604030504040204" pitchFamily="34" charset="0"/>
              </a:rPr>
              <a:t>能力</a:t>
            </a:r>
            <a:endParaRPr lang="en-US" altLang="zh-CN" sz="2400" b="1" kern="100" dirty="0" smtClean="0">
              <a:solidFill>
                <a:srgbClr val="00B0F0"/>
              </a:solidFill>
              <a:latin typeface="+mj-ea"/>
              <a:ea typeface="+mj-ea"/>
              <a:cs typeface="Tahoma" panose="020B0604030504040204" pitchFamily="34" charset="0"/>
            </a:endParaRPr>
          </a:p>
        </p:txBody>
      </p:sp>
      <p:sp>
        <p:nvSpPr>
          <p:cNvPr id="19" name="矩形 18"/>
          <p:cNvSpPr/>
          <p:nvPr/>
        </p:nvSpPr>
        <p:spPr>
          <a:xfrm>
            <a:off x="6079366" y="787400"/>
            <a:ext cx="2113994" cy="1569660"/>
          </a:xfrm>
          <a:prstGeom prst="rect">
            <a:avLst/>
          </a:prstGeom>
          <a:solidFill>
            <a:schemeClr val="accent1">
              <a:lumMod val="20000"/>
              <a:lumOff val="80000"/>
            </a:schemeClr>
          </a:solidFill>
        </p:spPr>
        <p:txBody>
          <a:bodyPr wrap="square">
            <a:spAutoFit/>
          </a:bodyPr>
          <a:lstStyle/>
          <a:p>
            <a:r>
              <a:rPr lang="zh-CN" altLang="en-US" sz="2400" b="1" kern="100" dirty="0" smtClean="0">
                <a:solidFill>
                  <a:srgbClr val="00B0F0"/>
                </a:solidFill>
                <a:latin typeface="+mj-ea"/>
                <a:ea typeface="+mj-ea"/>
                <a:cs typeface="Tahoma" panose="020B0604030504040204" pitchFamily="34" charset="0"/>
              </a:rPr>
              <a:t>大幅度</a:t>
            </a:r>
            <a:r>
              <a:rPr lang="zh-CN" altLang="zh-CN" sz="2400" b="1" kern="100" dirty="0" smtClean="0">
                <a:solidFill>
                  <a:srgbClr val="00B0F0"/>
                </a:solidFill>
                <a:latin typeface="+mj-ea"/>
                <a:ea typeface="+mj-ea"/>
                <a:cs typeface="Tahoma" panose="020B0604030504040204" pitchFamily="34" charset="0"/>
              </a:rPr>
              <a:t>提升教</a:t>
            </a:r>
            <a:endParaRPr lang="en-US" altLang="zh-CN" sz="2400" b="1" kern="100" dirty="0" smtClean="0">
              <a:solidFill>
                <a:srgbClr val="00B0F0"/>
              </a:solidFill>
              <a:latin typeface="+mj-ea"/>
              <a:ea typeface="+mj-ea"/>
              <a:cs typeface="Tahoma" panose="020B0604030504040204" pitchFamily="34" charset="0"/>
            </a:endParaRPr>
          </a:p>
          <a:p>
            <a:r>
              <a:rPr lang="zh-CN" altLang="zh-CN" sz="2400" b="1" kern="100" dirty="0" smtClean="0">
                <a:solidFill>
                  <a:srgbClr val="00B0F0"/>
                </a:solidFill>
                <a:latin typeface="+mj-ea"/>
                <a:ea typeface="+mj-ea"/>
                <a:cs typeface="Tahoma" panose="020B0604030504040204" pitchFamily="34" charset="0"/>
              </a:rPr>
              <a:t>育信息化的服</a:t>
            </a:r>
            <a:endParaRPr lang="en-US" altLang="zh-CN" sz="2400" b="1" kern="100" dirty="0" smtClean="0">
              <a:solidFill>
                <a:srgbClr val="00B0F0"/>
              </a:solidFill>
              <a:latin typeface="+mj-ea"/>
              <a:ea typeface="+mj-ea"/>
              <a:cs typeface="Tahoma" panose="020B0604030504040204" pitchFamily="34" charset="0"/>
            </a:endParaRPr>
          </a:p>
          <a:p>
            <a:r>
              <a:rPr lang="zh-CN" altLang="zh-CN" sz="2400" b="1" kern="100" dirty="0" smtClean="0">
                <a:solidFill>
                  <a:srgbClr val="00B0F0"/>
                </a:solidFill>
                <a:latin typeface="+mj-ea"/>
                <a:ea typeface="+mj-ea"/>
                <a:cs typeface="Tahoma" panose="020B0604030504040204" pitchFamily="34" charset="0"/>
              </a:rPr>
              <a:t>务教学</a:t>
            </a:r>
            <a:r>
              <a:rPr lang="zh-CN" altLang="zh-CN" sz="2400" b="1" kern="100" dirty="0">
                <a:solidFill>
                  <a:srgbClr val="00B0F0"/>
                </a:solidFill>
                <a:latin typeface="+mj-ea"/>
                <a:ea typeface="+mj-ea"/>
                <a:cs typeface="Tahoma" panose="020B0604030504040204" pitchFamily="34" charset="0"/>
              </a:rPr>
              <a:t>和</a:t>
            </a:r>
            <a:r>
              <a:rPr lang="zh-CN" altLang="zh-CN" sz="2400" b="1" kern="100" dirty="0" smtClean="0">
                <a:solidFill>
                  <a:srgbClr val="00B0F0"/>
                </a:solidFill>
                <a:latin typeface="+mj-ea"/>
                <a:ea typeface="+mj-ea"/>
                <a:cs typeface="Tahoma" panose="020B0604030504040204" pitchFamily="34" charset="0"/>
              </a:rPr>
              <a:t>管理</a:t>
            </a:r>
            <a:endParaRPr lang="en-US" altLang="zh-CN" sz="2400" b="1" kern="100" dirty="0" smtClean="0">
              <a:solidFill>
                <a:srgbClr val="00B0F0"/>
              </a:solidFill>
              <a:latin typeface="+mj-ea"/>
              <a:ea typeface="+mj-ea"/>
              <a:cs typeface="Tahoma" panose="020B0604030504040204" pitchFamily="34" charset="0"/>
            </a:endParaRPr>
          </a:p>
          <a:p>
            <a:r>
              <a:rPr lang="zh-CN" altLang="zh-CN" sz="2400" b="1" kern="100" dirty="0" smtClean="0">
                <a:solidFill>
                  <a:srgbClr val="00B0F0"/>
                </a:solidFill>
                <a:latin typeface="+mj-ea"/>
                <a:ea typeface="+mj-ea"/>
                <a:cs typeface="Tahoma" panose="020B0604030504040204" pitchFamily="34" charset="0"/>
              </a:rPr>
              <a:t>的能力</a:t>
            </a:r>
            <a:endParaRPr lang="zh-CN" altLang="en-US" sz="2400" b="1" dirty="0">
              <a:solidFill>
                <a:srgbClr val="00B0F0"/>
              </a:solidFill>
              <a:latin typeface="+mj-ea"/>
              <a:ea typeface="+mj-ea"/>
            </a:endParaRPr>
          </a:p>
        </p:txBody>
      </p:sp>
      <p:sp>
        <p:nvSpPr>
          <p:cNvPr id="21" name="矩形 20"/>
          <p:cNvSpPr/>
          <p:nvPr/>
        </p:nvSpPr>
        <p:spPr>
          <a:xfrm>
            <a:off x="990600" y="2919820"/>
            <a:ext cx="2032000" cy="1569660"/>
          </a:xfrm>
          <a:prstGeom prst="rect">
            <a:avLst/>
          </a:prstGeom>
          <a:solidFill>
            <a:schemeClr val="accent1">
              <a:lumMod val="20000"/>
              <a:lumOff val="80000"/>
            </a:schemeClr>
          </a:solidFill>
        </p:spPr>
        <p:txBody>
          <a:bodyPr wrap="square">
            <a:spAutoFit/>
          </a:bodyPr>
          <a:lstStyle/>
          <a:p>
            <a:r>
              <a:rPr lang="zh-CN" altLang="zh-CN" sz="2400" b="1" kern="100" dirty="0">
                <a:solidFill>
                  <a:srgbClr val="00B0F0"/>
                </a:solidFill>
                <a:latin typeface="+mj-ea"/>
                <a:ea typeface="+mj-ea"/>
                <a:cs typeface="Tahoma" panose="020B0604030504040204" pitchFamily="34" charset="0"/>
              </a:rPr>
              <a:t>优先提升教育</a:t>
            </a:r>
            <a:r>
              <a:rPr lang="zh-CN" altLang="zh-CN" sz="2400" b="1" kern="100" dirty="0" smtClean="0">
                <a:solidFill>
                  <a:srgbClr val="00B0F0"/>
                </a:solidFill>
                <a:latin typeface="+mj-ea"/>
                <a:ea typeface="+mj-ea"/>
                <a:cs typeface="Tahoma" panose="020B0604030504040204" pitchFamily="34" charset="0"/>
              </a:rPr>
              <a:t>信息化促进</a:t>
            </a:r>
            <a:r>
              <a:rPr lang="zh-CN" altLang="zh-CN" sz="2400" b="1" kern="100" dirty="0">
                <a:solidFill>
                  <a:srgbClr val="00B0F0"/>
                </a:solidFill>
                <a:latin typeface="+mj-ea"/>
                <a:ea typeface="+mj-ea"/>
                <a:cs typeface="Tahoma" panose="020B0604030504040204" pitchFamily="34" charset="0"/>
              </a:rPr>
              <a:t>教育公平、</a:t>
            </a:r>
            <a:r>
              <a:rPr lang="zh-CN" altLang="zh-CN" sz="2400" b="1" kern="100" dirty="0" smtClean="0">
                <a:solidFill>
                  <a:srgbClr val="00B0F0"/>
                </a:solidFill>
                <a:latin typeface="+mj-ea"/>
                <a:ea typeface="+mj-ea"/>
                <a:cs typeface="Tahoma" panose="020B0604030504040204" pitchFamily="34" charset="0"/>
              </a:rPr>
              <a:t>提高</a:t>
            </a:r>
            <a:endParaRPr lang="en-US" altLang="zh-CN" sz="2400" b="1" kern="100" dirty="0" smtClean="0">
              <a:solidFill>
                <a:srgbClr val="00B0F0"/>
              </a:solidFill>
              <a:latin typeface="+mj-ea"/>
              <a:ea typeface="+mj-ea"/>
              <a:cs typeface="Tahoma" panose="020B0604030504040204" pitchFamily="34" charset="0"/>
            </a:endParaRPr>
          </a:p>
          <a:p>
            <a:r>
              <a:rPr lang="zh-CN" altLang="zh-CN" sz="2400" b="1" kern="100" dirty="0" smtClean="0">
                <a:solidFill>
                  <a:srgbClr val="00B0F0"/>
                </a:solidFill>
                <a:latin typeface="+mj-ea"/>
                <a:ea typeface="+mj-ea"/>
                <a:cs typeface="Tahoma" panose="020B0604030504040204" pitchFamily="34" charset="0"/>
              </a:rPr>
              <a:t>教育质量能力</a:t>
            </a:r>
            <a:endParaRPr lang="zh-CN" altLang="en-US" sz="2400" b="1" dirty="0">
              <a:solidFill>
                <a:srgbClr val="00B0F0"/>
              </a:solidFill>
              <a:latin typeface="+mj-ea"/>
              <a:ea typeface="+mj-ea"/>
            </a:endParaRPr>
          </a:p>
        </p:txBody>
      </p:sp>
      <p:sp>
        <p:nvSpPr>
          <p:cNvPr id="22" name="矩形 21"/>
          <p:cNvSpPr/>
          <p:nvPr/>
        </p:nvSpPr>
        <p:spPr>
          <a:xfrm>
            <a:off x="6079366" y="2883936"/>
            <a:ext cx="2113994" cy="1569660"/>
          </a:xfrm>
          <a:prstGeom prst="rect">
            <a:avLst/>
          </a:prstGeom>
          <a:solidFill>
            <a:schemeClr val="accent1">
              <a:lumMod val="20000"/>
              <a:lumOff val="80000"/>
            </a:schemeClr>
          </a:solidFill>
        </p:spPr>
        <p:txBody>
          <a:bodyPr wrap="square">
            <a:spAutoFit/>
          </a:bodyPr>
          <a:lstStyle/>
          <a:p>
            <a:r>
              <a:rPr lang="zh-CN" altLang="zh-CN" sz="2400" b="1" kern="100" dirty="0">
                <a:solidFill>
                  <a:srgbClr val="00B0F0"/>
                </a:solidFill>
                <a:latin typeface="+mj-ea"/>
                <a:ea typeface="+mj-ea"/>
                <a:cs typeface="Tahoma" panose="020B0604030504040204" pitchFamily="34" charset="0"/>
              </a:rPr>
              <a:t>有效的提升数字</a:t>
            </a:r>
            <a:r>
              <a:rPr lang="zh-CN" altLang="zh-CN" sz="2400" b="1" kern="100" dirty="0" smtClean="0">
                <a:solidFill>
                  <a:srgbClr val="00B0F0"/>
                </a:solidFill>
                <a:latin typeface="+mj-ea"/>
                <a:ea typeface="+mj-ea"/>
                <a:cs typeface="Tahoma" panose="020B0604030504040204" pitchFamily="34" charset="0"/>
              </a:rPr>
              <a:t>教育资源</a:t>
            </a:r>
            <a:r>
              <a:rPr lang="zh-CN" altLang="zh-CN" sz="2400" b="1" kern="100" dirty="0">
                <a:solidFill>
                  <a:srgbClr val="00B0F0"/>
                </a:solidFill>
                <a:latin typeface="+mj-ea"/>
                <a:ea typeface="+mj-ea"/>
                <a:cs typeface="Tahoma" panose="020B0604030504040204" pitchFamily="34" charset="0"/>
              </a:rPr>
              <a:t>的开发和服务供给</a:t>
            </a:r>
            <a:r>
              <a:rPr lang="zh-CN" altLang="zh-CN" sz="2400" b="1" kern="100" dirty="0" smtClean="0">
                <a:solidFill>
                  <a:srgbClr val="00B0F0"/>
                </a:solidFill>
                <a:latin typeface="+mj-ea"/>
                <a:ea typeface="+mj-ea"/>
                <a:cs typeface="Tahoma" panose="020B0604030504040204" pitchFamily="34" charset="0"/>
              </a:rPr>
              <a:t>能力</a:t>
            </a:r>
            <a:endParaRPr lang="en-US" altLang="zh-CN" sz="2400" b="1" kern="100" dirty="0" smtClean="0">
              <a:solidFill>
                <a:srgbClr val="00B0F0"/>
              </a:solidFill>
              <a:latin typeface="+mj-ea"/>
              <a:ea typeface="+mj-ea"/>
              <a:cs typeface="Tahoma" panose="020B0604030504040204" pitchFamily="34" charset="0"/>
            </a:endParaRPr>
          </a:p>
        </p:txBody>
      </p:sp>
      <p:sp>
        <p:nvSpPr>
          <p:cNvPr id="23" name="椭圆 22"/>
          <p:cNvSpPr/>
          <p:nvPr/>
        </p:nvSpPr>
        <p:spPr>
          <a:xfrm>
            <a:off x="3602604" y="1905012"/>
            <a:ext cx="1854823" cy="176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四提升</a:t>
            </a:r>
            <a:endParaRPr lang="zh-CN" altLang="en-US" sz="2400" dirty="0">
              <a:solidFill>
                <a:schemeClr val="bg1"/>
              </a:solidFill>
            </a:endParaRPr>
          </a:p>
        </p:txBody>
      </p:sp>
    </p:spTree>
    <p:extLst>
      <p:ext uri="{BB962C8B-B14F-4D97-AF65-F5344CB8AC3E}">
        <p14:creationId xmlns:p14="http://schemas.microsoft.com/office/powerpoint/2010/main" val="115437422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62277" y="1038473"/>
            <a:ext cx="7299245" cy="1994392"/>
          </a:xfrm>
          <a:prstGeom prst="rect">
            <a:avLst/>
          </a:prstGeom>
          <a:noFill/>
        </p:spPr>
        <p:txBody>
          <a:bodyPr wrap="square" rtlCol="0">
            <a:spAutoFit/>
          </a:bodyPr>
          <a:lstStyle/>
          <a:p>
            <a:pPr>
              <a:lnSpc>
                <a:spcPct val="130000"/>
              </a:lnSpc>
            </a:pPr>
            <a:r>
              <a:rPr lang="zh-CN" altLang="en-US" sz="2400" dirty="0" smtClean="0">
                <a:latin typeface="华文仿宋"/>
                <a:ea typeface="华文仿宋"/>
                <a:cs typeface="华文仿宋"/>
              </a:rPr>
              <a:t>网络环境建设</a:t>
            </a:r>
            <a:r>
              <a:rPr lang="zh-CN" altLang="en-US" sz="2400" dirty="0">
                <a:latin typeface="华文仿宋"/>
                <a:ea typeface="华文仿宋"/>
                <a:cs typeface="华文仿宋"/>
              </a:rPr>
              <a:t>：</a:t>
            </a:r>
            <a:endParaRPr lang="en-US" altLang="zh-CN" sz="2400" dirty="0">
              <a:latin typeface="华文仿宋"/>
              <a:ea typeface="华文仿宋"/>
              <a:cs typeface="华文仿宋"/>
            </a:endParaRPr>
          </a:p>
          <a:p>
            <a:pPr>
              <a:lnSpc>
                <a:spcPct val="130000"/>
              </a:lnSpc>
            </a:pPr>
            <a:r>
              <a:rPr lang="zh-CN" altLang="en-US" sz="2400" dirty="0" smtClean="0">
                <a:latin typeface="华文仿宋"/>
                <a:ea typeface="华文仿宋"/>
                <a:cs typeface="华文仿宋"/>
              </a:rPr>
              <a:t>        </a:t>
            </a:r>
            <a:endParaRPr lang="en-US" altLang="zh-CN" sz="2400" dirty="0" smtClean="0">
              <a:latin typeface="华文仿宋"/>
              <a:ea typeface="华文仿宋"/>
              <a:cs typeface="华文仿宋"/>
            </a:endParaRPr>
          </a:p>
          <a:p>
            <a:pPr>
              <a:lnSpc>
                <a:spcPct val="130000"/>
              </a:lnSpc>
            </a:pPr>
            <a:r>
              <a:rPr lang="zh-CN" altLang="zh-CN" sz="2400" dirty="0">
                <a:latin typeface="华文仿宋"/>
                <a:ea typeface="华文仿宋"/>
                <a:cs typeface="华文仿宋"/>
              </a:rPr>
              <a:t> </a:t>
            </a:r>
            <a:r>
              <a:rPr lang="zh-CN" altLang="en-US" sz="2400" dirty="0" smtClean="0">
                <a:latin typeface="华文仿宋"/>
                <a:ea typeface="华文仿宋"/>
                <a:cs typeface="华文仿宋"/>
              </a:rPr>
              <a:t>        实现有限网络</a:t>
            </a:r>
            <a:r>
              <a:rPr lang="zh-CN" altLang="en-US" sz="2400" dirty="0">
                <a:latin typeface="华文仿宋"/>
                <a:ea typeface="华文仿宋"/>
                <a:cs typeface="华文仿宋"/>
              </a:rPr>
              <a:t>、无线网络全覆盖，保障网络访问流畅、高效、可靠。 </a:t>
            </a:r>
          </a:p>
        </p:txBody>
      </p:sp>
    </p:spTree>
    <p:extLst>
      <p:ext uri="{BB962C8B-B14F-4D97-AF65-F5344CB8AC3E}">
        <p14:creationId xmlns:p14="http://schemas.microsoft.com/office/powerpoint/2010/main" val="43442785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330972" y="1179956"/>
            <a:ext cx="6602817" cy="2382191"/>
          </a:xfrm>
          <a:prstGeom prst="rect">
            <a:avLst/>
          </a:prstGeom>
          <a:noFill/>
        </p:spPr>
        <p:txBody>
          <a:bodyPr wrap="square" rtlCol="0">
            <a:spAutoFit/>
          </a:bodyPr>
          <a:lstStyle/>
          <a:p>
            <a:pPr>
              <a:lnSpc>
                <a:spcPct val="110000"/>
              </a:lnSpc>
            </a:pPr>
            <a:r>
              <a:rPr lang="zh-CN" altLang="en-US" sz="2400" dirty="0" smtClean="0">
                <a:latin typeface="华文仿宋"/>
                <a:ea typeface="华文仿宋"/>
                <a:cs typeface="华文仿宋"/>
              </a:rPr>
              <a:t>软件环境建设 ：</a:t>
            </a:r>
            <a:endParaRPr lang="en-US" altLang="zh-CN" sz="2400" dirty="0" smtClean="0">
              <a:latin typeface="华文仿宋"/>
              <a:ea typeface="华文仿宋"/>
              <a:cs typeface="华文仿宋"/>
            </a:endParaRPr>
          </a:p>
          <a:p>
            <a:pPr>
              <a:lnSpc>
                <a:spcPct val="110000"/>
              </a:lnSpc>
            </a:pPr>
            <a:endParaRPr lang="en-US" altLang="zh-CN" sz="2400" dirty="0">
              <a:latin typeface="华文仿宋"/>
              <a:ea typeface="华文仿宋"/>
              <a:cs typeface="华文仿宋"/>
            </a:endParaRPr>
          </a:p>
          <a:p>
            <a:pPr marL="615950" indent="-342900">
              <a:buFont typeface="Arial"/>
              <a:buChar char="•"/>
            </a:pPr>
            <a:r>
              <a:rPr lang="zh-CN" altLang="en-US" sz="2400" dirty="0">
                <a:latin typeface="华文仿宋"/>
                <a:ea typeface="华文仿宋"/>
                <a:cs typeface="华文仿宋"/>
              </a:rPr>
              <a:t>采用主流软件、系统、平台，提高使用的兼容性和效率。</a:t>
            </a:r>
          </a:p>
          <a:p>
            <a:pPr marL="615950" indent="-342900">
              <a:buFont typeface="Arial"/>
              <a:buChar char="•"/>
            </a:pPr>
            <a:r>
              <a:rPr lang="zh-CN" altLang="en-US" sz="2400" dirty="0">
                <a:latin typeface="华文仿宋"/>
                <a:ea typeface="华文仿宋"/>
                <a:cs typeface="华文仿宋"/>
              </a:rPr>
              <a:t>注重网络交流协作功能，支持远程交流和远程协作。 </a:t>
            </a:r>
          </a:p>
        </p:txBody>
      </p:sp>
    </p:spTree>
    <p:extLst>
      <p:ext uri="{BB962C8B-B14F-4D97-AF65-F5344CB8AC3E}">
        <p14:creationId xmlns:p14="http://schemas.microsoft.com/office/powerpoint/2010/main" val="391401272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06151" y="664574"/>
            <a:ext cx="8251515" cy="595035"/>
          </a:xfrm>
          <a:prstGeom prst="rect">
            <a:avLst/>
          </a:prstGeom>
        </p:spPr>
        <p:txBody>
          <a:bodyPr wrap="square">
            <a:spAutoFit/>
          </a:bodyPr>
          <a:lstStyle/>
          <a:p>
            <a:pPr>
              <a:lnSpc>
                <a:spcPct val="120000"/>
              </a:lnSpc>
            </a:pPr>
            <a:r>
              <a:rPr lang="en-US" altLang="zh-CN" sz="2800" dirty="0" smtClean="0">
                <a:latin typeface="Heiti SC Light"/>
                <a:ea typeface="Heiti SC Light"/>
                <a:cs typeface="Heiti SC Light"/>
              </a:rPr>
              <a:t>5.</a:t>
            </a:r>
            <a:r>
              <a:rPr lang="zh-CN" altLang="en-US" sz="2800" dirty="0" smtClean="0">
                <a:latin typeface="Heiti SC Light"/>
                <a:ea typeface="Heiti SC Light"/>
                <a:cs typeface="Heiti SC Light"/>
              </a:rPr>
              <a:t>虚拟现实与增强现实技术</a:t>
            </a:r>
            <a:endParaRPr lang="en-US" altLang="zh-CN" sz="2800" dirty="0" smtClean="0">
              <a:latin typeface="Heiti SC Light"/>
              <a:ea typeface="Heiti SC Light"/>
              <a:cs typeface="Heiti SC Light"/>
            </a:endParaRPr>
          </a:p>
        </p:txBody>
      </p:sp>
      <p:sp>
        <p:nvSpPr>
          <p:cNvPr id="3" name="文本框 2"/>
          <p:cNvSpPr txBox="1"/>
          <p:nvPr/>
        </p:nvSpPr>
        <p:spPr>
          <a:xfrm>
            <a:off x="1006870" y="1591297"/>
            <a:ext cx="7159061" cy="2954655"/>
          </a:xfrm>
          <a:prstGeom prst="rect">
            <a:avLst/>
          </a:prstGeom>
          <a:noFill/>
        </p:spPr>
        <p:txBody>
          <a:bodyPr wrap="square" rtlCol="0">
            <a:spAutoFit/>
          </a:bodyPr>
          <a:lstStyle/>
          <a:p>
            <a:pPr>
              <a:lnSpc>
                <a:spcPct val="130000"/>
              </a:lnSpc>
            </a:pPr>
            <a:r>
              <a:rPr lang="zh-CN" altLang="en-US" sz="2400" dirty="0" smtClean="0">
                <a:latin typeface="华文仿宋"/>
                <a:ea typeface="华文仿宋"/>
                <a:cs typeface="华文仿宋"/>
              </a:rPr>
              <a:t>        虚拟显示与增强现实技术将真实环境与虚拟世界相结合</a:t>
            </a:r>
            <a:r>
              <a:rPr lang="zh-CN" altLang="en-US" sz="2400" dirty="0">
                <a:latin typeface="华文仿宋"/>
                <a:ea typeface="华文仿宋"/>
                <a:cs typeface="华文仿宋"/>
              </a:rPr>
              <a:t>，真实环境中的交互动作可以在虚拟世界中同步反映。运用虚拟和增强现实技术能实现教学环境的虚实结合、学习过程的三维沉浸、教学过程的实时互动，有助于提升学习体验，促进深度学习</a:t>
            </a:r>
            <a:r>
              <a:rPr lang="zh-CN" altLang="en-US" sz="2400" dirty="0" smtClean="0">
                <a:latin typeface="华文仿宋"/>
                <a:ea typeface="华文仿宋"/>
                <a:cs typeface="华文仿宋"/>
              </a:rPr>
              <a:t>。</a:t>
            </a:r>
          </a:p>
          <a:p>
            <a:pPr>
              <a:lnSpc>
                <a:spcPct val="130000"/>
              </a:lnSpc>
            </a:pPr>
            <a:endParaRPr kumimoji="1" lang="zh-CN" altLang="en-US" sz="2400" dirty="0"/>
          </a:p>
        </p:txBody>
      </p:sp>
    </p:spTree>
    <p:extLst>
      <p:ext uri="{BB962C8B-B14F-4D97-AF65-F5344CB8AC3E}">
        <p14:creationId xmlns:p14="http://schemas.microsoft.com/office/powerpoint/2010/main" val="412212405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7" y="270532"/>
            <a:ext cx="1931292" cy="244819"/>
          </a:xfrm>
        </p:spPr>
        <p:txBody>
          <a:bodyPr>
            <a:noAutofit/>
          </a:bodyPr>
          <a:lstStyle/>
          <a:p>
            <a:r>
              <a:rPr lang="zh-CN" altLang="zh-CN" sz="1600" dirty="0"/>
              <a:t>教育教学模式应用 </a:t>
            </a:r>
            <a:r>
              <a:rPr lang="zh-CN" altLang="zh-CN" sz="1600" dirty="0" smtClean="0"/>
              <a:t> </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75930" y="963083"/>
            <a:ext cx="7159061" cy="3434787"/>
          </a:xfrm>
          <a:prstGeom prst="rect">
            <a:avLst/>
          </a:prstGeom>
          <a:noFill/>
        </p:spPr>
        <p:txBody>
          <a:bodyPr wrap="square" rtlCol="0">
            <a:spAutoFit/>
          </a:bodyPr>
          <a:lstStyle/>
          <a:p>
            <a:pPr>
              <a:lnSpc>
                <a:spcPct val="130000"/>
              </a:lnSpc>
            </a:pPr>
            <a:r>
              <a:rPr lang="zh-CN" altLang="en-US" dirty="0" smtClean="0">
                <a:latin typeface="华文仿宋"/>
                <a:ea typeface="华文仿宋"/>
                <a:cs typeface="华文仿宋"/>
              </a:rPr>
              <a:t> </a:t>
            </a:r>
            <a:r>
              <a:rPr lang="zh-CN" altLang="en-US" sz="2400" dirty="0" smtClean="0">
                <a:latin typeface="华文仿宋"/>
                <a:ea typeface="华文仿宋"/>
                <a:cs typeface="华文仿宋"/>
              </a:rPr>
              <a:t>教育教学方法：</a:t>
            </a:r>
            <a:endParaRPr lang="en-US" altLang="zh-CN" sz="2400" dirty="0" smtClean="0">
              <a:latin typeface="华文仿宋"/>
              <a:ea typeface="华文仿宋"/>
              <a:cs typeface="华文仿宋"/>
            </a:endParaRPr>
          </a:p>
          <a:p>
            <a:pPr>
              <a:lnSpc>
                <a:spcPct val="130000"/>
              </a:lnSpc>
            </a:pPr>
            <a:r>
              <a:rPr lang="zh-CN" altLang="en-US" sz="2400" dirty="0" smtClean="0">
                <a:latin typeface="华文仿宋"/>
                <a:ea typeface="华文仿宋"/>
                <a:cs typeface="华文仿宋"/>
              </a:rPr>
              <a:t>        为学生提供一种</a:t>
            </a:r>
            <a:r>
              <a:rPr lang="zh-CN" altLang="en-US" sz="2400" dirty="0">
                <a:latin typeface="华文仿宋"/>
                <a:ea typeface="华文仿宋"/>
                <a:cs typeface="华文仿宋"/>
              </a:rPr>
              <a:t>新的学习媒体和学习体验，促使学生在愉悦的状态下进行自主学习、项</a:t>
            </a:r>
            <a:r>
              <a:rPr lang="zh-CN" altLang="en-US" sz="2400" dirty="0" smtClean="0">
                <a:latin typeface="华文仿宋"/>
                <a:ea typeface="华文仿宋"/>
                <a:cs typeface="华文仿宋"/>
              </a:rPr>
              <a:t>目学习。</a:t>
            </a:r>
            <a:endParaRPr lang="en-US" altLang="zh-CN" sz="2400" dirty="0" smtClean="0">
              <a:latin typeface="华文仿宋"/>
              <a:ea typeface="华文仿宋"/>
              <a:cs typeface="华文仿宋"/>
            </a:endParaRPr>
          </a:p>
          <a:p>
            <a:pPr>
              <a:lnSpc>
                <a:spcPct val="130000"/>
              </a:lnSpc>
            </a:pPr>
            <a:r>
              <a:rPr lang="zh-CN" altLang="en-US" sz="2400" dirty="0" smtClean="0">
                <a:latin typeface="华文仿宋"/>
                <a:ea typeface="华文仿宋"/>
                <a:cs typeface="华文仿宋"/>
              </a:rPr>
              <a:t>        在生物</a:t>
            </a:r>
            <a:r>
              <a:rPr lang="zh-CN" altLang="en-US" sz="2400" dirty="0">
                <a:latin typeface="华文仿宋"/>
                <a:ea typeface="华文仿宋"/>
                <a:cs typeface="华文仿宋"/>
              </a:rPr>
              <a:t>、物理、化学、工程技术、工艺加工、飞行驾驶、语言、历史、人文地理、文化习俗等教学中均可应用。  </a:t>
            </a:r>
            <a:endParaRPr lang="en-US" altLang="zh-CN" sz="2400" dirty="0">
              <a:latin typeface="华文仿宋"/>
              <a:ea typeface="华文仿宋"/>
              <a:cs typeface="华文仿宋"/>
            </a:endParaRPr>
          </a:p>
          <a:p>
            <a:pPr>
              <a:lnSpc>
                <a:spcPct val="130000"/>
              </a:lnSpc>
            </a:pPr>
            <a:r>
              <a:rPr lang="zh-CN" altLang="en-US" sz="2400" dirty="0" smtClean="0">
                <a:latin typeface="华文仿宋"/>
                <a:ea typeface="华文仿宋"/>
                <a:cs typeface="华文仿宋"/>
              </a:rPr>
              <a:t> </a:t>
            </a:r>
            <a:endParaRPr lang="zh-CN" altLang="en-US" sz="2400" dirty="0">
              <a:latin typeface="华文仿宋"/>
              <a:ea typeface="华文仿宋"/>
              <a:cs typeface="华文仿宋"/>
            </a:endParaRPr>
          </a:p>
        </p:txBody>
      </p:sp>
    </p:spTree>
    <p:extLst>
      <p:ext uri="{BB962C8B-B14F-4D97-AF65-F5344CB8AC3E}">
        <p14:creationId xmlns:p14="http://schemas.microsoft.com/office/powerpoint/2010/main" val="280914429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099396" y="1374210"/>
            <a:ext cx="5109091"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感谢聆听</a:t>
            </a:r>
            <a:endParaRPr lang="en-US" altLang="zh-CN"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zh-CN" alt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期待聆听您的建议</a:t>
            </a:r>
            <a:endParaRPr lang="zh-CN" alt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063993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8" y="270533"/>
            <a:ext cx="1296144" cy="206550"/>
          </a:xfrm>
        </p:spPr>
        <p:txBody>
          <a:bodyPr>
            <a:noAutofit/>
          </a:bodyPr>
          <a:lstStyle/>
          <a:p>
            <a:r>
              <a:rPr lang="zh-CN" altLang="en-US" sz="1600" b="1" dirty="0" smtClean="0">
                <a:solidFill>
                  <a:srgbClr val="403C4A"/>
                </a:solidFill>
                <a:latin typeface="微软雅黑" panose="020B0503020204020204" pitchFamily="34" charset="-122"/>
                <a:ea typeface="微软雅黑" panose="020B0503020204020204" pitchFamily="34" charset="-122"/>
              </a:rPr>
              <a:t>建设背景</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104900" y="1106196"/>
            <a:ext cx="2486958" cy="1200328"/>
          </a:xfrm>
          <a:prstGeom prst="rect">
            <a:avLst/>
          </a:prstGeom>
          <a:solidFill>
            <a:schemeClr val="accent1">
              <a:lumMod val="20000"/>
              <a:lumOff val="80000"/>
            </a:schemeClr>
          </a:solidFill>
        </p:spPr>
        <p:txBody>
          <a:bodyPr wrap="square">
            <a:spAutoFit/>
          </a:bodyPr>
          <a:lstStyle/>
          <a:p>
            <a:r>
              <a:rPr lang="zh-CN" altLang="zh-CN" sz="2400" dirty="0"/>
              <a:t>要从服务教育</a:t>
            </a:r>
            <a:r>
              <a:rPr lang="zh-CN" altLang="zh-CN" sz="2400" dirty="0" smtClean="0"/>
              <a:t>本身拓展为</a:t>
            </a:r>
            <a:r>
              <a:rPr lang="zh-CN" altLang="zh-CN" sz="2400" dirty="0"/>
              <a:t>服务国家经济社会发展</a:t>
            </a:r>
            <a:endParaRPr lang="zh-CN" altLang="en-US" sz="2400" b="1" dirty="0">
              <a:solidFill>
                <a:srgbClr val="00B0F0"/>
              </a:solidFill>
              <a:latin typeface="+mj-ea"/>
              <a:ea typeface="+mj-ea"/>
            </a:endParaRPr>
          </a:p>
        </p:txBody>
      </p:sp>
      <p:sp>
        <p:nvSpPr>
          <p:cNvPr id="19" name="矩形 18"/>
          <p:cNvSpPr/>
          <p:nvPr/>
        </p:nvSpPr>
        <p:spPr>
          <a:xfrm>
            <a:off x="5776808" y="914400"/>
            <a:ext cx="2427391" cy="1569660"/>
          </a:xfrm>
          <a:prstGeom prst="rect">
            <a:avLst/>
          </a:prstGeom>
          <a:solidFill>
            <a:schemeClr val="accent1">
              <a:lumMod val="20000"/>
              <a:lumOff val="80000"/>
            </a:schemeClr>
          </a:solidFill>
        </p:spPr>
        <p:txBody>
          <a:bodyPr wrap="square">
            <a:spAutoFit/>
          </a:bodyPr>
          <a:lstStyle/>
          <a:p>
            <a:r>
              <a:rPr lang="zh-CN" altLang="zh-CN" sz="2400" dirty="0"/>
              <a:t>从课堂集中</a:t>
            </a:r>
            <a:r>
              <a:rPr lang="zh-CN" altLang="zh-CN" sz="2400" dirty="0" smtClean="0"/>
              <a:t>学</a:t>
            </a:r>
            <a:endParaRPr lang="en-US" altLang="zh-CN" sz="2400" dirty="0" smtClean="0"/>
          </a:p>
          <a:p>
            <a:r>
              <a:rPr lang="zh-CN" altLang="zh-CN" sz="2400" dirty="0" smtClean="0"/>
              <a:t>习</a:t>
            </a:r>
            <a:r>
              <a:rPr lang="zh-CN" altLang="zh-CN" sz="2400" dirty="0"/>
              <a:t>，拓展为</a:t>
            </a:r>
            <a:r>
              <a:rPr lang="zh-CN" altLang="zh-CN" sz="2400" dirty="0" smtClean="0"/>
              <a:t>以</a:t>
            </a:r>
            <a:endParaRPr lang="en-US" altLang="zh-CN" sz="2400" dirty="0" smtClean="0"/>
          </a:p>
          <a:p>
            <a:r>
              <a:rPr lang="zh-CN" altLang="zh-CN" sz="2400" dirty="0" smtClean="0"/>
              <a:t>网络</a:t>
            </a:r>
            <a:r>
              <a:rPr lang="zh-CN" altLang="zh-CN" sz="2400" dirty="0"/>
              <a:t>学习</a:t>
            </a:r>
            <a:r>
              <a:rPr lang="zh-CN" altLang="zh-CN" sz="2400" dirty="0" smtClean="0"/>
              <a:t>空间</a:t>
            </a:r>
            <a:endParaRPr lang="en-US" altLang="zh-CN" sz="2400" dirty="0" smtClean="0"/>
          </a:p>
          <a:p>
            <a:r>
              <a:rPr lang="zh-CN" altLang="zh-CN" sz="2400" dirty="0" smtClean="0"/>
              <a:t>支撑</a:t>
            </a:r>
            <a:r>
              <a:rPr lang="zh-CN" altLang="zh-CN" sz="2400" dirty="0"/>
              <a:t>的泛在</a:t>
            </a:r>
            <a:r>
              <a:rPr lang="zh-CN" altLang="zh-CN" sz="2400" dirty="0" smtClean="0"/>
              <a:t>学习</a:t>
            </a:r>
            <a:endParaRPr lang="zh-CN" altLang="en-US" sz="2400" b="1" dirty="0">
              <a:solidFill>
                <a:srgbClr val="00B0F0"/>
              </a:solidFill>
              <a:latin typeface="+mj-ea"/>
              <a:ea typeface="+mj-ea"/>
            </a:endParaRPr>
          </a:p>
        </p:txBody>
      </p:sp>
      <p:sp>
        <p:nvSpPr>
          <p:cNvPr id="21" name="矩形 20"/>
          <p:cNvSpPr/>
          <p:nvPr/>
        </p:nvSpPr>
        <p:spPr>
          <a:xfrm>
            <a:off x="1104900" y="2753690"/>
            <a:ext cx="2486958" cy="1569660"/>
          </a:xfrm>
          <a:prstGeom prst="rect">
            <a:avLst/>
          </a:prstGeom>
          <a:solidFill>
            <a:schemeClr val="accent1">
              <a:lumMod val="20000"/>
              <a:lumOff val="80000"/>
            </a:schemeClr>
          </a:solidFill>
        </p:spPr>
        <p:txBody>
          <a:bodyPr wrap="square">
            <a:spAutoFit/>
          </a:bodyPr>
          <a:lstStyle/>
          <a:p>
            <a:r>
              <a:rPr lang="zh-CN" altLang="zh-CN" sz="2400" dirty="0"/>
              <a:t>要通过推进教育教学</a:t>
            </a:r>
            <a:r>
              <a:rPr lang="zh-CN" altLang="zh-CN" sz="2400" dirty="0" smtClean="0"/>
              <a:t>改革</a:t>
            </a:r>
            <a:r>
              <a:rPr lang="zh-CN" altLang="en-US" sz="2400" dirty="0" smtClean="0"/>
              <a:t>，</a:t>
            </a:r>
            <a:r>
              <a:rPr lang="zh-CN" altLang="zh-CN" sz="2400" dirty="0" smtClean="0"/>
              <a:t>拓展支撑</a:t>
            </a:r>
            <a:r>
              <a:rPr lang="zh-CN" altLang="zh-CN" sz="2400" dirty="0"/>
              <a:t>面向未来的高素质人才培养</a:t>
            </a:r>
            <a:endParaRPr lang="zh-CN" altLang="en-US" sz="2400" b="1" dirty="0">
              <a:solidFill>
                <a:srgbClr val="00B0F0"/>
              </a:solidFill>
              <a:latin typeface="+mj-ea"/>
              <a:ea typeface="+mj-ea"/>
            </a:endParaRPr>
          </a:p>
        </p:txBody>
      </p:sp>
      <p:sp>
        <p:nvSpPr>
          <p:cNvPr id="22" name="矩形 21"/>
          <p:cNvSpPr/>
          <p:nvPr/>
        </p:nvSpPr>
        <p:spPr>
          <a:xfrm>
            <a:off x="5776808" y="2782173"/>
            <a:ext cx="2427391" cy="1569660"/>
          </a:xfrm>
          <a:prstGeom prst="rect">
            <a:avLst/>
          </a:prstGeom>
          <a:solidFill>
            <a:schemeClr val="accent1">
              <a:lumMod val="20000"/>
              <a:lumOff val="80000"/>
            </a:schemeClr>
          </a:solidFill>
        </p:spPr>
        <p:txBody>
          <a:bodyPr wrap="square">
            <a:spAutoFit/>
          </a:bodyPr>
          <a:lstStyle/>
          <a:p>
            <a:r>
              <a:rPr lang="zh-CN" altLang="zh-CN" sz="2400" dirty="0" smtClean="0"/>
              <a:t>要</a:t>
            </a:r>
            <a:r>
              <a:rPr lang="zh-CN" altLang="zh-CN" sz="2400" dirty="0"/>
              <a:t>从提高管理效率入手</a:t>
            </a:r>
            <a:r>
              <a:rPr lang="zh-CN" altLang="zh-CN" sz="2400" dirty="0" smtClean="0"/>
              <a:t>，拓展全面</a:t>
            </a:r>
            <a:r>
              <a:rPr lang="zh-CN" altLang="zh-CN" sz="2400" dirty="0"/>
              <a:t>提升教育治理</a:t>
            </a:r>
            <a:r>
              <a:rPr lang="zh-CN" altLang="zh-CN" sz="2400" dirty="0" smtClean="0"/>
              <a:t>能力</a:t>
            </a:r>
            <a:endParaRPr lang="en-US" altLang="zh-CN" sz="2400" b="1" kern="100" dirty="0" smtClean="0">
              <a:solidFill>
                <a:srgbClr val="00B0F0"/>
              </a:solidFill>
              <a:latin typeface="+mj-ea"/>
              <a:ea typeface="+mj-ea"/>
              <a:cs typeface="Tahoma" panose="020B0604030504040204" pitchFamily="34" charset="0"/>
            </a:endParaRPr>
          </a:p>
        </p:txBody>
      </p:sp>
      <p:sp>
        <p:nvSpPr>
          <p:cNvPr id="23" name="椭圆 22"/>
          <p:cNvSpPr/>
          <p:nvPr/>
        </p:nvSpPr>
        <p:spPr>
          <a:xfrm>
            <a:off x="3765068" y="2322260"/>
            <a:ext cx="1618461" cy="1547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四拓展</a:t>
            </a:r>
            <a:endParaRPr lang="zh-CN" altLang="en-US" sz="2400" dirty="0">
              <a:solidFill>
                <a:schemeClr val="bg1"/>
              </a:solidFill>
            </a:endParaRPr>
          </a:p>
        </p:txBody>
      </p:sp>
    </p:spTree>
    <p:extLst>
      <p:ext uri="{BB962C8B-B14F-4D97-AF65-F5344CB8AC3E}">
        <p14:creationId xmlns:p14="http://schemas.microsoft.com/office/powerpoint/2010/main" val="11543742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8" y="270533"/>
            <a:ext cx="1296144" cy="206550"/>
          </a:xfrm>
        </p:spPr>
        <p:txBody>
          <a:bodyPr>
            <a:noAutofit/>
          </a:bodyPr>
          <a:lstStyle/>
          <a:p>
            <a:r>
              <a:rPr lang="zh-CN" altLang="en-US" sz="1600" b="1" dirty="0" smtClean="0">
                <a:solidFill>
                  <a:srgbClr val="403C4A"/>
                </a:solidFill>
                <a:latin typeface="微软雅黑" panose="020B0503020204020204" pitchFamily="34" charset="-122"/>
                <a:ea typeface="微软雅黑" panose="020B0503020204020204" pitchFamily="34" charset="-122"/>
              </a:rPr>
              <a:t>建设背景</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98807" y="811288"/>
            <a:ext cx="7826296" cy="800219"/>
          </a:xfrm>
          <a:prstGeom prst="rect">
            <a:avLst/>
          </a:prstGeom>
          <a:noFill/>
        </p:spPr>
        <p:txBody>
          <a:bodyPr wrap="square" rtlCol="0">
            <a:spAutoFit/>
          </a:bodyPr>
          <a:lstStyle/>
          <a:p>
            <a:r>
              <a:rPr lang="zh-CN" altLang="zh-CN" sz="2800" dirty="0"/>
              <a:t>教育云区域发展规模化应用试点</a:t>
            </a:r>
            <a:r>
              <a:rPr lang="zh-CN" altLang="en-US" sz="2800" dirty="0"/>
              <a:t>情况调查</a:t>
            </a:r>
            <a:endParaRPr lang="en-US" altLang="zh-CN" sz="2800" dirty="0"/>
          </a:p>
          <a:p>
            <a:endParaRPr kumimoji="1" lang="zh-CN" altLang="en-US" dirty="0"/>
          </a:p>
        </p:txBody>
      </p:sp>
      <p:pic>
        <p:nvPicPr>
          <p:cNvPr id="21" name="图片 20" descr="区域教育云应用模式和水平"/>
          <p:cNvPicPr/>
          <p:nvPr/>
        </p:nvPicPr>
        <p:blipFill>
          <a:blip r:embed="rId4"/>
          <a:stretch>
            <a:fillRect/>
          </a:stretch>
        </p:blipFill>
        <p:spPr>
          <a:xfrm>
            <a:off x="759848" y="1752849"/>
            <a:ext cx="7815746" cy="2426138"/>
          </a:xfrm>
          <a:prstGeom prst="rect">
            <a:avLst/>
          </a:prstGeom>
        </p:spPr>
      </p:pic>
    </p:spTree>
    <p:extLst>
      <p:ext uri="{BB962C8B-B14F-4D97-AF65-F5344CB8AC3E}">
        <p14:creationId xmlns:p14="http://schemas.microsoft.com/office/powerpoint/2010/main" val="23388414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8" y="270533"/>
            <a:ext cx="1296144" cy="206550"/>
          </a:xfrm>
        </p:spPr>
        <p:txBody>
          <a:bodyPr>
            <a:noAutofit/>
          </a:bodyPr>
          <a:lstStyle/>
          <a:p>
            <a:r>
              <a:rPr lang="zh-CN" altLang="en-US" sz="1600" b="1" dirty="0" smtClean="0">
                <a:solidFill>
                  <a:srgbClr val="403C4A"/>
                </a:solidFill>
                <a:latin typeface="微软雅黑" panose="020B0503020204020204" pitchFamily="34" charset="-122"/>
                <a:ea typeface="微软雅黑" panose="020B0503020204020204" pitchFamily="34" charset="-122"/>
              </a:rPr>
              <a:t>建设背景</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98807" y="811288"/>
            <a:ext cx="7826296" cy="523220"/>
          </a:xfrm>
          <a:prstGeom prst="rect">
            <a:avLst/>
          </a:prstGeom>
          <a:noFill/>
        </p:spPr>
        <p:txBody>
          <a:bodyPr wrap="square" rtlCol="0">
            <a:spAutoFit/>
          </a:bodyPr>
          <a:lstStyle/>
          <a:p>
            <a:r>
              <a:rPr lang="zh-CN" altLang="zh-CN" sz="2800" dirty="0" smtClean="0"/>
              <a:t>教育云区域发展规模化应用试点</a:t>
            </a:r>
            <a:r>
              <a:rPr lang="zh-CN" altLang="en-US" sz="2800" dirty="0" smtClean="0"/>
              <a:t>情况调查</a:t>
            </a:r>
            <a:endParaRPr lang="en-US" altLang="zh-CN" sz="2800" dirty="0"/>
          </a:p>
        </p:txBody>
      </p:sp>
      <p:pic>
        <p:nvPicPr>
          <p:cNvPr id="18" name="图片 17"/>
          <p:cNvPicPr/>
          <p:nvPr/>
        </p:nvPicPr>
        <p:blipFill>
          <a:blip r:embed="rId4">
            <a:extLst>
              <a:ext uri="{28A0092B-C50C-407E-A947-70E740481C1C}">
                <a14:useLocalDpi xmlns:a14="http://schemas.microsoft.com/office/drawing/2010/main" val="0"/>
              </a:ext>
            </a:extLst>
          </a:blip>
          <a:stretch>
            <a:fillRect/>
          </a:stretch>
        </p:blipFill>
        <p:spPr>
          <a:xfrm>
            <a:off x="462789" y="1465798"/>
            <a:ext cx="4094480" cy="3117850"/>
          </a:xfrm>
          <a:prstGeom prst="rect">
            <a:avLst/>
          </a:prstGeom>
        </p:spPr>
      </p:pic>
      <p:sp>
        <p:nvSpPr>
          <p:cNvPr id="6" name="文本框 5"/>
          <p:cNvSpPr txBox="1"/>
          <p:nvPr/>
        </p:nvSpPr>
        <p:spPr>
          <a:xfrm>
            <a:off x="5120772" y="1611507"/>
            <a:ext cx="3564061" cy="1754327"/>
          </a:xfrm>
          <a:prstGeom prst="rect">
            <a:avLst/>
          </a:prstGeom>
          <a:noFill/>
        </p:spPr>
        <p:txBody>
          <a:bodyPr wrap="square" rtlCol="0">
            <a:spAutoFit/>
          </a:bodyPr>
          <a:lstStyle/>
          <a:p>
            <a:r>
              <a:rPr lang="zh-CN" altLang="zh-CN" b="1" dirty="0"/>
              <a:t>整体已经完成初始阶段开始从起步阶段</a:t>
            </a:r>
            <a:r>
              <a:rPr lang="zh-CN" altLang="zh-CN" b="1" dirty="0" smtClean="0"/>
              <a:t>向深化阶段发展</a:t>
            </a:r>
            <a:r>
              <a:rPr lang="zh-CN" altLang="zh-CN" dirty="0" smtClean="0"/>
              <a:t>。</a:t>
            </a:r>
            <a:endParaRPr lang="en-US" altLang="zh-CN" dirty="0" smtClean="0"/>
          </a:p>
          <a:p>
            <a:endParaRPr kumimoji="1" lang="en-US" altLang="zh-CN" dirty="0"/>
          </a:p>
          <a:p>
            <a:r>
              <a:rPr lang="zh-CN" altLang="zh-CN" dirty="0"/>
              <a:t>其中云应用基础设施能力水平最高，云应用工具和软件是短板，</a:t>
            </a:r>
            <a:r>
              <a:rPr lang="zh-CN" altLang="zh-CN" dirty="0" smtClean="0"/>
              <a:t>尚未到达起步阶段。</a:t>
            </a:r>
            <a:endParaRPr kumimoji="1" lang="zh-CN" altLang="en-US" dirty="0"/>
          </a:p>
        </p:txBody>
      </p:sp>
    </p:spTree>
    <p:extLst>
      <p:ext uri="{BB962C8B-B14F-4D97-AF65-F5344CB8AC3E}">
        <p14:creationId xmlns:p14="http://schemas.microsoft.com/office/powerpoint/2010/main" val="12487920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8" y="270533"/>
            <a:ext cx="1296144" cy="206550"/>
          </a:xfrm>
        </p:spPr>
        <p:txBody>
          <a:bodyPr>
            <a:noAutofit/>
          </a:bodyPr>
          <a:lstStyle/>
          <a:p>
            <a:r>
              <a:rPr lang="zh-CN" altLang="en-US" sz="1600" b="1" dirty="0" smtClean="0">
                <a:solidFill>
                  <a:srgbClr val="403C4A"/>
                </a:solidFill>
                <a:latin typeface="微软雅黑" panose="020B0503020204020204" pitchFamily="34" charset="-122"/>
                <a:ea typeface="微软雅黑" panose="020B0503020204020204" pitchFamily="34" charset="-122"/>
              </a:rPr>
              <a:t>建设背景</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98807" y="811288"/>
            <a:ext cx="7826296" cy="523220"/>
          </a:xfrm>
          <a:prstGeom prst="rect">
            <a:avLst/>
          </a:prstGeom>
          <a:noFill/>
        </p:spPr>
        <p:txBody>
          <a:bodyPr wrap="square" rtlCol="0">
            <a:spAutoFit/>
          </a:bodyPr>
          <a:lstStyle/>
          <a:p>
            <a:r>
              <a:rPr lang="zh-CN" altLang="zh-CN" sz="2800" dirty="0" smtClean="0"/>
              <a:t>教育云区域发展规模化应用试点</a:t>
            </a:r>
            <a:r>
              <a:rPr lang="zh-CN" altLang="en-US" sz="2800" dirty="0" smtClean="0"/>
              <a:t>情况调查</a:t>
            </a:r>
            <a:endParaRPr lang="en-US" altLang="zh-CN" sz="2800" dirty="0"/>
          </a:p>
        </p:txBody>
      </p:sp>
      <p:sp>
        <p:nvSpPr>
          <p:cNvPr id="6" name="文本框 5"/>
          <p:cNvSpPr txBox="1"/>
          <p:nvPr/>
        </p:nvSpPr>
        <p:spPr>
          <a:xfrm>
            <a:off x="5120772" y="1392953"/>
            <a:ext cx="3564061" cy="3337837"/>
          </a:xfrm>
          <a:prstGeom prst="rect">
            <a:avLst/>
          </a:prstGeom>
          <a:noFill/>
        </p:spPr>
        <p:txBody>
          <a:bodyPr wrap="square" rtlCol="0">
            <a:spAutoFit/>
          </a:bodyPr>
          <a:lstStyle/>
          <a:p>
            <a:pPr>
              <a:lnSpc>
                <a:spcPct val="90000"/>
              </a:lnSpc>
            </a:pPr>
            <a:r>
              <a:rPr lang="zh-CN" altLang="zh-CN" dirty="0"/>
              <a:t>在云应用基础能力方面，东</a:t>
            </a:r>
            <a:r>
              <a:rPr lang="zh-CN" altLang="zh-CN" dirty="0" smtClean="0"/>
              <a:t>部在迈向深化阶段。</a:t>
            </a:r>
            <a:endParaRPr lang="en-US" altLang="zh-CN" dirty="0" smtClean="0"/>
          </a:p>
          <a:p>
            <a:pPr>
              <a:lnSpc>
                <a:spcPct val="90000"/>
              </a:lnSpc>
            </a:pPr>
            <a:endParaRPr kumimoji="1" lang="en-US" altLang="zh-CN" dirty="0"/>
          </a:p>
          <a:p>
            <a:pPr>
              <a:lnSpc>
                <a:spcPct val="90000"/>
              </a:lnSpc>
            </a:pPr>
            <a:r>
              <a:rPr lang="zh-CN" altLang="zh-CN" dirty="0"/>
              <a:t>在云应用工具</a:t>
            </a:r>
            <a:r>
              <a:rPr lang="en-US" altLang="zh-CN" dirty="0"/>
              <a:t>/</a:t>
            </a:r>
            <a:r>
              <a:rPr lang="zh-CN" altLang="zh-CN" dirty="0"/>
              <a:t>软件方面，</a:t>
            </a:r>
            <a:r>
              <a:rPr lang="zh-CN" altLang="zh-CN" dirty="0" smtClean="0"/>
              <a:t>东部处于初始向起步阶段发展</a:t>
            </a:r>
            <a:r>
              <a:rPr lang="zh-CN" altLang="en-US" dirty="0" smtClean="0"/>
              <a:t>，</a:t>
            </a:r>
            <a:r>
              <a:rPr lang="zh-CN" altLang="zh-CN" dirty="0" smtClean="0"/>
              <a:t>是发展</a:t>
            </a:r>
            <a:r>
              <a:rPr lang="zh-CN" altLang="zh-CN" dirty="0"/>
              <a:t>水平</a:t>
            </a:r>
            <a:r>
              <a:rPr lang="zh-CN" altLang="zh-CN" dirty="0" smtClean="0"/>
              <a:t>最低的维度</a:t>
            </a:r>
            <a:r>
              <a:rPr lang="zh-CN" altLang="en-US" dirty="0" smtClean="0"/>
              <a:t>。</a:t>
            </a:r>
            <a:endParaRPr lang="en-US" altLang="zh-CN" dirty="0" smtClean="0"/>
          </a:p>
          <a:p>
            <a:pPr>
              <a:lnSpc>
                <a:spcPct val="90000"/>
              </a:lnSpc>
            </a:pPr>
            <a:endParaRPr lang="en-US" altLang="zh-CN" dirty="0"/>
          </a:p>
          <a:p>
            <a:pPr>
              <a:lnSpc>
                <a:spcPct val="90000"/>
              </a:lnSpc>
            </a:pPr>
            <a:r>
              <a:rPr lang="zh-CN" altLang="zh-CN" dirty="0" smtClean="0"/>
              <a:t>在教育</a:t>
            </a:r>
            <a:r>
              <a:rPr lang="zh-CN" altLang="zh-CN" dirty="0"/>
              <a:t>教学方式方面，</a:t>
            </a:r>
            <a:r>
              <a:rPr lang="zh-CN" altLang="zh-CN" dirty="0" smtClean="0"/>
              <a:t>东部处于起步向深化阶段发展</a:t>
            </a:r>
            <a:r>
              <a:rPr lang="zh-CN" altLang="en-US" dirty="0" smtClean="0"/>
              <a:t>。</a:t>
            </a:r>
            <a:endParaRPr lang="en-US" altLang="zh-CN" dirty="0" smtClean="0"/>
          </a:p>
          <a:p>
            <a:pPr>
              <a:lnSpc>
                <a:spcPct val="90000"/>
              </a:lnSpc>
            </a:pPr>
            <a:endParaRPr lang="en-US" altLang="zh-CN" dirty="0"/>
          </a:p>
          <a:p>
            <a:pPr>
              <a:lnSpc>
                <a:spcPct val="90000"/>
              </a:lnSpc>
            </a:pPr>
            <a:r>
              <a:rPr lang="zh-CN" altLang="zh-CN" dirty="0" smtClean="0"/>
              <a:t>在云应用覆盖范围</a:t>
            </a:r>
            <a:r>
              <a:rPr lang="zh-CN" altLang="zh-CN" dirty="0"/>
              <a:t>方面，</a:t>
            </a:r>
            <a:r>
              <a:rPr lang="zh-CN" altLang="zh-CN" dirty="0" smtClean="0"/>
              <a:t>东部</a:t>
            </a:r>
            <a:r>
              <a:rPr lang="zh-CN" altLang="en-US" dirty="0" smtClean="0"/>
              <a:t>比中西部</a:t>
            </a:r>
            <a:r>
              <a:rPr lang="zh-CN" altLang="zh-CN" dirty="0" smtClean="0"/>
              <a:t>覆盖范围广</a:t>
            </a:r>
            <a:r>
              <a:rPr lang="zh-CN" altLang="en-US" dirty="0" smtClean="0"/>
              <a:t>，</a:t>
            </a:r>
            <a:r>
              <a:rPr lang="zh-CN" altLang="zh-CN" dirty="0"/>
              <a:t>东部处于起步向深化阶段发展</a:t>
            </a:r>
            <a:r>
              <a:rPr lang="zh-CN" altLang="en-US" dirty="0" smtClean="0"/>
              <a:t>。</a:t>
            </a:r>
            <a:endParaRPr kumimoji="1" lang="zh-CN" altLang="en-US" dirty="0"/>
          </a:p>
        </p:txBody>
      </p:sp>
      <p:pic>
        <p:nvPicPr>
          <p:cNvPr id="19" name="图片 18" descr="C:\Users\Administrator\Desktop\123.jpg"/>
          <p:cNvPicPr/>
          <p:nvPr/>
        </p:nvPicPr>
        <p:blipFill>
          <a:blip r:embed="rId4">
            <a:extLst>
              <a:ext uri="{28A0092B-C50C-407E-A947-70E740481C1C}">
                <a14:useLocalDpi xmlns:a14="http://schemas.microsoft.com/office/drawing/2010/main" val="0"/>
              </a:ext>
            </a:extLst>
          </a:blip>
          <a:srcRect/>
          <a:stretch>
            <a:fillRect/>
          </a:stretch>
        </p:blipFill>
        <p:spPr bwMode="auto">
          <a:xfrm>
            <a:off x="300420" y="1487135"/>
            <a:ext cx="4663822" cy="3248567"/>
          </a:xfrm>
          <a:prstGeom prst="rect">
            <a:avLst/>
          </a:prstGeom>
          <a:noFill/>
          <a:ln>
            <a:noFill/>
          </a:ln>
        </p:spPr>
      </p:pic>
    </p:spTree>
    <p:extLst>
      <p:ext uri="{BB962C8B-B14F-4D97-AF65-F5344CB8AC3E}">
        <p14:creationId xmlns:p14="http://schemas.microsoft.com/office/powerpoint/2010/main" val="8359846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39502"/>
            <a:ext cx="1135865" cy="278824"/>
          </a:xfrm>
          <a:prstGeom prst="rect">
            <a:avLst/>
          </a:prstGeom>
        </p:spPr>
      </p:pic>
      <p:sp>
        <p:nvSpPr>
          <p:cNvPr id="16" name="矩形 15"/>
          <p:cNvSpPr/>
          <p:nvPr/>
        </p:nvSpPr>
        <p:spPr>
          <a:xfrm>
            <a:off x="7820917" y="4735702"/>
            <a:ext cx="902811" cy="215444"/>
          </a:xfrm>
          <a:prstGeom prst="rect">
            <a:avLst/>
          </a:prstGeom>
          <a:noFill/>
        </p:spPr>
        <p:txBody>
          <a:bodyPr wrap="none">
            <a:spAutoFit/>
          </a:bodyPr>
          <a:lstStyle/>
          <a:p>
            <a:pPr algn="ctr">
              <a:defRPr/>
            </a:pPr>
            <a:r>
              <a:rPr lang="zh-CN" altLang="en-US" sz="800" kern="1400" dirty="0">
                <a:solidFill>
                  <a:prstClr val="white">
                    <a:lumMod val="50000"/>
                  </a:prstClr>
                </a:solidFill>
                <a:latin typeface="微软雅黑" panose="020B0503020204020204" pitchFamily="34" charset="-122"/>
                <a:ea typeface="微软雅黑" panose="020B0503020204020204" pitchFamily="34" charset="-122"/>
              </a:rPr>
              <a:t>中央电化教育馆</a:t>
            </a:r>
          </a:p>
        </p:txBody>
      </p:sp>
      <p:grpSp>
        <p:nvGrpSpPr>
          <p:cNvPr id="27" name="组合 26"/>
          <p:cNvGrpSpPr/>
          <p:nvPr/>
        </p:nvGrpSpPr>
        <p:grpSpPr>
          <a:xfrm flipV="1">
            <a:off x="461334" y="267494"/>
            <a:ext cx="161390" cy="229617"/>
            <a:chOff x="971600" y="267494"/>
            <a:chExt cx="1319510" cy="1877326"/>
          </a:xfrm>
        </p:grpSpPr>
        <p:sp>
          <p:nvSpPr>
            <p:cNvPr id="24" name="矩形 23"/>
            <p:cNvSpPr/>
            <p:nvPr/>
          </p:nvSpPr>
          <p:spPr>
            <a:xfrm rot="2700000">
              <a:off x="971600" y="267494"/>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700000">
              <a:off x="971600" y="1424740"/>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2700000">
              <a:off x="1571030" y="855677"/>
              <a:ext cx="720080" cy="720080"/>
            </a:xfrm>
            <a:prstGeom prst="rect">
              <a:avLst/>
            </a:prstGeom>
            <a:solidFill>
              <a:srgbClr val="016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标题 1"/>
          <p:cNvSpPr>
            <a:spLocks noGrp="1"/>
          </p:cNvSpPr>
          <p:nvPr>
            <p:ph type="title"/>
          </p:nvPr>
        </p:nvSpPr>
        <p:spPr>
          <a:xfrm>
            <a:off x="567648" y="270533"/>
            <a:ext cx="1296144" cy="206550"/>
          </a:xfrm>
        </p:spPr>
        <p:txBody>
          <a:bodyPr>
            <a:noAutofit/>
          </a:bodyPr>
          <a:lstStyle/>
          <a:p>
            <a:r>
              <a:rPr lang="zh-CN" altLang="en-US" sz="1600" b="1" dirty="0" smtClean="0">
                <a:solidFill>
                  <a:srgbClr val="403C4A"/>
                </a:solidFill>
                <a:latin typeface="微软雅黑" panose="020B0503020204020204" pitchFamily="34" charset="-122"/>
                <a:ea typeface="微软雅黑" panose="020B0503020204020204" pitchFamily="34" charset="-122"/>
              </a:rPr>
              <a:t>建设背景</a:t>
            </a:r>
            <a:endParaRPr lang="zh-CN" altLang="en-US" sz="1600" b="1" dirty="0">
              <a:solidFill>
                <a:srgbClr val="403C4A"/>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0250" y="515352"/>
            <a:ext cx="8912730" cy="125776"/>
            <a:chOff x="-20250" y="645775"/>
            <a:chExt cx="8912730" cy="125776"/>
          </a:xfrm>
        </p:grpSpPr>
        <p:cxnSp>
          <p:nvCxnSpPr>
            <p:cNvPr id="11" name="直接连接符 10"/>
            <p:cNvCxnSpPr/>
            <p:nvPr/>
          </p:nvCxnSpPr>
          <p:spPr>
            <a:xfrm flipH="1">
              <a:off x="-20250" y="771550"/>
              <a:ext cx="8912730" cy="0"/>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784976" y="645775"/>
              <a:ext cx="107504" cy="125776"/>
            </a:xfrm>
            <a:prstGeom prst="line">
              <a:avLst/>
            </a:prstGeom>
            <a:ln w="1905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791867" y="4822928"/>
            <a:ext cx="352133"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271" y="4822928"/>
            <a:ext cx="7818631" cy="45719"/>
          </a:xfrm>
          <a:prstGeom prst="rect">
            <a:avLst/>
          </a:prstGeom>
          <a:solidFill>
            <a:srgbClr val="016A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5" name="直接连接符 4"/>
          <p:cNvCxnSpPr/>
          <p:nvPr/>
        </p:nvCxnSpPr>
        <p:spPr>
          <a:xfrm>
            <a:off x="-6271" y="4891005"/>
            <a:ext cx="7818631"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1867" y="4891005"/>
            <a:ext cx="356870" cy="0"/>
          </a:xfrm>
          <a:prstGeom prst="line">
            <a:avLst/>
          </a:prstGeom>
          <a:ln>
            <a:solidFill>
              <a:schemeClr val="accent1">
                <a:shade val="95000"/>
                <a:satMod val="105000"/>
                <a:alpha val="4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40965" y="795255"/>
            <a:ext cx="7826296" cy="800219"/>
          </a:xfrm>
          <a:prstGeom prst="rect">
            <a:avLst/>
          </a:prstGeom>
          <a:noFill/>
        </p:spPr>
        <p:txBody>
          <a:bodyPr wrap="square" rtlCol="0">
            <a:spAutoFit/>
          </a:bodyPr>
          <a:lstStyle/>
          <a:p>
            <a:r>
              <a:rPr kumimoji="1" lang="zh-CN" altLang="en-US" sz="2800" dirty="0" smtClean="0">
                <a:latin typeface="Heiti SC Light"/>
                <a:ea typeface="Heiti SC Light"/>
                <a:cs typeface="Heiti SC Light"/>
              </a:rPr>
              <a:t>新时期遇到的情况：</a:t>
            </a:r>
            <a:endParaRPr kumimoji="1" lang="en-US" altLang="zh-CN" dirty="0"/>
          </a:p>
          <a:p>
            <a:endParaRPr kumimoji="1" lang="zh-CN" altLang="en-US" dirty="0"/>
          </a:p>
        </p:txBody>
      </p:sp>
      <p:graphicFrame>
        <p:nvGraphicFramePr>
          <p:cNvPr id="4" name="图表 3"/>
          <p:cNvGraphicFramePr/>
          <p:nvPr>
            <p:extLst>
              <p:ext uri="{D42A27DB-BD31-4B8C-83A1-F6EECF244321}">
                <p14:modId xmlns:p14="http://schemas.microsoft.com/office/powerpoint/2010/main" val="3727243707"/>
              </p:ext>
            </p:extLst>
          </p:nvPr>
        </p:nvGraphicFramePr>
        <p:xfrm>
          <a:off x="2052668" y="1423762"/>
          <a:ext cx="5567331" cy="3179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58334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592</TotalTime>
  <Words>1827</Words>
  <Application>Microsoft Macintosh PowerPoint</Application>
  <PresentationFormat>全屏显示(16:9)</PresentationFormat>
  <Paragraphs>327</Paragraphs>
  <Slides>44</Slides>
  <Notes>43</Notes>
  <HiddenSlides>0</HiddenSlides>
  <MMClips>0</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Office 主题</vt:lpstr>
      <vt:lpstr>PowerPoint 演示文稿</vt:lpstr>
      <vt:lpstr>建设背景</vt:lpstr>
      <vt:lpstr>建设背景</vt:lpstr>
      <vt:lpstr>建设背景</vt:lpstr>
      <vt:lpstr>建设背景</vt:lpstr>
      <vt:lpstr>建设背景</vt:lpstr>
      <vt:lpstr>建设背景</vt:lpstr>
      <vt:lpstr>建设背景</vt:lpstr>
      <vt:lpstr>建设背景</vt:lpstr>
      <vt:lpstr>建设目标</vt:lpstr>
      <vt:lpstr>建设框架</vt:lpstr>
      <vt:lpstr>建设框架</vt:lpstr>
      <vt:lpstr>建设框架</vt:lpstr>
      <vt:lpstr>实施建议</vt:lpstr>
      <vt:lpstr>资源建设与应用 </vt:lpstr>
      <vt:lpstr>资源建设与应用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教育教学模式应用  </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xue qin</dc:creator>
  <cp:lastModifiedBy>xue qin</cp:lastModifiedBy>
  <cp:revision>33</cp:revision>
  <dcterms:created xsi:type="dcterms:W3CDTF">2017-10-25T03:06:31Z</dcterms:created>
  <dcterms:modified xsi:type="dcterms:W3CDTF">2017-10-26T02:07:04Z</dcterms:modified>
</cp:coreProperties>
</file>