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6.xml" ContentType="application/vnd.openxmlformats-officedocument.presentationml.tags+xml"/>
  <Override PartName="/ppt/notesSlides/notesSlide10.xml" ContentType="application/vnd.openxmlformats-officedocument.presentationml.notesSlide+xml"/>
  <Override PartName="/ppt/tags/tag17.xml" ContentType="application/vnd.openxmlformats-officedocument.presentationml.tags+xml"/>
  <Override PartName="/ppt/notesSlides/notesSlide11.xml" ContentType="application/vnd.openxmlformats-officedocument.presentationml.notesSlide+xml"/>
  <Override PartName="/ppt/tags/tag18.xml" ContentType="application/vnd.openxmlformats-officedocument.presentationml.tags+xml"/>
  <Override PartName="/ppt/notesSlides/notesSlide12.xml" ContentType="application/vnd.openxmlformats-officedocument.presentationml.notesSlide+xml"/>
  <Override PartName="/ppt/tags/tag19.xml" ContentType="application/vnd.openxmlformats-officedocument.presentationml.tags+xml"/>
  <Override PartName="/ppt/notesSlides/notesSlide13.xml" ContentType="application/vnd.openxmlformats-officedocument.presentationml.notesSlide+xml"/>
  <Override PartName="/ppt/tags/tag20.xml" ContentType="application/vnd.openxmlformats-officedocument.presentationml.tags+xml"/>
  <Override PartName="/ppt/notesSlides/notesSlide14.xml" ContentType="application/vnd.openxmlformats-officedocument.presentationml.notesSlide+xml"/>
  <Override PartName="/ppt/tags/tag21.xml" ContentType="application/vnd.openxmlformats-officedocument.presentationml.tags+xml"/>
  <Override PartName="/ppt/notesSlides/notesSlide15.xml" ContentType="application/vnd.openxmlformats-officedocument.presentationml.notesSlide+xml"/>
  <Override PartName="/ppt/tags/tag22.xml" ContentType="application/vnd.openxmlformats-officedocument.presentationml.tags+xml"/>
  <Override PartName="/ppt/notesSlides/notesSlide16.xml" ContentType="application/vnd.openxmlformats-officedocument.presentationml.notesSlide+xml"/>
  <Override PartName="/ppt/tags/tag23.xml" ContentType="application/vnd.openxmlformats-officedocument.presentationml.tags+xml"/>
  <Override PartName="/ppt/notesSlides/notesSlide17.xml" ContentType="application/vnd.openxmlformats-officedocument.presentationml.notesSlide+xml"/>
  <Override PartName="/ppt/tags/tag24.xml" ContentType="application/vnd.openxmlformats-officedocument.presentationml.tags+xml"/>
  <Override PartName="/ppt/notesSlides/notesSlide18.xml" ContentType="application/vnd.openxmlformats-officedocument.presentationml.notesSlide+xml"/>
  <Override PartName="/ppt/tags/tag25.xml" ContentType="application/vnd.openxmlformats-officedocument.presentationml.tags+xml"/>
  <Override PartName="/ppt/notesSlides/notesSlide19.xml" ContentType="application/vnd.openxmlformats-officedocument.presentationml.notesSlide+xml"/>
  <Override PartName="/ppt/tags/tag26.xml" ContentType="application/vnd.openxmlformats-officedocument.presentationml.tags+xml"/>
  <Override PartName="/ppt/notesSlides/notesSlide20.xml" ContentType="application/vnd.openxmlformats-officedocument.presentationml.notesSlide+xml"/>
  <Override PartName="/ppt/tags/tag27.xml" ContentType="application/vnd.openxmlformats-officedocument.presentationml.tags+xml"/>
  <Override PartName="/ppt/notesSlides/notesSlide21.xml" ContentType="application/vnd.openxmlformats-officedocument.presentationml.notesSlide+xml"/>
  <Override PartName="/ppt/tags/tag28.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65" r:id="rId2"/>
    <p:sldId id="399" r:id="rId3"/>
    <p:sldId id="515" r:id="rId4"/>
    <p:sldId id="516" r:id="rId5"/>
    <p:sldId id="517" r:id="rId6"/>
    <p:sldId id="518" r:id="rId7"/>
    <p:sldId id="519" r:id="rId8"/>
    <p:sldId id="523" r:id="rId9"/>
    <p:sldId id="521" r:id="rId10"/>
    <p:sldId id="522" r:id="rId11"/>
    <p:sldId id="496" r:id="rId12"/>
    <p:sldId id="509" r:id="rId13"/>
    <p:sldId id="526" r:id="rId14"/>
    <p:sldId id="520" r:id="rId15"/>
    <p:sldId id="537" r:id="rId16"/>
    <p:sldId id="510" r:id="rId17"/>
    <p:sldId id="527" r:id="rId18"/>
    <p:sldId id="511" r:id="rId19"/>
    <p:sldId id="530" r:id="rId20"/>
    <p:sldId id="531" r:id="rId21"/>
    <p:sldId id="532" r:id="rId22"/>
    <p:sldId id="533" r:id="rId23"/>
    <p:sldId id="534" r:id="rId24"/>
    <p:sldId id="535" r:id="rId25"/>
    <p:sldId id="536" r:id="rId26"/>
    <p:sldId id="512" r:id="rId27"/>
    <p:sldId id="514" r:id="rId28"/>
    <p:sldId id="307" r:id="rId29"/>
  </p:sldIdLst>
  <p:sldSz cx="9144000" cy="5143500" type="screen16x9"/>
  <p:notesSz cx="6858000" cy="9144000"/>
  <p:custDataLst>
    <p:tags r:id="rId32"/>
  </p:custDataLst>
  <p:defaultTextStyle>
    <a:defPPr>
      <a:defRPr lang="zh-CN"/>
    </a:defPPr>
    <a:lvl1pPr algn="l" rtl="0" fontAlgn="base">
      <a:spcBef>
        <a:spcPct val="0"/>
      </a:spcBef>
      <a:spcAft>
        <a:spcPct val="0"/>
      </a:spcAft>
      <a:defRPr kern="1200">
        <a:solidFill>
          <a:schemeClr val="tx1"/>
        </a:solidFill>
        <a:latin typeface="Calibri" pitchFamily="34" charset="0"/>
        <a:ea typeface="宋体" charset="-122"/>
        <a:cs typeface="+mn-cs"/>
      </a:defRPr>
    </a:lvl1pPr>
    <a:lvl2pPr marL="457200" algn="l" rtl="0" fontAlgn="base">
      <a:spcBef>
        <a:spcPct val="0"/>
      </a:spcBef>
      <a:spcAft>
        <a:spcPct val="0"/>
      </a:spcAft>
      <a:defRPr kern="1200">
        <a:solidFill>
          <a:schemeClr val="tx1"/>
        </a:solidFill>
        <a:latin typeface="Calibri" pitchFamily="34" charset="0"/>
        <a:ea typeface="宋体" charset="-122"/>
        <a:cs typeface="+mn-cs"/>
      </a:defRPr>
    </a:lvl2pPr>
    <a:lvl3pPr marL="914400" algn="l" rtl="0" fontAlgn="base">
      <a:spcBef>
        <a:spcPct val="0"/>
      </a:spcBef>
      <a:spcAft>
        <a:spcPct val="0"/>
      </a:spcAft>
      <a:defRPr kern="1200">
        <a:solidFill>
          <a:schemeClr val="tx1"/>
        </a:solidFill>
        <a:latin typeface="Calibri" pitchFamily="34" charset="0"/>
        <a:ea typeface="宋体" charset="-122"/>
        <a:cs typeface="+mn-cs"/>
      </a:defRPr>
    </a:lvl3pPr>
    <a:lvl4pPr marL="1371600" algn="l" rtl="0" fontAlgn="base">
      <a:spcBef>
        <a:spcPct val="0"/>
      </a:spcBef>
      <a:spcAft>
        <a:spcPct val="0"/>
      </a:spcAft>
      <a:defRPr kern="1200">
        <a:solidFill>
          <a:schemeClr val="tx1"/>
        </a:solidFill>
        <a:latin typeface="Calibri" pitchFamily="34" charset="0"/>
        <a:ea typeface="宋体" charset="-122"/>
        <a:cs typeface="+mn-cs"/>
      </a:defRPr>
    </a:lvl4pPr>
    <a:lvl5pPr marL="1828800" algn="l" rtl="0" fontAlgn="base">
      <a:spcBef>
        <a:spcPct val="0"/>
      </a:spcBef>
      <a:spcAft>
        <a:spcPct val="0"/>
      </a:spcAft>
      <a:defRPr kern="1200">
        <a:solidFill>
          <a:schemeClr val="tx1"/>
        </a:solidFill>
        <a:latin typeface="Calibri" pitchFamily="34" charset="0"/>
        <a:ea typeface="宋体" charset="-122"/>
        <a:cs typeface="+mn-cs"/>
      </a:defRPr>
    </a:lvl5pPr>
    <a:lvl6pPr marL="2286000" algn="l" defTabSz="914400" rtl="0" eaLnBrk="1" latinLnBrk="0" hangingPunct="1">
      <a:defRPr kern="1200">
        <a:solidFill>
          <a:schemeClr val="tx1"/>
        </a:solidFill>
        <a:latin typeface="Calibri" pitchFamily="34" charset="0"/>
        <a:ea typeface="宋体" charset="-122"/>
        <a:cs typeface="+mn-cs"/>
      </a:defRPr>
    </a:lvl6pPr>
    <a:lvl7pPr marL="2743200" algn="l" defTabSz="914400" rtl="0" eaLnBrk="1" latinLnBrk="0" hangingPunct="1">
      <a:defRPr kern="1200">
        <a:solidFill>
          <a:schemeClr val="tx1"/>
        </a:solidFill>
        <a:latin typeface="Calibri" pitchFamily="34" charset="0"/>
        <a:ea typeface="宋体" charset="-122"/>
        <a:cs typeface="+mn-cs"/>
      </a:defRPr>
    </a:lvl7pPr>
    <a:lvl8pPr marL="3200400" algn="l" defTabSz="914400" rtl="0" eaLnBrk="1" latinLnBrk="0" hangingPunct="1">
      <a:defRPr kern="1200">
        <a:solidFill>
          <a:schemeClr val="tx1"/>
        </a:solidFill>
        <a:latin typeface="Calibri" pitchFamily="34" charset="0"/>
        <a:ea typeface="宋体" charset="-122"/>
        <a:cs typeface="+mn-cs"/>
      </a:defRPr>
    </a:lvl8pPr>
    <a:lvl9pPr marL="3657600" algn="l" defTabSz="914400" rtl="0" eaLnBrk="1" latinLnBrk="0" hangingPunct="1">
      <a:defRPr kern="1200">
        <a:solidFill>
          <a:schemeClr val="tx1"/>
        </a:solidFill>
        <a:latin typeface="Calibri" pitchFamily="34"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FF99"/>
    <a:srgbClr val="CCFFFF"/>
    <a:srgbClr val="FFFF99"/>
    <a:srgbClr val="FFFF66"/>
    <a:srgbClr val="FFFFCC"/>
    <a:srgbClr val="FFCCCC"/>
    <a:srgbClr val="FF7C80"/>
    <a:srgbClr val="ABECFB"/>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浅色样式 2 - 强调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09" autoAdjust="0"/>
    <p:restoredTop sz="80226" autoAdjust="0"/>
  </p:normalViewPr>
  <p:slideViewPr>
    <p:cSldViewPr>
      <p:cViewPr varScale="1">
        <p:scale>
          <a:sx n="85" d="100"/>
          <a:sy n="85" d="100"/>
        </p:scale>
        <p:origin x="708" y="64"/>
      </p:cViewPr>
      <p:guideLst>
        <p:guide orient="horz" pos="2160"/>
        <p:guide pos="2880"/>
        <p:guide orient="horz" pos="1620"/>
      </p:guideLst>
    </p:cSldViewPr>
  </p:slideViewPr>
  <p:outlineViewPr>
    <p:cViewPr>
      <p:scale>
        <a:sx n="33" d="100"/>
        <a:sy n="33" d="100"/>
      </p:scale>
      <p:origin x="0" y="-1974"/>
    </p:cViewPr>
  </p:outlineViewPr>
  <p:notesTextViewPr>
    <p:cViewPr>
      <p:scale>
        <a:sx n="100" d="100"/>
        <a:sy n="100" d="100"/>
      </p:scale>
      <p:origin x="0" y="0"/>
    </p:cViewPr>
  </p:notesTextViewPr>
  <p:notesViewPr>
    <p:cSldViewPr>
      <p:cViewPr varScale="1">
        <p:scale>
          <a:sx n="53" d="100"/>
          <a:sy n="53" d="100"/>
        </p:scale>
        <p:origin x="-295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986FA0-0B76-4695-8406-83C0A9A78102}" type="doc">
      <dgm:prSet loTypeId="urn:microsoft.com/office/officeart/2005/8/layout/vProcess5" loCatId="process" qsTypeId="urn:microsoft.com/office/officeart/2005/8/quickstyle/simple4" qsCatId="simple" csTypeId="urn:microsoft.com/office/officeart/2005/8/colors/accent1_2" csCatId="accent1" phldr="1"/>
      <dgm:spPr/>
      <dgm:t>
        <a:bodyPr/>
        <a:lstStyle/>
        <a:p>
          <a:endParaRPr lang="zh-CN" altLang="en-US"/>
        </a:p>
      </dgm:t>
    </dgm:pt>
    <dgm:pt modelId="{E1CDF98F-45A2-45C4-A953-8DB69B34523C}">
      <dgm:prSet phldrT="[文本]" custT="1"/>
      <dgm:spPr/>
      <dgm:t>
        <a:bodyPr/>
        <a:lstStyle/>
        <a:p>
          <a:pPr indent="457200">
            <a:lnSpc>
              <a:spcPct val="75000"/>
            </a:lnSpc>
            <a:spcAft>
              <a:spcPts val="0"/>
            </a:spcAft>
          </a:pPr>
          <a:r>
            <a:rPr lang="zh-CN" altLang="en-US" sz="2000" dirty="0">
              <a:latin typeface="微软雅黑" panose="020B0503020204020204" pitchFamily="34" charset="-122"/>
              <a:ea typeface="微软雅黑" panose="020B0503020204020204" pitchFamily="34" charset="-122"/>
            </a:rPr>
            <a:t>政府主导的梯级资源准入审核</a:t>
          </a:r>
        </a:p>
      </dgm:t>
    </dgm:pt>
    <dgm:pt modelId="{AA43A639-F4DB-470B-8F10-7EDF42896B06}" type="parTrans" cxnId="{436DD416-42EF-4BE9-B2E8-FABDC0769541}">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1F75645C-5233-49DB-B5F9-976470794B18}" type="sibTrans" cxnId="{436DD416-42EF-4BE9-B2E8-FABDC0769541}">
      <dgm:prSet custT="1"/>
      <dgm:spPr/>
      <dgm:t>
        <a:bodyPr/>
        <a:lstStyle/>
        <a:p>
          <a:endParaRPr lang="zh-CN" altLang="en-US" sz="2000">
            <a:latin typeface="微软雅黑" panose="020B0503020204020204" pitchFamily="34" charset="-122"/>
            <a:ea typeface="微软雅黑" panose="020B0503020204020204" pitchFamily="34" charset="-122"/>
          </a:endParaRPr>
        </a:p>
      </dgm:t>
    </dgm:pt>
    <dgm:pt modelId="{FBCE8443-29E5-48F3-8138-809CB1B0119F}">
      <dgm:prSet phldrT="[文本]" custT="1"/>
      <dgm:spPr/>
      <dgm:t>
        <a:bodyPr/>
        <a:lstStyle/>
        <a:p>
          <a:pPr indent="457200">
            <a:lnSpc>
              <a:spcPct val="75000"/>
            </a:lnSpc>
            <a:spcAft>
              <a:spcPts val="0"/>
            </a:spcAft>
          </a:pPr>
          <a:r>
            <a:rPr lang="zh-CN" altLang="en-US" sz="2000" dirty="0">
              <a:latin typeface="微软雅黑" panose="020B0503020204020204" pitchFamily="34" charset="-122"/>
              <a:ea typeface="微软雅黑" panose="020B0503020204020204" pitchFamily="34" charset="-122"/>
            </a:rPr>
            <a:t>专家引领的资源质量评定保障</a:t>
          </a:r>
        </a:p>
      </dgm:t>
    </dgm:pt>
    <dgm:pt modelId="{3D61F197-ED79-4655-B113-9F27630287F1}" type="parTrans" cxnId="{49C62294-5C7B-429A-95AB-D3B4D2F437A2}">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6670C6E8-D9D5-4751-9DEF-2DC49D25EFC2}" type="sibTrans" cxnId="{49C62294-5C7B-429A-95AB-D3B4D2F437A2}">
      <dgm:prSet custT="1"/>
      <dgm:spPr/>
      <dgm:t>
        <a:bodyPr/>
        <a:lstStyle/>
        <a:p>
          <a:endParaRPr lang="zh-CN" altLang="en-US" sz="2000">
            <a:latin typeface="微软雅黑" panose="020B0503020204020204" pitchFamily="34" charset="-122"/>
            <a:ea typeface="微软雅黑" panose="020B0503020204020204" pitchFamily="34" charset="-122"/>
          </a:endParaRPr>
        </a:p>
      </dgm:t>
    </dgm:pt>
    <dgm:pt modelId="{01BD0E83-E793-46E5-A889-206AC8B44EE5}">
      <dgm:prSet phldrT="[文本]" custT="1"/>
      <dgm:spPr/>
      <dgm:t>
        <a:bodyPr/>
        <a:lstStyle/>
        <a:p>
          <a:pPr indent="457200">
            <a:lnSpc>
              <a:spcPct val="75000"/>
            </a:lnSpc>
            <a:spcAft>
              <a:spcPts val="0"/>
            </a:spcAft>
          </a:pPr>
          <a:r>
            <a:rPr lang="zh-CN" altLang="en-US" sz="2000" dirty="0">
              <a:latin typeface="微软雅黑" panose="020B0503020204020204" pitchFamily="34" charset="-122"/>
              <a:ea typeface="微软雅黑" panose="020B0503020204020204" pitchFamily="34" charset="-122"/>
            </a:rPr>
            <a:t>用户为中心的优胜劣汰资源评价</a:t>
          </a:r>
        </a:p>
      </dgm:t>
    </dgm:pt>
    <dgm:pt modelId="{9C356C3C-0249-4B23-A333-4C2E928F26C9}" type="parTrans" cxnId="{EF20538D-E34F-4018-8FC3-E6CE94D4CB3C}">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1C2A9D75-5DA8-4C9D-94F5-4964A7AFB9F2}" type="sibTrans" cxnId="{EF20538D-E34F-4018-8FC3-E6CE94D4CB3C}">
      <dgm:prSet custT="1"/>
      <dgm:spPr/>
      <dgm:t>
        <a:bodyPr/>
        <a:lstStyle/>
        <a:p>
          <a:endParaRPr lang="zh-CN" altLang="en-US" sz="2000">
            <a:latin typeface="微软雅黑" panose="020B0503020204020204" pitchFamily="34" charset="-122"/>
            <a:ea typeface="微软雅黑" panose="020B0503020204020204" pitchFamily="34" charset="-122"/>
          </a:endParaRPr>
        </a:p>
      </dgm:t>
    </dgm:pt>
    <dgm:pt modelId="{0F5132A4-4419-40F8-9F7E-A57807D73A60}">
      <dgm:prSet phldrT="[文本]" custT="1"/>
      <dgm:spPr/>
      <dgm:t>
        <a:bodyPr/>
        <a:lstStyle/>
        <a:p>
          <a:pPr marL="457200" indent="0">
            <a:lnSpc>
              <a:spcPct val="75000"/>
            </a:lnSpc>
            <a:spcAft>
              <a:spcPts val="0"/>
            </a:spcAft>
          </a:pPr>
          <a:r>
            <a:rPr lang="zh-CN" sz="2000" dirty="0">
              <a:latin typeface="微软雅黑" panose="020B0503020204020204" pitchFamily="34" charset="-122"/>
              <a:ea typeface="微软雅黑" panose="020B0503020204020204" pitchFamily="34" charset="-122"/>
            </a:rPr>
            <a:t>“使用</a:t>
          </a:r>
          <a:r>
            <a:rPr lang="en-US" sz="2000" dirty="0">
              <a:latin typeface="微软雅黑" panose="020B0503020204020204" pitchFamily="34" charset="-122"/>
              <a:ea typeface="微软雅黑" panose="020B0503020204020204" pitchFamily="34" charset="-122"/>
            </a:rPr>
            <a:t>-</a:t>
          </a:r>
          <a:r>
            <a:rPr lang="zh-CN" sz="2000" dirty="0">
              <a:latin typeface="微软雅黑" panose="020B0503020204020204" pitchFamily="34" charset="-122"/>
              <a:ea typeface="微软雅黑" panose="020B0503020204020204" pitchFamily="34" charset="-122"/>
            </a:rPr>
            <a:t>反馈</a:t>
          </a:r>
          <a:r>
            <a:rPr lang="en-US" sz="2000" dirty="0">
              <a:latin typeface="微软雅黑" panose="020B0503020204020204" pitchFamily="34" charset="-122"/>
              <a:ea typeface="微软雅黑" panose="020B0503020204020204" pitchFamily="34" charset="-122"/>
            </a:rPr>
            <a:t>-</a:t>
          </a:r>
          <a:r>
            <a:rPr lang="zh-CN" sz="2000" dirty="0">
              <a:latin typeface="微软雅黑" panose="020B0503020204020204" pitchFamily="34" charset="-122"/>
              <a:ea typeface="微软雅黑" panose="020B0503020204020204" pitchFamily="34" charset="-122"/>
            </a:rPr>
            <a:t>完善</a:t>
          </a:r>
          <a:r>
            <a:rPr lang="en-US" sz="2000" dirty="0">
              <a:latin typeface="微软雅黑" panose="020B0503020204020204" pitchFamily="34" charset="-122"/>
              <a:ea typeface="微软雅黑" panose="020B0503020204020204" pitchFamily="34" charset="-122"/>
            </a:rPr>
            <a:t>-</a:t>
          </a:r>
          <a:r>
            <a:rPr lang="zh-CN" sz="2000" dirty="0">
              <a:latin typeface="微软雅黑" panose="020B0503020204020204" pitchFamily="34" charset="-122"/>
              <a:ea typeface="微软雅黑" panose="020B0503020204020204" pitchFamily="34" charset="-122"/>
            </a:rPr>
            <a:t>评估</a:t>
          </a:r>
          <a:r>
            <a:rPr lang="en-US" sz="2000" dirty="0">
              <a:latin typeface="微软雅黑" panose="020B0503020204020204" pitchFamily="34" charset="-122"/>
              <a:ea typeface="微软雅黑" panose="020B0503020204020204" pitchFamily="34" charset="-122"/>
            </a:rPr>
            <a:t>-</a:t>
          </a:r>
          <a:r>
            <a:rPr lang="zh-CN" sz="2000" dirty="0">
              <a:latin typeface="微软雅黑" panose="020B0503020204020204" pitchFamily="34" charset="-122"/>
              <a:ea typeface="微软雅黑" panose="020B0503020204020204" pitchFamily="34" charset="-122"/>
            </a:rPr>
            <a:t>使用”的螺旋</a:t>
          </a:r>
          <a:r>
            <a:rPr lang="zh-CN" altLang="en-US" sz="2000" dirty="0">
              <a:latin typeface="微软雅黑" panose="020B0503020204020204" pitchFamily="34" charset="-122"/>
              <a:ea typeface="微软雅黑" panose="020B0503020204020204" pitchFamily="34" charset="-122"/>
            </a:rPr>
            <a:t>上升</a:t>
          </a:r>
          <a:r>
            <a:rPr lang="zh-CN" sz="2000" dirty="0">
              <a:latin typeface="微软雅黑" panose="020B0503020204020204" pitchFamily="34" charset="-122"/>
              <a:ea typeface="微软雅黑" panose="020B0503020204020204" pitchFamily="34" charset="-122"/>
            </a:rPr>
            <a:t>式资源优化</a:t>
          </a:r>
          <a:r>
            <a:rPr lang="zh-CN" altLang="en-US" sz="2000" dirty="0">
              <a:latin typeface="微软雅黑" panose="020B0503020204020204" pitchFamily="34" charset="-122"/>
              <a:ea typeface="微软雅黑" panose="020B0503020204020204" pitchFamily="34" charset="-122"/>
            </a:rPr>
            <a:t>再生</a:t>
          </a:r>
        </a:p>
      </dgm:t>
    </dgm:pt>
    <dgm:pt modelId="{16819EBF-D7A3-49F9-B67C-9D9F32E6348E}" type="parTrans" cxnId="{D5275F90-CBE1-4899-9462-883D0023036D}">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AC6A0EEA-4491-4959-BCC2-47E7BEB6E8B7}" type="sibTrans" cxnId="{D5275F90-CBE1-4899-9462-883D0023036D}">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A2120674-FF0A-4842-835A-C0790FBD62D5}" type="pres">
      <dgm:prSet presAssocID="{9E986FA0-0B76-4695-8406-83C0A9A78102}" presName="outerComposite" presStyleCnt="0">
        <dgm:presLayoutVars>
          <dgm:chMax val="5"/>
          <dgm:dir/>
          <dgm:resizeHandles val="exact"/>
        </dgm:presLayoutVars>
      </dgm:prSet>
      <dgm:spPr/>
    </dgm:pt>
    <dgm:pt modelId="{4E8255C8-80EB-445A-B8E0-5F44E9BC094D}" type="pres">
      <dgm:prSet presAssocID="{9E986FA0-0B76-4695-8406-83C0A9A78102}" presName="dummyMaxCanvas" presStyleCnt="0">
        <dgm:presLayoutVars/>
      </dgm:prSet>
      <dgm:spPr/>
    </dgm:pt>
    <dgm:pt modelId="{D4D60CA3-F2D0-4D36-8F3B-BCCE8DB72342}" type="pres">
      <dgm:prSet presAssocID="{9E986FA0-0B76-4695-8406-83C0A9A78102}" presName="FourNodes_1" presStyleLbl="node1" presStyleIdx="0" presStyleCnt="4">
        <dgm:presLayoutVars>
          <dgm:bulletEnabled val="1"/>
        </dgm:presLayoutVars>
      </dgm:prSet>
      <dgm:spPr/>
    </dgm:pt>
    <dgm:pt modelId="{2D56532D-C9FB-4060-891B-A196603D8F0D}" type="pres">
      <dgm:prSet presAssocID="{9E986FA0-0B76-4695-8406-83C0A9A78102}" presName="FourNodes_2" presStyleLbl="node1" presStyleIdx="1" presStyleCnt="4">
        <dgm:presLayoutVars>
          <dgm:bulletEnabled val="1"/>
        </dgm:presLayoutVars>
      </dgm:prSet>
      <dgm:spPr/>
    </dgm:pt>
    <dgm:pt modelId="{B3629E4F-12D2-495E-AAE2-CDD936E960EC}" type="pres">
      <dgm:prSet presAssocID="{9E986FA0-0B76-4695-8406-83C0A9A78102}" presName="FourNodes_3" presStyleLbl="node1" presStyleIdx="2" presStyleCnt="4">
        <dgm:presLayoutVars>
          <dgm:bulletEnabled val="1"/>
        </dgm:presLayoutVars>
      </dgm:prSet>
      <dgm:spPr/>
    </dgm:pt>
    <dgm:pt modelId="{6268122D-66C3-40D5-A18F-AFA8A4DD87D7}" type="pres">
      <dgm:prSet presAssocID="{9E986FA0-0B76-4695-8406-83C0A9A78102}" presName="FourNodes_4" presStyleLbl="node1" presStyleIdx="3" presStyleCnt="4" custScaleY="115418" custLinFactNeighborY="3854">
        <dgm:presLayoutVars>
          <dgm:bulletEnabled val="1"/>
        </dgm:presLayoutVars>
      </dgm:prSet>
      <dgm:spPr/>
    </dgm:pt>
    <dgm:pt modelId="{7F3A8CB2-CCE0-4489-9A75-3A6040A2CC2C}" type="pres">
      <dgm:prSet presAssocID="{9E986FA0-0B76-4695-8406-83C0A9A78102}" presName="FourConn_1-2" presStyleLbl="fgAccFollowNode1" presStyleIdx="0" presStyleCnt="3">
        <dgm:presLayoutVars>
          <dgm:bulletEnabled val="1"/>
        </dgm:presLayoutVars>
      </dgm:prSet>
      <dgm:spPr/>
    </dgm:pt>
    <dgm:pt modelId="{57F1FE45-553F-43C8-BE78-7835D787F3C7}" type="pres">
      <dgm:prSet presAssocID="{9E986FA0-0B76-4695-8406-83C0A9A78102}" presName="FourConn_2-3" presStyleLbl="fgAccFollowNode1" presStyleIdx="1" presStyleCnt="3">
        <dgm:presLayoutVars>
          <dgm:bulletEnabled val="1"/>
        </dgm:presLayoutVars>
      </dgm:prSet>
      <dgm:spPr/>
    </dgm:pt>
    <dgm:pt modelId="{DB93C1B0-262F-49B6-96D4-4F842DD0DA56}" type="pres">
      <dgm:prSet presAssocID="{9E986FA0-0B76-4695-8406-83C0A9A78102}" presName="FourConn_3-4" presStyleLbl="fgAccFollowNode1" presStyleIdx="2" presStyleCnt="3">
        <dgm:presLayoutVars>
          <dgm:bulletEnabled val="1"/>
        </dgm:presLayoutVars>
      </dgm:prSet>
      <dgm:spPr/>
    </dgm:pt>
    <dgm:pt modelId="{B2FADDFB-1106-4A88-B574-3D929026D9A6}" type="pres">
      <dgm:prSet presAssocID="{9E986FA0-0B76-4695-8406-83C0A9A78102}" presName="FourNodes_1_text" presStyleLbl="node1" presStyleIdx="3" presStyleCnt="4">
        <dgm:presLayoutVars>
          <dgm:bulletEnabled val="1"/>
        </dgm:presLayoutVars>
      </dgm:prSet>
      <dgm:spPr/>
    </dgm:pt>
    <dgm:pt modelId="{24E6631C-A194-421F-B4DE-1682ABB67DFE}" type="pres">
      <dgm:prSet presAssocID="{9E986FA0-0B76-4695-8406-83C0A9A78102}" presName="FourNodes_2_text" presStyleLbl="node1" presStyleIdx="3" presStyleCnt="4">
        <dgm:presLayoutVars>
          <dgm:bulletEnabled val="1"/>
        </dgm:presLayoutVars>
      </dgm:prSet>
      <dgm:spPr/>
    </dgm:pt>
    <dgm:pt modelId="{D93BAAC9-0215-494D-B8DF-86CCF18BABA3}" type="pres">
      <dgm:prSet presAssocID="{9E986FA0-0B76-4695-8406-83C0A9A78102}" presName="FourNodes_3_text" presStyleLbl="node1" presStyleIdx="3" presStyleCnt="4">
        <dgm:presLayoutVars>
          <dgm:bulletEnabled val="1"/>
        </dgm:presLayoutVars>
      </dgm:prSet>
      <dgm:spPr/>
    </dgm:pt>
    <dgm:pt modelId="{3B574A42-09CD-434A-A820-C7523CFFB6A6}" type="pres">
      <dgm:prSet presAssocID="{9E986FA0-0B76-4695-8406-83C0A9A78102}" presName="FourNodes_4_text" presStyleLbl="node1" presStyleIdx="3" presStyleCnt="4">
        <dgm:presLayoutVars>
          <dgm:bulletEnabled val="1"/>
        </dgm:presLayoutVars>
      </dgm:prSet>
      <dgm:spPr/>
    </dgm:pt>
  </dgm:ptLst>
  <dgm:cxnLst>
    <dgm:cxn modelId="{436DD416-42EF-4BE9-B2E8-FABDC0769541}" srcId="{9E986FA0-0B76-4695-8406-83C0A9A78102}" destId="{E1CDF98F-45A2-45C4-A953-8DB69B34523C}" srcOrd="0" destOrd="0" parTransId="{AA43A639-F4DB-470B-8F10-7EDF42896B06}" sibTransId="{1F75645C-5233-49DB-B5F9-976470794B18}"/>
    <dgm:cxn modelId="{EEC86019-BAEF-4F6D-BB6A-7358F6F2E328}" type="presOf" srcId="{01BD0E83-E793-46E5-A889-206AC8B44EE5}" destId="{D93BAAC9-0215-494D-B8DF-86CCF18BABA3}" srcOrd="1" destOrd="0" presId="urn:microsoft.com/office/officeart/2005/8/layout/vProcess5"/>
    <dgm:cxn modelId="{13C89F3D-2DFC-47C4-95B9-530C8B093AD0}" type="presOf" srcId="{E1CDF98F-45A2-45C4-A953-8DB69B34523C}" destId="{B2FADDFB-1106-4A88-B574-3D929026D9A6}" srcOrd="1" destOrd="0" presId="urn:microsoft.com/office/officeart/2005/8/layout/vProcess5"/>
    <dgm:cxn modelId="{F8F34D3E-EB36-41F2-909E-B15F7014CC0F}" type="presOf" srcId="{6670C6E8-D9D5-4751-9DEF-2DC49D25EFC2}" destId="{57F1FE45-553F-43C8-BE78-7835D787F3C7}" srcOrd="0" destOrd="0" presId="urn:microsoft.com/office/officeart/2005/8/layout/vProcess5"/>
    <dgm:cxn modelId="{58D7CA71-ABF4-4529-AC7A-CE965E9FFF18}" type="presOf" srcId="{01BD0E83-E793-46E5-A889-206AC8B44EE5}" destId="{B3629E4F-12D2-495E-AAE2-CDD936E960EC}" srcOrd="0" destOrd="0" presId="urn:microsoft.com/office/officeart/2005/8/layout/vProcess5"/>
    <dgm:cxn modelId="{652EC780-1747-4804-9854-8C0F48631BC4}" type="presOf" srcId="{9E986FA0-0B76-4695-8406-83C0A9A78102}" destId="{A2120674-FF0A-4842-835A-C0790FBD62D5}" srcOrd="0" destOrd="0" presId="urn:microsoft.com/office/officeart/2005/8/layout/vProcess5"/>
    <dgm:cxn modelId="{DE0B6C88-0255-47A1-9270-E9F5D74A185E}" type="presOf" srcId="{1C2A9D75-5DA8-4C9D-94F5-4964A7AFB9F2}" destId="{DB93C1B0-262F-49B6-96D4-4F842DD0DA56}" srcOrd="0" destOrd="0" presId="urn:microsoft.com/office/officeart/2005/8/layout/vProcess5"/>
    <dgm:cxn modelId="{EF20538D-E34F-4018-8FC3-E6CE94D4CB3C}" srcId="{9E986FA0-0B76-4695-8406-83C0A9A78102}" destId="{01BD0E83-E793-46E5-A889-206AC8B44EE5}" srcOrd="2" destOrd="0" parTransId="{9C356C3C-0249-4B23-A333-4C2E928F26C9}" sibTransId="{1C2A9D75-5DA8-4C9D-94F5-4964A7AFB9F2}"/>
    <dgm:cxn modelId="{D5275F90-CBE1-4899-9462-883D0023036D}" srcId="{9E986FA0-0B76-4695-8406-83C0A9A78102}" destId="{0F5132A4-4419-40F8-9F7E-A57807D73A60}" srcOrd="3" destOrd="0" parTransId="{16819EBF-D7A3-49F9-B67C-9D9F32E6348E}" sibTransId="{AC6A0EEA-4491-4959-BCC2-47E7BEB6E8B7}"/>
    <dgm:cxn modelId="{49C62294-5C7B-429A-95AB-D3B4D2F437A2}" srcId="{9E986FA0-0B76-4695-8406-83C0A9A78102}" destId="{FBCE8443-29E5-48F3-8138-809CB1B0119F}" srcOrd="1" destOrd="0" parTransId="{3D61F197-ED79-4655-B113-9F27630287F1}" sibTransId="{6670C6E8-D9D5-4751-9DEF-2DC49D25EFC2}"/>
    <dgm:cxn modelId="{9BD4D998-3DF2-4C93-A6D8-F0D48FF436AE}" type="presOf" srcId="{FBCE8443-29E5-48F3-8138-809CB1B0119F}" destId="{2D56532D-C9FB-4060-891B-A196603D8F0D}" srcOrd="0" destOrd="0" presId="urn:microsoft.com/office/officeart/2005/8/layout/vProcess5"/>
    <dgm:cxn modelId="{D7752BB0-5FFE-4DC1-8580-4D9302131CFE}" type="presOf" srcId="{1F75645C-5233-49DB-B5F9-976470794B18}" destId="{7F3A8CB2-CCE0-4489-9A75-3A6040A2CC2C}" srcOrd="0" destOrd="0" presId="urn:microsoft.com/office/officeart/2005/8/layout/vProcess5"/>
    <dgm:cxn modelId="{B7110EC6-BA9E-4307-8CC9-5096F382C6B0}" type="presOf" srcId="{E1CDF98F-45A2-45C4-A953-8DB69B34523C}" destId="{D4D60CA3-F2D0-4D36-8F3B-BCCE8DB72342}" srcOrd="0" destOrd="0" presId="urn:microsoft.com/office/officeart/2005/8/layout/vProcess5"/>
    <dgm:cxn modelId="{595F95DB-A2A1-435E-8B14-A2B92BC9A6A1}" type="presOf" srcId="{0F5132A4-4419-40F8-9F7E-A57807D73A60}" destId="{6268122D-66C3-40D5-A18F-AFA8A4DD87D7}" srcOrd="0" destOrd="0" presId="urn:microsoft.com/office/officeart/2005/8/layout/vProcess5"/>
    <dgm:cxn modelId="{2C179BEC-65CE-4304-BC09-1F4ED8DC1C22}" type="presOf" srcId="{FBCE8443-29E5-48F3-8138-809CB1B0119F}" destId="{24E6631C-A194-421F-B4DE-1682ABB67DFE}" srcOrd="1" destOrd="0" presId="urn:microsoft.com/office/officeart/2005/8/layout/vProcess5"/>
    <dgm:cxn modelId="{FE6C3CFE-0085-4431-812B-F9558AB0D996}" type="presOf" srcId="{0F5132A4-4419-40F8-9F7E-A57807D73A60}" destId="{3B574A42-09CD-434A-A820-C7523CFFB6A6}" srcOrd="1" destOrd="0" presId="urn:microsoft.com/office/officeart/2005/8/layout/vProcess5"/>
    <dgm:cxn modelId="{48059563-225B-4DDB-B85F-75CAA0545FE5}" type="presParOf" srcId="{A2120674-FF0A-4842-835A-C0790FBD62D5}" destId="{4E8255C8-80EB-445A-B8E0-5F44E9BC094D}" srcOrd="0" destOrd="0" presId="urn:microsoft.com/office/officeart/2005/8/layout/vProcess5"/>
    <dgm:cxn modelId="{DA2BEBFB-D87E-4668-99AC-8113B989462A}" type="presParOf" srcId="{A2120674-FF0A-4842-835A-C0790FBD62D5}" destId="{D4D60CA3-F2D0-4D36-8F3B-BCCE8DB72342}" srcOrd="1" destOrd="0" presId="urn:microsoft.com/office/officeart/2005/8/layout/vProcess5"/>
    <dgm:cxn modelId="{BA7F4B70-091A-423E-8303-7A93F29091E1}" type="presParOf" srcId="{A2120674-FF0A-4842-835A-C0790FBD62D5}" destId="{2D56532D-C9FB-4060-891B-A196603D8F0D}" srcOrd="2" destOrd="0" presId="urn:microsoft.com/office/officeart/2005/8/layout/vProcess5"/>
    <dgm:cxn modelId="{926B67D4-EC15-404A-B496-D99403FADD8C}" type="presParOf" srcId="{A2120674-FF0A-4842-835A-C0790FBD62D5}" destId="{B3629E4F-12D2-495E-AAE2-CDD936E960EC}" srcOrd="3" destOrd="0" presId="urn:microsoft.com/office/officeart/2005/8/layout/vProcess5"/>
    <dgm:cxn modelId="{3BEB93DF-126E-473E-A3B0-08C9B0773140}" type="presParOf" srcId="{A2120674-FF0A-4842-835A-C0790FBD62D5}" destId="{6268122D-66C3-40D5-A18F-AFA8A4DD87D7}" srcOrd="4" destOrd="0" presId="urn:microsoft.com/office/officeart/2005/8/layout/vProcess5"/>
    <dgm:cxn modelId="{D07FF4AF-155E-46F5-84E8-0E7C10AC7E1B}" type="presParOf" srcId="{A2120674-FF0A-4842-835A-C0790FBD62D5}" destId="{7F3A8CB2-CCE0-4489-9A75-3A6040A2CC2C}" srcOrd="5" destOrd="0" presId="urn:microsoft.com/office/officeart/2005/8/layout/vProcess5"/>
    <dgm:cxn modelId="{DB904199-F0FA-486F-A3EF-A4CD004DFAD6}" type="presParOf" srcId="{A2120674-FF0A-4842-835A-C0790FBD62D5}" destId="{57F1FE45-553F-43C8-BE78-7835D787F3C7}" srcOrd="6" destOrd="0" presId="urn:microsoft.com/office/officeart/2005/8/layout/vProcess5"/>
    <dgm:cxn modelId="{00304270-BDB0-4CD7-9FC1-286DAE626C54}" type="presParOf" srcId="{A2120674-FF0A-4842-835A-C0790FBD62D5}" destId="{DB93C1B0-262F-49B6-96D4-4F842DD0DA56}" srcOrd="7" destOrd="0" presId="urn:microsoft.com/office/officeart/2005/8/layout/vProcess5"/>
    <dgm:cxn modelId="{3BA147BF-AE63-4DAB-BCB6-EA787997B23A}" type="presParOf" srcId="{A2120674-FF0A-4842-835A-C0790FBD62D5}" destId="{B2FADDFB-1106-4A88-B574-3D929026D9A6}" srcOrd="8" destOrd="0" presId="urn:microsoft.com/office/officeart/2005/8/layout/vProcess5"/>
    <dgm:cxn modelId="{62D0F961-B898-442B-818E-A1D1E4FEFDEF}" type="presParOf" srcId="{A2120674-FF0A-4842-835A-C0790FBD62D5}" destId="{24E6631C-A194-421F-B4DE-1682ABB67DFE}" srcOrd="9" destOrd="0" presId="urn:microsoft.com/office/officeart/2005/8/layout/vProcess5"/>
    <dgm:cxn modelId="{3C658FF5-0E59-4A69-8165-983E87DA8903}" type="presParOf" srcId="{A2120674-FF0A-4842-835A-C0790FBD62D5}" destId="{D93BAAC9-0215-494D-B8DF-86CCF18BABA3}" srcOrd="10" destOrd="0" presId="urn:microsoft.com/office/officeart/2005/8/layout/vProcess5"/>
    <dgm:cxn modelId="{DBD63434-9AEF-4BD3-A59C-DBAE6F076E5A}" type="presParOf" srcId="{A2120674-FF0A-4842-835A-C0790FBD62D5}" destId="{3B574A42-09CD-434A-A820-C7523CFFB6A6}" srcOrd="11"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EB74C8-F7A3-464D-899D-878904AFB6A0}" type="doc">
      <dgm:prSet loTypeId="urn:microsoft.com/office/officeart/2005/8/layout/process1" loCatId="process" qsTypeId="urn:microsoft.com/office/officeart/2005/8/quickstyle/simple1" qsCatId="simple" csTypeId="urn:microsoft.com/office/officeart/2005/8/colors/accent1_2" csCatId="accent1" phldr="1"/>
      <dgm:spPr/>
    </dgm:pt>
    <dgm:pt modelId="{972908FF-49AE-45B9-B67E-E644E28CE03E}">
      <dgm:prSet phldrT="[文本]" custT="1"/>
      <dgm:spPr/>
      <dgm:t>
        <a:bodyPr/>
        <a:lstStyle/>
        <a:p>
          <a:r>
            <a:rPr lang="zh-CN" altLang="en-US" sz="1800" dirty="0">
              <a:latin typeface="微软雅黑" panose="020B0503020204020204" pitchFamily="34" charset="-122"/>
              <a:ea typeface="微软雅黑" panose="020B0503020204020204" pitchFamily="34" charset="-122"/>
            </a:rPr>
            <a:t>资质审查</a:t>
          </a:r>
        </a:p>
      </dgm:t>
    </dgm:pt>
    <dgm:pt modelId="{A460A686-BDB5-434A-A41D-0E58E0EC5F20}" type="parTrans" cxnId="{0C0B5840-08CF-4287-90C5-D4BC12A1B324}">
      <dgm:prSet/>
      <dgm:spPr/>
      <dgm:t>
        <a:bodyPr/>
        <a:lstStyle/>
        <a:p>
          <a:endParaRPr lang="zh-CN" altLang="en-US" sz="1600">
            <a:latin typeface="微软雅黑" panose="020B0503020204020204" pitchFamily="34" charset="-122"/>
            <a:ea typeface="微软雅黑" panose="020B0503020204020204" pitchFamily="34" charset="-122"/>
          </a:endParaRPr>
        </a:p>
      </dgm:t>
    </dgm:pt>
    <dgm:pt modelId="{1148FFCF-41E7-4903-B944-2F360A75FAB1}" type="sibTrans" cxnId="{0C0B5840-08CF-4287-90C5-D4BC12A1B324}">
      <dgm:prSet custT="1"/>
      <dgm:spPr/>
      <dgm:t>
        <a:bodyPr/>
        <a:lstStyle/>
        <a:p>
          <a:endParaRPr lang="zh-CN" altLang="en-US" sz="1050">
            <a:latin typeface="微软雅黑" panose="020B0503020204020204" pitchFamily="34" charset="-122"/>
            <a:ea typeface="微软雅黑" panose="020B0503020204020204" pitchFamily="34" charset="-122"/>
          </a:endParaRPr>
        </a:p>
      </dgm:t>
    </dgm:pt>
    <dgm:pt modelId="{E70A6259-52BB-45A4-8691-CC2C187CACC9}">
      <dgm:prSet phldrT="[文本]" custT="1"/>
      <dgm:spPr/>
      <dgm:t>
        <a:bodyPr/>
        <a:lstStyle/>
        <a:p>
          <a:r>
            <a:rPr lang="zh-CN" altLang="en-US" sz="1800" dirty="0">
              <a:latin typeface="微软雅黑" panose="020B0503020204020204" pitchFamily="34" charset="-122"/>
              <a:ea typeface="微软雅黑" panose="020B0503020204020204" pitchFamily="34" charset="-122"/>
            </a:rPr>
            <a:t>技术检测和初审</a:t>
          </a:r>
        </a:p>
      </dgm:t>
    </dgm:pt>
    <dgm:pt modelId="{F1417FBF-FD2D-4585-91E8-45FEAFA000CB}" type="parTrans" cxnId="{EA3F234E-AB6A-472C-BB11-4CFB97F8489F}">
      <dgm:prSet/>
      <dgm:spPr/>
      <dgm:t>
        <a:bodyPr/>
        <a:lstStyle/>
        <a:p>
          <a:endParaRPr lang="zh-CN" altLang="en-US" sz="1600">
            <a:latin typeface="微软雅黑" panose="020B0503020204020204" pitchFamily="34" charset="-122"/>
            <a:ea typeface="微软雅黑" panose="020B0503020204020204" pitchFamily="34" charset="-122"/>
          </a:endParaRPr>
        </a:p>
      </dgm:t>
    </dgm:pt>
    <dgm:pt modelId="{C32D31FA-24CD-4483-91C2-0F078F489F33}" type="sibTrans" cxnId="{EA3F234E-AB6A-472C-BB11-4CFB97F8489F}">
      <dgm:prSet custT="1"/>
      <dgm:spPr/>
      <dgm:t>
        <a:bodyPr/>
        <a:lstStyle/>
        <a:p>
          <a:endParaRPr lang="zh-CN" altLang="en-US" sz="1050">
            <a:latin typeface="微软雅黑" panose="020B0503020204020204" pitchFamily="34" charset="-122"/>
            <a:ea typeface="微软雅黑" panose="020B0503020204020204" pitchFamily="34" charset="-122"/>
          </a:endParaRPr>
        </a:p>
      </dgm:t>
    </dgm:pt>
    <dgm:pt modelId="{0A0DA351-6CE1-4CC3-9521-E21BF9C1EED9}">
      <dgm:prSet phldrT="[文本]" custT="1"/>
      <dgm:spPr/>
      <dgm:t>
        <a:bodyPr/>
        <a:lstStyle/>
        <a:p>
          <a:r>
            <a:rPr lang="zh-CN" altLang="en-US" sz="1800" dirty="0">
              <a:latin typeface="微软雅黑" panose="020B0503020204020204" pitchFamily="34" charset="-122"/>
              <a:ea typeface="微软雅黑" panose="020B0503020204020204" pitchFamily="34" charset="-122"/>
            </a:rPr>
            <a:t>专家评审</a:t>
          </a:r>
        </a:p>
      </dgm:t>
    </dgm:pt>
    <dgm:pt modelId="{0B7AB843-1FEA-4E39-8687-446CF8EE20C1}" type="parTrans" cxnId="{2E9D99C0-ADC2-47B5-B5EB-72BC1E6A7674}">
      <dgm:prSet/>
      <dgm:spPr/>
      <dgm:t>
        <a:bodyPr/>
        <a:lstStyle/>
        <a:p>
          <a:endParaRPr lang="zh-CN" altLang="en-US" sz="1600">
            <a:latin typeface="微软雅黑" panose="020B0503020204020204" pitchFamily="34" charset="-122"/>
            <a:ea typeface="微软雅黑" panose="020B0503020204020204" pitchFamily="34" charset="-122"/>
          </a:endParaRPr>
        </a:p>
      </dgm:t>
    </dgm:pt>
    <dgm:pt modelId="{EFFAC326-4002-4EA1-9313-E01721B1A414}" type="sibTrans" cxnId="{2E9D99C0-ADC2-47B5-B5EB-72BC1E6A7674}">
      <dgm:prSet/>
      <dgm:spPr/>
      <dgm:t>
        <a:bodyPr/>
        <a:lstStyle/>
        <a:p>
          <a:endParaRPr lang="zh-CN" altLang="en-US" sz="1600">
            <a:latin typeface="微软雅黑" panose="020B0503020204020204" pitchFamily="34" charset="-122"/>
            <a:ea typeface="微软雅黑" panose="020B0503020204020204" pitchFamily="34" charset="-122"/>
          </a:endParaRPr>
        </a:p>
      </dgm:t>
    </dgm:pt>
    <dgm:pt modelId="{83C20389-8B78-48E2-95B6-E3AEFFABAD8F}" type="pres">
      <dgm:prSet presAssocID="{E7EB74C8-F7A3-464D-899D-878904AFB6A0}" presName="Name0" presStyleCnt="0">
        <dgm:presLayoutVars>
          <dgm:dir/>
          <dgm:resizeHandles val="exact"/>
        </dgm:presLayoutVars>
      </dgm:prSet>
      <dgm:spPr/>
    </dgm:pt>
    <dgm:pt modelId="{106DADB4-F141-44F7-B487-6EA01DE5EBCC}" type="pres">
      <dgm:prSet presAssocID="{972908FF-49AE-45B9-B67E-E644E28CE03E}" presName="node" presStyleLbl="node1" presStyleIdx="0" presStyleCnt="3">
        <dgm:presLayoutVars>
          <dgm:bulletEnabled val="1"/>
        </dgm:presLayoutVars>
      </dgm:prSet>
      <dgm:spPr/>
    </dgm:pt>
    <dgm:pt modelId="{B8CA646A-D919-44BE-AEA2-8D12F129AC51}" type="pres">
      <dgm:prSet presAssocID="{1148FFCF-41E7-4903-B944-2F360A75FAB1}" presName="sibTrans" presStyleLbl="sibTrans2D1" presStyleIdx="0" presStyleCnt="2"/>
      <dgm:spPr/>
    </dgm:pt>
    <dgm:pt modelId="{E296F00A-C5CC-4881-B035-C53EBB4C08D7}" type="pres">
      <dgm:prSet presAssocID="{1148FFCF-41E7-4903-B944-2F360A75FAB1}" presName="connectorText" presStyleLbl="sibTrans2D1" presStyleIdx="0" presStyleCnt="2"/>
      <dgm:spPr/>
    </dgm:pt>
    <dgm:pt modelId="{2C6816F2-DE8B-4104-A2EB-6FB18F407B51}" type="pres">
      <dgm:prSet presAssocID="{E70A6259-52BB-45A4-8691-CC2C187CACC9}" presName="node" presStyleLbl="node1" presStyleIdx="1" presStyleCnt="3">
        <dgm:presLayoutVars>
          <dgm:bulletEnabled val="1"/>
        </dgm:presLayoutVars>
      </dgm:prSet>
      <dgm:spPr/>
    </dgm:pt>
    <dgm:pt modelId="{5FEF3FD7-7215-404A-8C72-01D038AAD617}" type="pres">
      <dgm:prSet presAssocID="{C32D31FA-24CD-4483-91C2-0F078F489F33}" presName="sibTrans" presStyleLbl="sibTrans2D1" presStyleIdx="1" presStyleCnt="2"/>
      <dgm:spPr/>
    </dgm:pt>
    <dgm:pt modelId="{71551734-90D9-4646-9F7F-505A427EF6F8}" type="pres">
      <dgm:prSet presAssocID="{C32D31FA-24CD-4483-91C2-0F078F489F33}" presName="connectorText" presStyleLbl="sibTrans2D1" presStyleIdx="1" presStyleCnt="2"/>
      <dgm:spPr/>
    </dgm:pt>
    <dgm:pt modelId="{E0D40AEB-49D3-4337-8292-B064E52671E9}" type="pres">
      <dgm:prSet presAssocID="{0A0DA351-6CE1-4CC3-9521-E21BF9C1EED9}" presName="node" presStyleLbl="node1" presStyleIdx="2" presStyleCnt="3">
        <dgm:presLayoutVars>
          <dgm:bulletEnabled val="1"/>
        </dgm:presLayoutVars>
      </dgm:prSet>
      <dgm:spPr/>
    </dgm:pt>
  </dgm:ptLst>
  <dgm:cxnLst>
    <dgm:cxn modelId="{7191640E-C002-4D3A-8568-4288805C0F1D}" type="presOf" srcId="{C32D31FA-24CD-4483-91C2-0F078F489F33}" destId="{71551734-90D9-4646-9F7F-505A427EF6F8}" srcOrd="1" destOrd="0" presId="urn:microsoft.com/office/officeart/2005/8/layout/process1"/>
    <dgm:cxn modelId="{7E581225-45A4-486B-A6BB-F7508DE7B550}" type="presOf" srcId="{E7EB74C8-F7A3-464D-899D-878904AFB6A0}" destId="{83C20389-8B78-48E2-95B6-E3AEFFABAD8F}" srcOrd="0" destOrd="0" presId="urn:microsoft.com/office/officeart/2005/8/layout/process1"/>
    <dgm:cxn modelId="{9105962A-F47B-4297-9DE2-05A330809186}" type="presOf" srcId="{C32D31FA-24CD-4483-91C2-0F078F489F33}" destId="{5FEF3FD7-7215-404A-8C72-01D038AAD617}" srcOrd="0" destOrd="0" presId="urn:microsoft.com/office/officeart/2005/8/layout/process1"/>
    <dgm:cxn modelId="{0C0B5840-08CF-4287-90C5-D4BC12A1B324}" srcId="{E7EB74C8-F7A3-464D-899D-878904AFB6A0}" destId="{972908FF-49AE-45B9-B67E-E644E28CE03E}" srcOrd="0" destOrd="0" parTransId="{A460A686-BDB5-434A-A41D-0E58E0EC5F20}" sibTransId="{1148FFCF-41E7-4903-B944-2F360A75FAB1}"/>
    <dgm:cxn modelId="{EA3F234E-AB6A-472C-BB11-4CFB97F8489F}" srcId="{E7EB74C8-F7A3-464D-899D-878904AFB6A0}" destId="{E70A6259-52BB-45A4-8691-CC2C187CACC9}" srcOrd="1" destOrd="0" parTransId="{F1417FBF-FD2D-4585-91E8-45FEAFA000CB}" sibTransId="{C32D31FA-24CD-4483-91C2-0F078F489F33}"/>
    <dgm:cxn modelId="{3BC4AD6E-55C3-4D27-84A9-64C703CA1FBF}" type="presOf" srcId="{1148FFCF-41E7-4903-B944-2F360A75FAB1}" destId="{E296F00A-C5CC-4881-B035-C53EBB4C08D7}" srcOrd="1" destOrd="0" presId="urn:microsoft.com/office/officeart/2005/8/layout/process1"/>
    <dgm:cxn modelId="{61E4C181-DC55-4BAA-AFD1-D5009570B3F4}" type="presOf" srcId="{972908FF-49AE-45B9-B67E-E644E28CE03E}" destId="{106DADB4-F141-44F7-B487-6EA01DE5EBCC}" srcOrd="0" destOrd="0" presId="urn:microsoft.com/office/officeart/2005/8/layout/process1"/>
    <dgm:cxn modelId="{575AF49D-6E1E-4528-BA14-EFEF5AA7E1E9}" type="presOf" srcId="{1148FFCF-41E7-4903-B944-2F360A75FAB1}" destId="{B8CA646A-D919-44BE-AEA2-8D12F129AC51}" srcOrd="0" destOrd="0" presId="urn:microsoft.com/office/officeart/2005/8/layout/process1"/>
    <dgm:cxn modelId="{2E9D99C0-ADC2-47B5-B5EB-72BC1E6A7674}" srcId="{E7EB74C8-F7A3-464D-899D-878904AFB6A0}" destId="{0A0DA351-6CE1-4CC3-9521-E21BF9C1EED9}" srcOrd="2" destOrd="0" parTransId="{0B7AB843-1FEA-4E39-8687-446CF8EE20C1}" sibTransId="{EFFAC326-4002-4EA1-9313-E01721B1A414}"/>
    <dgm:cxn modelId="{12F9F4C7-B20F-46F5-9189-054FE02B2A36}" type="presOf" srcId="{0A0DA351-6CE1-4CC3-9521-E21BF9C1EED9}" destId="{E0D40AEB-49D3-4337-8292-B064E52671E9}" srcOrd="0" destOrd="0" presId="urn:microsoft.com/office/officeart/2005/8/layout/process1"/>
    <dgm:cxn modelId="{A86391F9-BDE7-4D57-A3E9-026820A74D54}" type="presOf" srcId="{E70A6259-52BB-45A4-8691-CC2C187CACC9}" destId="{2C6816F2-DE8B-4104-A2EB-6FB18F407B51}" srcOrd="0" destOrd="0" presId="urn:microsoft.com/office/officeart/2005/8/layout/process1"/>
    <dgm:cxn modelId="{B44014B7-99CC-4FAA-81CD-FB4A1050A980}" type="presParOf" srcId="{83C20389-8B78-48E2-95B6-E3AEFFABAD8F}" destId="{106DADB4-F141-44F7-B487-6EA01DE5EBCC}" srcOrd="0" destOrd="0" presId="urn:microsoft.com/office/officeart/2005/8/layout/process1"/>
    <dgm:cxn modelId="{CD620CEB-EAA5-4859-BDC8-203297183C9B}" type="presParOf" srcId="{83C20389-8B78-48E2-95B6-E3AEFFABAD8F}" destId="{B8CA646A-D919-44BE-AEA2-8D12F129AC51}" srcOrd="1" destOrd="0" presId="urn:microsoft.com/office/officeart/2005/8/layout/process1"/>
    <dgm:cxn modelId="{C0BAA14A-5335-410B-8DA6-DA45794ED6DF}" type="presParOf" srcId="{B8CA646A-D919-44BE-AEA2-8D12F129AC51}" destId="{E296F00A-C5CC-4881-B035-C53EBB4C08D7}" srcOrd="0" destOrd="0" presId="urn:microsoft.com/office/officeart/2005/8/layout/process1"/>
    <dgm:cxn modelId="{F669B39D-79F6-4ADC-858A-F769DAD573C1}" type="presParOf" srcId="{83C20389-8B78-48E2-95B6-E3AEFFABAD8F}" destId="{2C6816F2-DE8B-4104-A2EB-6FB18F407B51}" srcOrd="2" destOrd="0" presId="urn:microsoft.com/office/officeart/2005/8/layout/process1"/>
    <dgm:cxn modelId="{2451DB27-7AA0-4919-9454-F22B2F1B7FF1}" type="presParOf" srcId="{83C20389-8B78-48E2-95B6-E3AEFFABAD8F}" destId="{5FEF3FD7-7215-404A-8C72-01D038AAD617}" srcOrd="3" destOrd="0" presId="urn:microsoft.com/office/officeart/2005/8/layout/process1"/>
    <dgm:cxn modelId="{65906FB5-5747-43BF-83BC-6B06B6BE9EDF}" type="presParOf" srcId="{5FEF3FD7-7215-404A-8C72-01D038AAD617}" destId="{71551734-90D9-4646-9F7F-505A427EF6F8}" srcOrd="0" destOrd="0" presId="urn:microsoft.com/office/officeart/2005/8/layout/process1"/>
    <dgm:cxn modelId="{5AA82A69-D27D-4341-94F6-5D40233048C5}" type="presParOf" srcId="{83C20389-8B78-48E2-95B6-E3AEFFABAD8F}" destId="{E0D40AEB-49D3-4337-8292-B064E52671E9}"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C7C941-316D-479F-954D-74BCA122B9D5}" type="doc">
      <dgm:prSet loTypeId="urn:microsoft.com/office/officeart/2008/layout/HorizontalMultiLevelHierarchy" loCatId="hierarchy" qsTypeId="urn:microsoft.com/office/officeart/2005/8/quickstyle/simple1" qsCatId="simple" csTypeId="urn:microsoft.com/office/officeart/2005/8/colors/colorful2" csCatId="colorful" phldr="1"/>
      <dgm:spPr/>
      <dgm:t>
        <a:bodyPr/>
        <a:lstStyle/>
        <a:p>
          <a:endParaRPr lang="zh-CN" altLang="en-US"/>
        </a:p>
      </dgm:t>
    </dgm:pt>
    <dgm:pt modelId="{89DCEB0C-F694-487E-AC85-36711AF39ED9}">
      <dgm:prSet phldrT="[文本]"/>
      <dgm:spPr/>
      <dgm:t>
        <a:bodyPr/>
        <a:lstStyle/>
        <a:p>
          <a:r>
            <a:rPr lang="zh-CN" altLang="en-US" dirty="0">
              <a:latin typeface="微软雅黑" panose="020B0503020204020204" pitchFamily="34" charset="-122"/>
              <a:ea typeface="微软雅黑" panose="020B0503020204020204" pitchFamily="34" charset="-122"/>
            </a:rPr>
            <a:t>评价类型</a:t>
          </a:r>
        </a:p>
      </dgm:t>
    </dgm:pt>
    <dgm:pt modelId="{F3538C7D-6FC6-4430-868C-09BF7C502D62}" type="parTrans" cxnId="{DF9A5F47-7A39-49D5-8280-4CECA9AFDEFB}">
      <dgm:prSet/>
      <dgm:spPr/>
      <dgm:t>
        <a:bodyPr/>
        <a:lstStyle/>
        <a:p>
          <a:endParaRPr lang="zh-CN" altLang="en-US">
            <a:latin typeface="微软雅黑" panose="020B0503020204020204" pitchFamily="34" charset="-122"/>
            <a:ea typeface="微软雅黑" panose="020B0503020204020204" pitchFamily="34" charset="-122"/>
          </a:endParaRPr>
        </a:p>
      </dgm:t>
    </dgm:pt>
    <dgm:pt modelId="{DCCFC9D1-D42D-4528-8D17-025512615713}" type="sibTrans" cxnId="{DF9A5F47-7A39-49D5-8280-4CECA9AFDEFB}">
      <dgm:prSet/>
      <dgm:spPr/>
      <dgm:t>
        <a:bodyPr/>
        <a:lstStyle/>
        <a:p>
          <a:endParaRPr lang="zh-CN" altLang="en-US">
            <a:latin typeface="微软雅黑" panose="020B0503020204020204" pitchFamily="34" charset="-122"/>
            <a:ea typeface="微软雅黑" panose="020B0503020204020204" pitchFamily="34" charset="-122"/>
          </a:endParaRPr>
        </a:p>
      </dgm:t>
    </dgm:pt>
    <dgm:pt modelId="{7673AD0A-85D4-428D-948B-D7F3DFD907CA}">
      <dgm:prSet phldrT="[文本]"/>
      <dgm:spPr/>
      <dgm:t>
        <a:bodyPr/>
        <a:lstStyle/>
        <a:p>
          <a:pPr>
            <a:buFont typeface="Wingdings" panose="05000000000000000000" pitchFamily="2" charset="2"/>
            <a:buChar char="p"/>
          </a:pPr>
          <a:r>
            <a:rPr lang="zh-CN" altLang="en-US" dirty="0">
              <a:latin typeface="微软雅黑" pitchFamily="34" charset="-122"/>
              <a:ea typeface="微软雅黑" pitchFamily="34" charset="-122"/>
            </a:rPr>
            <a:t>资源准入审核（行政）</a:t>
          </a:r>
        </a:p>
      </dgm:t>
    </dgm:pt>
    <dgm:pt modelId="{1D3B753E-3CD5-4D3D-9119-7384DB66395E}" type="parTrans" cxnId="{4B6B23E4-B927-4135-9163-563C1289FB60}">
      <dgm:prSet/>
      <dgm:spPr/>
      <dgm:t>
        <a:bodyPr/>
        <a:lstStyle/>
        <a:p>
          <a:endParaRPr lang="zh-CN" altLang="en-US">
            <a:latin typeface="微软雅黑" panose="020B0503020204020204" pitchFamily="34" charset="-122"/>
            <a:ea typeface="微软雅黑" panose="020B0503020204020204" pitchFamily="34" charset="-122"/>
          </a:endParaRPr>
        </a:p>
      </dgm:t>
    </dgm:pt>
    <dgm:pt modelId="{2A4DD834-4621-40BD-997D-88508DA1661C}" type="sibTrans" cxnId="{4B6B23E4-B927-4135-9163-563C1289FB60}">
      <dgm:prSet/>
      <dgm:spPr/>
      <dgm:t>
        <a:bodyPr/>
        <a:lstStyle/>
        <a:p>
          <a:endParaRPr lang="zh-CN" altLang="en-US">
            <a:latin typeface="微软雅黑" panose="020B0503020204020204" pitchFamily="34" charset="-122"/>
            <a:ea typeface="微软雅黑" panose="020B0503020204020204" pitchFamily="34" charset="-122"/>
          </a:endParaRPr>
        </a:p>
      </dgm:t>
    </dgm:pt>
    <dgm:pt modelId="{1BF2DCCA-28A8-4826-A1D6-F215C7479AA3}">
      <dgm:prSet/>
      <dgm:spPr/>
      <dgm:t>
        <a:bodyPr/>
        <a:lstStyle/>
        <a:p>
          <a:r>
            <a:rPr lang="zh-CN" altLang="en-US" dirty="0">
              <a:latin typeface="微软雅黑" pitchFamily="34" charset="-122"/>
              <a:ea typeface="微软雅黑" pitchFamily="34" charset="-122"/>
            </a:rPr>
            <a:t>专家资源质量评定</a:t>
          </a:r>
          <a:endParaRPr lang="en-US" altLang="zh-CN" dirty="0">
            <a:latin typeface="微软雅黑" pitchFamily="34" charset="-122"/>
            <a:ea typeface="微软雅黑" pitchFamily="34" charset="-122"/>
          </a:endParaRPr>
        </a:p>
      </dgm:t>
    </dgm:pt>
    <dgm:pt modelId="{53A88216-4969-467C-8CB5-1A774A2F7D77}" type="parTrans" cxnId="{00785B7C-27A1-42D1-B73A-6150A394EABA}">
      <dgm:prSet/>
      <dgm:spPr/>
      <dgm:t>
        <a:bodyPr/>
        <a:lstStyle/>
        <a:p>
          <a:endParaRPr lang="zh-CN" altLang="en-US">
            <a:latin typeface="微软雅黑" panose="020B0503020204020204" pitchFamily="34" charset="-122"/>
            <a:ea typeface="微软雅黑" panose="020B0503020204020204" pitchFamily="34" charset="-122"/>
          </a:endParaRPr>
        </a:p>
      </dgm:t>
    </dgm:pt>
    <dgm:pt modelId="{49F63BCD-685E-489F-BF85-C11F48DFEC6D}" type="sibTrans" cxnId="{00785B7C-27A1-42D1-B73A-6150A394EABA}">
      <dgm:prSet/>
      <dgm:spPr/>
      <dgm:t>
        <a:bodyPr/>
        <a:lstStyle/>
        <a:p>
          <a:endParaRPr lang="zh-CN" altLang="en-US">
            <a:latin typeface="微软雅黑" panose="020B0503020204020204" pitchFamily="34" charset="-122"/>
            <a:ea typeface="微软雅黑" panose="020B0503020204020204" pitchFamily="34" charset="-122"/>
          </a:endParaRPr>
        </a:p>
      </dgm:t>
    </dgm:pt>
    <dgm:pt modelId="{CD1443E7-6D7D-4155-93F8-0865657B48CA}">
      <dgm:prSet/>
      <dgm:spPr/>
      <dgm:t>
        <a:bodyPr/>
        <a:lstStyle/>
        <a:p>
          <a:r>
            <a:rPr lang="zh-CN" altLang="en-US" dirty="0">
              <a:latin typeface="微软雅黑" pitchFamily="34" charset="-122"/>
              <a:ea typeface="微软雅黑" pitchFamily="34" charset="-122"/>
            </a:rPr>
            <a:t>用户线上评价</a:t>
          </a:r>
          <a:endParaRPr lang="en-US" altLang="zh-CN" dirty="0">
            <a:latin typeface="微软雅黑" pitchFamily="34" charset="-122"/>
            <a:ea typeface="微软雅黑" pitchFamily="34" charset="-122"/>
          </a:endParaRPr>
        </a:p>
      </dgm:t>
    </dgm:pt>
    <dgm:pt modelId="{345B39C1-6B8B-4533-B41A-48F54400BAD4}" type="parTrans" cxnId="{E72BA039-4083-4645-A913-9436639CDA3E}">
      <dgm:prSet/>
      <dgm:spPr/>
      <dgm:t>
        <a:bodyPr/>
        <a:lstStyle/>
        <a:p>
          <a:endParaRPr lang="zh-CN" altLang="en-US">
            <a:latin typeface="微软雅黑" panose="020B0503020204020204" pitchFamily="34" charset="-122"/>
            <a:ea typeface="微软雅黑" panose="020B0503020204020204" pitchFamily="34" charset="-122"/>
          </a:endParaRPr>
        </a:p>
      </dgm:t>
    </dgm:pt>
    <dgm:pt modelId="{FCE51174-ABA7-48D3-BF3D-E8F461175BF3}" type="sibTrans" cxnId="{E72BA039-4083-4645-A913-9436639CDA3E}">
      <dgm:prSet/>
      <dgm:spPr/>
      <dgm:t>
        <a:bodyPr/>
        <a:lstStyle/>
        <a:p>
          <a:endParaRPr lang="zh-CN" altLang="en-US">
            <a:latin typeface="微软雅黑" panose="020B0503020204020204" pitchFamily="34" charset="-122"/>
            <a:ea typeface="微软雅黑" panose="020B0503020204020204" pitchFamily="34" charset="-122"/>
          </a:endParaRPr>
        </a:p>
      </dgm:t>
    </dgm:pt>
    <dgm:pt modelId="{2FC2DE37-4D68-4233-B3B8-7E4DC04926CD}">
      <dgm:prSet/>
      <dgm:spPr/>
      <dgm:t>
        <a:bodyPr/>
        <a:lstStyle/>
        <a:p>
          <a:r>
            <a:rPr lang="zh-CN" altLang="en-US" dirty="0">
              <a:latin typeface="微软雅黑" pitchFamily="34" charset="-122"/>
              <a:ea typeface="微软雅黑" pitchFamily="34" charset="-122"/>
            </a:rPr>
            <a:t>网络计量评价</a:t>
          </a:r>
          <a:endParaRPr lang="en-US" altLang="zh-CN" dirty="0">
            <a:latin typeface="微软雅黑" pitchFamily="34" charset="-122"/>
            <a:ea typeface="微软雅黑" pitchFamily="34" charset="-122"/>
          </a:endParaRPr>
        </a:p>
      </dgm:t>
    </dgm:pt>
    <dgm:pt modelId="{72E63DE5-E0A3-44B8-842B-95F20C0A98D8}" type="parTrans" cxnId="{77217C47-96D0-41FA-ABB0-0B8F90920DA2}">
      <dgm:prSet/>
      <dgm:spPr/>
      <dgm:t>
        <a:bodyPr/>
        <a:lstStyle/>
        <a:p>
          <a:endParaRPr lang="zh-CN" altLang="en-US">
            <a:latin typeface="微软雅黑" panose="020B0503020204020204" pitchFamily="34" charset="-122"/>
            <a:ea typeface="微软雅黑" panose="020B0503020204020204" pitchFamily="34" charset="-122"/>
          </a:endParaRPr>
        </a:p>
      </dgm:t>
    </dgm:pt>
    <dgm:pt modelId="{A05D2BE0-F805-469B-AF63-FBE4EE4AEABD}" type="sibTrans" cxnId="{77217C47-96D0-41FA-ABB0-0B8F90920DA2}">
      <dgm:prSet/>
      <dgm:spPr/>
      <dgm:t>
        <a:bodyPr/>
        <a:lstStyle/>
        <a:p>
          <a:endParaRPr lang="zh-CN" altLang="en-US">
            <a:latin typeface="微软雅黑" panose="020B0503020204020204" pitchFamily="34" charset="-122"/>
            <a:ea typeface="微软雅黑" panose="020B0503020204020204" pitchFamily="34" charset="-122"/>
          </a:endParaRPr>
        </a:p>
      </dgm:t>
    </dgm:pt>
    <dgm:pt modelId="{EAD993F7-A3BA-4659-906E-F2F5280A3774}">
      <dgm:prSet/>
      <dgm:spPr/>
      <dgm:t>
        <a:bodyPr/>
        <a:lstStyle/>
        <a:p>
          <a:r>
            <a:rPr lang="zh-CN" altLang="en-US" dirty="0">
              <a:latin typeface="微软雅黑" pitchFamily="34" charset="-122"/>
              <a:ea typeface="微软雅黑" pitchFamily="34" charset="-122"/>
            </a:rPr>
            <a:t>用户试用评价</a:t>
          </a:r>
          <a:endParaRPr lang="en-US" altLang="zh-CN" dirty="0">
            <a:latin typeface="微软雅黑" pitchFamily="34" charset="-122"/>
            <a:ea typeface="微软雅黑" pitchFamily="34" charset="-122"/>
          </a:endParaRPr>
        </a:p>
      </dgm:t>
    </dgm:pt>
    <dgm:pt modelId="{07ACC71D-26B5-45E6-95FC-3D1CF801060C}" type="parTrans" cxnId="{BBD9AB79-65F4-41A1-97E2-9E74B3384137}">
      <dgm:prSet/>
      <dgm:spPr/>
      <dgm:t>
        <a:bodyPr/>
        <a:lstStyle/>
        <a:p>
          <a:endParaRPr lang="zh-CN" altLang="en-US">
            <a:latin typeface="微软雅黑" panose="020B0503020204020204" pitchFamily="34" charset="-122"/>
            <a:ea typeface="微软雅黑" panose="020B0503020204020204" pitchFamily="34" charset="-122"/>
          </a:endParaRPr>
        </a:p>
      </dgm:t>
    </dgm:pt>
    <dgm:pt modelId="{781F653E-ABB9-4EDD-A3DE-4161CA39C42D}" type="sibTrans" cxnId="{BBD9AB79-65F4-41A1-97E2-9E74B3384137}">
      <dgm:prSet/>
      <dgm:spPr/>
      <dgm:t>
        <a:bodyPr/>
        <a:lstStyle/>
        <a:p>
          <a:endParaRPr lang="zh-CN" altLang="en-US">
            <a:latin typeface="微软雅黑" panose="020B0503020204020204" pitchFamily="34" charset="-122"/>
            <a:ea typeface="微软雅黑" panose="020B0503020204020204" pitchFamily="34" charset="-122"/>
          </a:endParaRPr>
        </a:p>
      </dgm:t>
    </dgm:pt>
    <dgm:pt modelId="{0F0EB6D1-A626-4524-BEEA-2526F315DAFE}" type="pres">
      <dgm:prSet presAssocID="{67C7C941-316D-479F-954D-74BCA122B9D5}" presName="Name0" presStyleCnt="0">
        <dgm:presLayoutVars>
          <dgm:chPref val="1"/>
          <dgm:dir/>
          <dgm:animOne val="branch"/>
          <dgm:animLvl val="lvl"/>
          <dgm:resizeHandles val="exact"/>
        </dgm:presLayoutVars>
      </dgm:prSet>
      <dgm:spPr/>
    </dgm:pt>
    <dgm:pt modelId="{95673138-E220-48F7-98C3-A57D69E2B2E0}" type="pres">
      <dgm:prSet presAssocID="{89DCEB0C-F694-487E-AC85-36711AF39ED9}" presName="root1" presStyleCnt="0"/>
      <dgm:spPr/>
    </dgm:pt>
    <dgm:pt modelId="{BD62C3FF-0457-43CC-89BC-FE097B107FFE}" type="pres">
      <dgm:prSet presAssocID="{89DCEB0C-F694-487E-AC85-36711AF39ED9}" presName="LevelOneTextNode" presStyleLbl="node0" presStyleIdx="0" presStyleCnt="1">
        <dgm:presLayoutVars>
          <dgm:chPref val="3"/>
        </dgm:presLayoutVars>
      </dgm:prSet>
      <dgm:spPr/>
    </dgm:pt>
    <dgm:pt modelId="{E490F8D8-199D-4243-888D-12179EF1CA54}" type="pres">
      <dgm:prSet presAssocID="{89DCEB0C-F694-487E-AC85-36711AF39ED9}" presName="level2hierChild" presStyleCnt="0"/>
      <dgm:spPr/>
    </dgm:pt>
    <dgm:pt modelId="{2731199E-25E5-4148-833B-E22DBB3C5EF1}" type="pres">
      <dgm:prSet presAssocID="{1D3B753E-3CD5-4D3D-9119-7384DB66395E}" presName="conn2-1" presStyleLbl="parChTrans1D2" presStyleIdx="0" presStyleCnt="5"/>
      <dgm:spPr/>
    </dgm:pt>
    <dgm:pt modelId="{0700A533-929C-4A58-AC95-6CFE107DF4D6}" type="pres">
      <dgm:prSet presAssocID="{1D3B753E-3CD5-4D3D-9119-7384DB66395E}" presName="connTx" presStyleLbl="parChTrans1D2" presStyleIdx="0" presStyleCnt="5"/>
      <dgm:spPr/>
    </dgm:pt>
    <dgm:pt modelId="{2A5F5CB1-3825-4F77-AE70-F3FCB17EAED5}" type="pres">
      <dgm:prSet presAssocID="{7673AD0A-85D4-428D-948B-D7F3DFD907CA}" presName="root2" presStyleCnt="0"/>
      <dgm:spPr/>
    </dgm:pt>
    <dgm:pt modelId="{5351B31F-5DE8-4131-A259-5EE3A91A1612}" type="pres">
      <dgm:prSet presAssocID="{7673AD0A-85D4-428D-948B-D7F3DFD907CA}" presName="LevelTwoTextNode" presStyleLbl="node2" presStyleIdx="0" presStyleCnt="5" custScaleX="184007">
        <dgm:presLayoutVars>
          <dgm:chPref val="3"/>
        </dgm:presLayoutVars>
      </dgm:prSet>
      <dgm:spPr/>
    </dgm:pt>
    <dgm:pt modelId="{ECA10353-48E7-4405-A722-C0A04FF6339E}" type="pres">
      <dgm:prSet presAssocID="{7673AD0A-85D4-428D-948B-D7F3DFD907CA}" presName="level3hierChild" presStyleCnt="0"/>
      <dgm:spPr/>
    </dgm:pt>
    <dgm:pt modelId="{DC729EA4-D8F8-44FF-A6A3-39E4F1EE90E9}" type="pres">
      <dgm:prSet presAssocID="{53A88216-4969-467C-8CB5-1A774A2F7D77}" presName="conn2-1" presStyleLbl="parChTrans1D2" presStyleIdx="1" presStyleCnt="5"/>
      <dgm:spPr/>
    </dgm:pt>
    <dgm:pt modelId="{982C7F18-6609-4FB2-976F-86AAD6086F4A}" type="pres">
      <dgm:prSet presAssocID="{53A88216-4969-467C-8CB5-1A774A2F7D77}" presName="connTx" presStyleLbl="parChTrans1D2" presStyleIdx="1" presStyleCnt="5"/>
      <dgm:spPr/>
    </dgm:pt>
    <dgm:pt modelId="{4B337F49-75C9-4888-B4C5-B02582D6B258}" type="pres">
      <dgm:prSet presAssocID="{1BF2DCCA-28A8-4826-A1D6-F215C7479AA3}" presName="root2" presStyleCnt="0"/>
      <dgm:spPr/>
    </dgm:pt>
    <dgm:pt modelId="{35055C05-E803-4996-BF26-60C55F2D4DE4}" type="pres">
      <dgm:prSet presAssocID="{1BF2DCCA-28A8-4826-A1D6-F215C7479AA3}" presName="LevelTwoTextNode" presStyleLbl="node2" presStyleIdx="1" presStyleCnt="5" custScaleX="184007">
        <dgm:presLayoutVars>
          <dgm:chPref val="3"/>
        </dgm:presLayoutVars>
      </dgm:prSet>
      <dgm:spPr/>
    </dgm:pt>
    <dgm:pt modelId="{0EF284F5-4F8C-4C1B-A941-A7F743767248}" type="pres">
      <dgm:prSet presAssocID="{1BF2DCCA-28A8-4826-A1D6-F215C7479AA3}" presName="level3hierChild" presStyleCnt="0"/>
      <dgm:spPr/>
    </dgm:pt>
    <dgm:pt modelId="{35C2844B-79BB-471B-859D-33DA451350F8}" type="pres">
      <dgm:prSet presAssocID="{345B39C1-6B8B-4533-B41A-48F54400BAD4}" presName="conn2-1" presStyleLbl="parChTrans1D2" presStyleIdx="2" presStyleCnt="5"/>
      <dgm:spPr/>
    </dgm:pt>
    <dgm:pt modelId="{1A7AE269-D4BC-46D8-8B0B-37CA9E5FEDB5}" type="pres">
      <dgm:prSet presAssocID="{345B39C1-6B8B-4533-B41A-48F54400BAD4}" presName="connTx" presStyleLbl="parChTrans1D2" presStyleIdx="2" presStyleCnt="5"/>
      <dgm:spPr/>
    </dgm:pt>
    <dgm:pt modelId="{F2C72E54-6967-49A0-8DC4-9AE8317A896D}" type="pres">
      <dgm:prSet presAssocID="{CD1443E7-6D7D-4155-93F8-0865657B48CA}" presName="root2" presStyleCnt="0"/>
      <dgm:spPr/>
    </dgm:pt>
    <dgm:pt modelId="{8575219F-6D5D-4B82-A180-CF5FE00A75A6}" type="pres">
      <dgm:prSet presAssocID="{CD1443E7-6D7D-4155-93F8-0865657B48CA}" presName="LevelTwoTextNode" presStyleLbl="node2" presStyleIdx="2" presStyleCnt="5" custScaleX="184007">
        <dgm:presLayoutVars>
          <dgm:chPref val="3"/>
        </dgm:presLayoutVars>
      </dgm:prSet>
      <dgm:spPr/>
    </dgm:pt>
    <dgm:pt modelId="{07F404EB-8C2A-442C-A0C4-D9778D0E976A}" type="pres">
      <dgm:prSet presAssocID="{CD1443E7-6D7D-4155-93F8-0865657B48CA}" presName="level3hierChild" presStyleCnt="0"/>
      <dgm:spPr/>
    </dgm:pt>
    <dgm:pt modelId="{920E3242-0FE7-458C-B4BE-EE8B0E0418AC}" type="pres">
      <dgm:prSet presAssocID="{07ACC71D-26B5-45E6-95FC-3D1CF801060C}" presName="conn2-1" presStyleLbl="parChTrans1D2" presStyleIdx="3" presStyleCnt="5"/>
      <dgm:spPr/>
    </dgm:pt>
    <dgm:pt modelId="{AF5F1E0E-E680-4312-BD98-84DE1865C61A}" type="pres">
      <dgm:prSet presAssocID="{07ACC71D-26B5-45E6-95FC-3D1CF801060C}" presName="connTx" presStyleLbl="parChTrans1D2" presStyleIdx="3" presStyleCnt="5"/>
      <dgm:spPr/>
    </dgm:pt>
    <dgm:pt modelId="{C14944FD-9DC7-44EF-9561-982F8B61407C}" type="pres">
      <dgm:prSet presAssocID="{EAD993F7-A3BA-4659-906E-F2F5280A3774}" presName="root2" presStyleCnt="0"/>
      <dgm:spPr/>
    </dgm:pt>
    <dgm:pt modelId="{27EE74CB-EE2F-41E6-A878-3AB6A4EE2BAF}" type="pres">
      <dgm:prSet presAssocID="{EAD993F7-A3BA-4659-906E-F2F5280A3774}" presName="LevelTwoTextNode" presStyleLbl="node2" presStyleIdx="3" presStyleCnt="5" custScaleX="184007">
        <dgm:presLayoutVars>
          <dgm:chPref val="3"/>
        </dgm:presLayoutVars>
      </dgm:prSet>
      <dgm:spPr/>
    </dgm:pt>
    <dgm:pt modelId="{4C0DA2CA-22B4-4A97-B1DA-4DAD2227F789}" type="pres">
      <dgm:prSet presAssocID="{EAD993F7-A3BA-4659-906E-F2F5280A3774}" presName="level3hierChild" presStyleCnt="0"/>
      <dgm:spPr/>
    </dgm:pt>
    <dgm:pt modelId="{0AA65E54-60B7-4403-8B90-15F084017967}" type="pres">
      <dgm:prSet presAssocID="{72E63DE5-E0A3-44B8-842B-95F20C0A98D8}" presName="conn2-1" presStyleLbl="parChTrans1D2" presStyleIdx="4" presStyleCnt="5"/>
      <dgm:spPr/>
    </dgm:pt>
    <dgm:pt modelId="{605E2F47-ECA6-4AF9-8FCA-F4A4D907733F}" type="pres">
      <dgm:prSet presAssocID="{72E63DE5-E0A3-44B8-842B-95F20C0A98D8}" presName="connTx" presStyleLbl="parChTrans1D2" presStyleIdx="4" presStyleCnt="5"/>
      <dgm:spPr/>
    </dgm:pt>
    <dgm:pt modelId="{E739DB6A-D11B-4B6A-A1F3-8215A25FC0EC}" type="pres">
      <dgm:prSet presAssocID="{2FC2DE37-4D68-4233-B3B8-7E4DC04926CD}" presName="root2" presStyleCnt="0"/>
      <dgm:spPr/>
    </dgm:pt>
    <dgm:pt modelId="{225593B6-3E8B-4555-B156-897552F02318}" type="pres">
      <dgm:prSet presAssocID="{2FC2DE37-4D68-4233-B3B8-7E4DC04926CD}" presName="LevelTwoTextNode" presStyleLbl="node2" presStyleIdx="4" presStyleCnt="5" custScaleX="184007">
        <dgm:presLayoutVars>
          <dgm:chPref val="3"/>
        </dgm:presLayoutVars>
      </dgm:prSet>
      <dgm:spPr/>
    </dgm:pt>
    <dgm:pt modelId="{25177164-A434-4BD1-92F5-652A0AE7EB2D}" type="pres">
      <dgm:prSet presAssocID="{2FC2DE37-4D68-4233-B3B8-7E4DC04926CD}" presName="level3hierChild" presStyleCnt="0"/>
      <dgm:spPr/>
    </dgm:pt>
  </dgm:ptLst>
  <dgm:cxnLst>
    <dgm:cxn modelId="{DE327120-872C-4840-A037-D523F58F1F9C}" type="presOf" srcId="{53A88216-4969-467C-8CB5-1A774A2F7D77}" destId="{DC729EA4-D8F8-44FF-A6A3-39E4F1EE90E9}" srcOrd="0" destOrd="0" presId="urn:microsoft.com/office/officeart/2008/layout/HorizontalMultiLevelHierarchy"/>
    <dgm:cxn modelId="{A9F9C22B-A9CF-443A-BD3A-66F2C265B465}" type="presOf" srcId="{CD1443E7-6D7D-4155-93F8-0865657B48CA}" destId="{8575219F-6D5D-4B82-A180-CF5FE00A75A6}" srcOrd="0" destOrd="0" presId="urn:microsoft.com/office/officeart/2008/layout/HorizontalMultiLevelHierarchy"/>
    <dgm:cxn modelId="{E72BA039-4083-4645-A913-9436639CDA3E}" srcId="{89DCEB0C-F694-487E-AC85-36711AF39ED9}" destId="{CD1443E7-6D7D-4155-93F8-0865657B48CA}" srcOrd="2" destOrd="0" parTransId="{345B39C1-6B8B-4533-B41A-48F54400BAD4}" sibTransId="{FCE51174-ABA7-48D3-BF3D-E8F461175BF3}"/>
    <dgm:cxn modelId="{5029305F-80B1-4FBE-B040-0FE5039D8835}" type="presOf" srcId="{53A88216-4969-467C-8CB5-1A774A2F7D77}" destId="{982C7F18-6609-4FB2-976F-86AAD6086F4A}" srcOrd="1" destOrd="0" presId="urn:microsoft.com/office/officeart/2008/layout/HorizontalMultiLevelHierarchy"/>
    <dgm:cxn modelId="{3641A444-1ACF-4B36-AF33-1DC49CC161C0}" type="presOf" srcId="{07ACC71D-26B5-45E6-95FC-3D1CF801060C}" destId="{AF5F1E0E-E680-4312-BD98-84DE1865C61A}" srcOrd="1" destOrd="0" presId="urn:microsoft.com/office/officeart/2008/layout/HorizontalMultiLevelHierarchy"/>
    <dgm:cxn modelId="{DF9A5F47-7A39-49D5-8280-4CECA9AFDEFB}" srcId="{67C7C941-316D-479F-954D-74BCA122B9D5}" destId="{89DCEB0C-F694-487E-AC85-36711AF39ED9}" srcOrd="0" destOrd="0" parTransId="{F3538C7D-6FC6-4430-868C-09BF7C502D62}" sibTransId="{DCCFC9D1-D42D-4528-8D17-025512615713}"/>
    <dgm:cxn modelId="{77217C47-96D0-41FA-ABB0-0B8F90920DA2}" srcId="{89DCEB0C-F694-487E-AC85-36711AF39ED9}" destId="{2FC2DE37-4D68-4233-B3B8-7E4DC04926CD}" srcOrd="4" destOrd="0" parTransId="{72E63DE5-E0A3-44B8-842B-95F20C0A98D8}" sibTransId="{A05D2BE0-F805-469B-AF63-FBE4EE4AEABD}"/>
    <dgm:cxn modelId="{AD0DEF49-976D-4248-8919-D4CB5284B2B3}" type="presOf" srcId="{2FC2DE37-4D68-4233-B3B8-7E4DC04926CD}" destId="{225593B6-3E8B-4555-B156-897552F02318}" srcOrd="0" destOrd="0" presId="urn:microsoft.com/office/officeart/2008/layout/HorizontalMultiLevelHierarchy"/>
    <dgm:cxn modelId="{330BA46B-E786-4796-A891-934FCBB7C285}" type="presOf" srcId="{89DCEB0C-F694-487E-AC85-36711AF39ED9}" destId="{BD62C3FF-0457-43CC-89BC-FE097B107FFE}" srcOrd="0" destOrd="0" presId="urn:microsoft.com/office/officeart/2008/layout/HorizontalMultiLevelHierarchy"/>
    <dgm:cxn modelId="{E3693874-7FD0-4EDD-B52F-A5F5E85701C7}" type="presOf" srcId="{72E63DE5-E0A3-44B8-842B-95F20C0A98D8}" destId="{0AA65E54-60B7-4403-8B90-15F084017967}" srcOrd="0" destOrd="0" presId="urn:microsoft.com/office/officeart/2008/layout/HorizontalMultiLevelHierarchy"/>
    <dgm:cxn modelId="{BBD9AB79-65F4-41A1-97E2-9E74B3384137}" srcId="{89DCEB0C-F694-487E-AC85-36711AF39ED9}" destId="{EAD993F7-A3BA-4659-906E-F2F5280A3774}" srcOrd="3" destOrd="0" parTransId="{07ACC71D-26B5-45E6-95FC-3D1CF801060C}" sibTransId="{781F653E-ABB9-4EDD-A3DE-4161CA39C42D}"/>
    <dgm:cxn modelId="{00785B7C-27A1-42D1-B73A-6150A394EABA}" srcId="{89DCEB0C-F694-487E-AC85-36711AF39ED9}" destId="{1BF2DCCA-28A8-4826-A1D6-F215C7479AA3}" srcOrd="1" destOrd="0" parTransId="{53A88216-4969-467C-8CB5-1A774A2F7D77}" sibTransId="{49F63BCD-685E-489F-BF85-C11F48DFEC6D}"/>
    <dgm:cxn modelId="{3231E789-3DF4-4FE9-856B-1BDAAE4F44E1}" type="presOf" srcId="{07ACC71D-26B5-45E6-95FC-3D1CF801060C}" destId="{920E3242-0FE7-458C-B4BE-EE8B0E0418AC}" srcOrd="0" destOrd="0" presId="urn:microsoft.com/office/officeart/2008/layout/HorizontalMultiLevelHierarchy"/>
    <dgm:cxn modelId="{99E7C88F-721F-43EB-8A38-DB521DEE36C8}" type="presOf" srcId="{67C7C941-316D-479F-954D-74BCA122B9D5}" destId="{0F0EB6D1-A626-4524-BEEA-2526F315DAFE}" srcOrd="0" destOrd="0" presId="urn:microsoft.com/office/officeart/2008/layout/HorizontalMultiLevelHierarchy"/>
    <dgm:cxn modelId="{6DA7C793-7B9A-4745-86A1-20B0E3A9EB6B}" type="presOf" srcId="{7673AD0A-85D4-428D-948B-D7F3DFD907CA}" destId="{5351B31F-5DE8-4131-A259-5EE3A91A1612}" srcOrd="0" destOrd="0" presId="urn:microsoft.com/office/officeart/2008/layout/HorizontalMultiLevelHierarchy"/>
    <dgm:cxn modelId="{AF513CAB-D9F4-43D2-A595-54340913C096}" type="presOf" srcId="{72E63DE5-E0A3-44B8-842B-95F20C0A98D8}" destId="{605E2F47-ECA6-4AF9-8FCA-F4A4D907733F}" srcOrd="1" destOrd="0" presId="urn:microsoft.com/office/officeart/2008/layout/HorizontalMultiLevelHierarchy"/>
    <dgm:cxn modelId="{0F1483C7-6074-4E21-AC5B-DF018F3FF41F}" type="presOf" srcId="{345B39C1-6B8B-4533-B41A-48F54400BAD4}" destId="{1A7AE269-D4BC-46D8-8B0B-37CA9E5FEDB5}" srcOrd="1" destOrd="0" presId="urn:microsoft.com/office/officeart/2008/layout/HorizontalMultiLevelHierarchy"/>
    <dgm:cxn modelId="{DA55EFCA-8309-4F69-BA0C-AFC19889CFF9}" type="presOf" srcId="{EAD993F7-A3BA-4659-906E-F2F5280A3774}" destId="{27EE74CB-EE2F-41E6-A878-3AB6A4EE2BAF}" srcOrd="0" destOrd="0" presId="urn:microsoft.com/office/officeart/2008/layout/HorizontalMultiLevelHierarchy"/>
    <dgm:cxn modelId="{A51DA1CD-73BA-4F1E-8DAC-405FC39E09F3}" type="presOf" srcId="{1D3B753E-3CD5-4D3D-9119-7384DB66395E}" destId="{2731199E-25E5-4148-833B-E22DBB3C5EF1}" srcOrd="0" destOrd="0" presId="urn:microsoft.com/office/officeart/2008/layout/HorizontalMultiLevelHierarchy"/>
    <dgm:cxn modelId="{44F922D1-472C-4DAB-85F1-B464752A3409}" type="presOf" srcId="{1BF2DCCA-28A8-4826-A1D6-F215C7479AA3}" destId="{35055C05-E803-4996-BF26-60C55F2D4DE4}" srcOrd="0" destOrd="0" presId="urn:microsoft.com/office/officeart/2008/layout/HorizontalMultiLevelHierarchy"/>
    <dgm:cxn modelId="{4B6B23E4-B927-4135-9163-563C1289FB60}" srcId="{89DCEB0C-F694-487E-AC85-36711AF39ED9}" destId="{7673AD0A-85D4-428D-948B-D7F3DFD907CA}" srcOrd="0" destOrd="0" parTransId="{1D3B753E-3CD5-4D3D-9119-7384DB66395E}" sibTransId="{2A4DD834-4621-40BD-997D-88508DA1661C}"/>
    <dgm:cxn modelId="{56B7DCE6-B835-405F-B445-E4E3219475E5}" type="presOf" srcId="{345B39C1-6B8B-4533-B41A-48F54400BAD4}" destId="{35C2844B-79BB-471B-859D-33DA451350F8}" srcOrd="0" destOrd="0" presId="urn:microsoft.com/office/officeart/2008/layout/HorizontalMultiLevelHierarchy"/>
    <dgm:cxn modelId="{8AD688E8-1898-43C9-8246-D430987ABCDB}" type="presOf" srcId="{1D3B753E-3CD5-4D3D-9119-7384DB66395E}" destId="{0700A533-929C-4A58-AC95-6CFE107DF4D6}" srcOrd="1" destOrd="0" presId="urn:microsoft.com/office/officeart/2008/layout/HorizontalMultiLevelHierarchy"/>
    <dgm:cxn modelId="{FB7C00DF-DA03-460B-81D0-2D5E0732743C}" type="presParOf" srcId="{0F0EB6D1-A626-4524-BEEA-2526F315DAFE}" destId="{95673138-E220-48F7-98C3-A57D69E2B2E0}" srcOrd="0" destOrd="0" presId="urn:microsoft.com/office/officeart/2008/layout/HorizontalMultiLevelHierarchy"/>
    <dgm:cxn modelId="{D340957C-A7FB-45CE-BCE1-EAA34C2FC59E}" type="presParOf" srcId="{95673138-E220-48F7-98C3-A57D69E2B2E0}" destId="{BD62C3FF-0457-43CC-89BC-FE097B107FFE}" srcOrd="0" destOrd="0" presId="urn:microsoft.com/office/officeart/2008/layout/HorizontalMultiLevelHierarchy"/>
    <dgm:cxn modelId="{1EC1CCB2-42D8-4BB5-ADFB-70BC436DEB25}" type="presParOf" srcId="{95673138-E220-48F7-98C3-A57D69E2B2E0}" destId="{E490F8D8-199D-4243-888D-12179EF1CA54}" srcOrd="1" destOrd="0" presId="urn:microsoft.com/office/officeart/2008/layout/HorizontalMultiLevelHierarchy"/>
    <dgm:cxn modelId="{0FC44943-9C7E-423E-A2A8-3433E09078E2}" type="presParOf" srcId="{E490F8D8-199D-4243-888D-12179EF1CA54}" destId="{2731199E-25E5-4148-833B-E22DBB3C5EF1}" srcOrd="0" destOrd="0" presId="urn:microsoft.com/office/officeart/2008/layout/HorizontalMultiLevelHierarchy"/>
    <dgm:cxn modelId="{15155F1C-0AE8-4FD1-92C8-11BD4068E798}" type="presParOf" srcId="{2731199E-25E5-4148-833B-E22DBB3C5EF1}" destId="{0700A533-929C-4A58-AC95-6CFE107DF4D6}" srcOrd="0" destOrd="0" presId="urn:microsoft.com/office/officeart/2008/layout/HorizontalMultiLevelHierarchy"/>
    <dgm:cxn modelId="{87A363E7-2F4F-4AFC-B36D-D194A6E35F31}" type="presParOf" srcId="{E490F8D8-199D-4243-888D-12179EF1CA54}" destId="{2A5F5CB1-3825-4F77-AE70-F3FCB17EAED5}" srcOrd="1" destOrd="0" presId="urn:microsoft.com/office/officeart/2008/layout/HorizontalMultiLevelHierarchy"/>
    <dgm:cxn modelId="{5235C922-923D-4CEF-B199-E93BC443FD15}" type="presParOf" srcId="{2A5F5CB1-3825-4F77-AE70-F3FCB17EAED5}" destId="{5351B31F-5DE8-4131-A259-5EE3A91A1612}" srcOrd="0" destOrd="0" presId="urn:microsoft.com/office/officeart/2008/layout/HorizontalMultiLevelHierarchy"/>
    <dgm:cxn modelId="{BAE723A9-9666-4800-9176-38C594545C02}" type="presParOf" srcId="{2A5F5CB1-3825-4F77-AE70-F3FCB17EAED5}" destId="{ECA10353-48E7-4405-A722-C0A04FF6339E}" srcOrd="1" destOrd="0" presId="urn:microsoft.com/office/officeart/2008/layout/HorizontalMultiLevelHierarchy"/>
    <dgm:cxn modelId="{CC803F2D-5D0C-42E3-8771-4E2D262DE875}" type="presParOf" srcId="{E490F8D8-199D-4243-888D-12179EF1CA54}" destId="{DC729EA4-D8F8-44FF-A6A3-39E4F1EE90E9}" srcOrd="2" destOrd="0" presId="urn:microsoft.com/office/officeart/2008/layout/HorizontalMultiLevelHierarchy"/>
    <dgm:cxn modelId="{F969018C-4475-48F0-A3BD-5B5AD5899C0A}" type="presParOf" srcId="{DC729EA4-D8F8-44FF-A6A3-39E4F1EE90E9}" destId="{982C7F18-6609-4FB2-976F-86AAD6086F4A}" srcOrd="0" destOrd="0" presId="urn:microsoft.com/office/officeart/2008/layout/HorizontalMultiLevelHierarchy"/>
    <dgm:cxn modelId="{91E0AA1B-89A0-452B-B52E-C52E25F96D29}" type="presParOf" srcId="{E490F8D8-199D-4243-888D-12179EF1CA54}" destId="{4B337F49-75C9-4888-B4C5-B02582D6B258}" srcOrd="3" destOrd="0" presId="urn:microsoft.com/office/officeart/2008/layout/HorizontalMultiLevelHierarchy"/>
    <dgm:cxn modelId="{16F83608-0A03-4BCB-A380-EEB9E28A58A0}" type="presParOf" srcId="{4B337F49-75C9-4888-B4C5-B02582D6B258}" destId="{35055C05-E803-4996-BF26-60C55F2D4DE4}" srcOrd="0" destOrd="0" presId="urn:microsoft.com/office/officeart/2008/layout/HorizontalMultiLevelHierarchy"/>
    <dgm:cxn modelId="{CBD13191-E961-4C1F-9737-3C4956C1C343}" type="presParOf" srcId="{4B337F49-75C9-4888-B4C5-B02582D6B258}" destId="{0EF284F5-4F8C-4C1B-A941-A7F743767248}" srcOrd="1" destOrd="0" presId="urn:microsoft.com/office/officeart/2008/layout/HorizontalMultiLevelHierarchy"/>
    <dgm:cxn modelId="{AF949795-5FB9-47F7-AF77-50AF1DED3CE4}" type="presParOf" srcId="{E490F8D8-199D-4243-888D-12179EF1CA54}" destId="{35C2844B-79BB-471B-859D-33DA451350F8}" srcOrd="4" destOrd="0" presId="urn:microsoft.com/office/officeart/2008/layout/HorizontalMultiLevelHierarchy"/>
    <dgm:cxn modelId="{92F0835E-1AE2-46BE-B2E3-4264C213A088}" type="presParOf" srcId="{35C2844B-79BB-471B-859D-33DA451350F8}" destId="{1A7AE269-D4BC-46D8-8B0B-37CA9E5FEDB5}" srcOrd="0" destOrd="0" presId="urn:microsoft.com/office/officeart/2008/layout/HorizontalMultiLevelHierarchy"/>
    <dgm:cxn modelId="{50A240CF-850F-4AD0-B4C5-5A60617191DA}" type="presParOf" srcId="{E490F8D8-199D-4243-888D-12179EF1CA54}" destId="{F2C72E54-6967-49A0-8DC4-9AE8317A896D}" srcOrd="5" destOrd="0" presId="urn:microsoft.com/office/officeart/2008/layout/HorizontalMultiLevelHierarchy"/>
    <dgm:cxn modelId="{695E5056-F747-4C9B-8687-3E24F1A729E6}" type="presParOf" srcId="{F2C72E54-6967-49A0-8DC4-9AE8317A896D}" destId="{8575219F-6D5D-4B82-A180-CF5FE00A75A6}" srcOrd="0" destOrd="0" presId="urn:microsoft.com/office/officeart/2008/layout/HorizontalMultiLevelHierarchy"/>
    <dgm:cxn modelId="{46FE49EF-9AD9-40EA-AE71-B401C634B261}" type="presParOf" srcId="{F2C72E54-6967-49A0-8DC4-9AE8317A896D}" destId="{07F404EB-8C2A-442C-A0C4-D9778D0E976A}" srcOrd="1" destOrd="0" presId="urn:microsoft.com/office/officeart/2008/layout/HorizontalMultiLevelHierarchy"/>
    <dgm:cxn modelId="{48A8D5CD-C173-4F5E-BCAC-DC24DBD84F99}" type="presParOf" srcId="{E490F8D8-199D-4243-888D-12179EF1CA54}" destId="{920E3242-0FE7-458C-B4BE-EE8B0E0418AC}" srcOrd="6" destOrd="0" presId="urn:microsoft.com/office/officeart/2008/layout/HorizontalMultiLevelHierarchy"/>
    <dgm:cxn modelId="{9371B88D-E4F1-41C4-AB1E-D7F14C5B4191}" type="presParOf" srcId="{920E3242-0FE7-458C-B4BE-EE8B0E0418AC}" destId="{AF5F1E0E-E680-4312-BD98-84DE1865C61A}" srcOrd="0" destOrd="0" presId="urn:microsoft.com/office/officeart/2008/layout/HorizontalMultiLevelHierarchy"/>
    <dgm:cxn modelId="{479D97EC-D70D-416A-AA09-95694A54E57A}" type="presParOf" srcId="{E490F8D8-199D-4243-888D-12179EF1CA54}" destId="{C14944FD-9DC7-44EF-9561-982F8B61407C}" srcOrd="7" destOrd="0" presId="urn:microsoft.com/office/officeart/2008/layout/HorizontalMultiLevelHierarchy"/>
    <dgm:cxn modelId="{7A135551-038F-40D8-B337-3FF94F7116CC}" type="presParOf" srcId="{C14944FD-9DC7-44EF-9561-982F8B61407C}" destId="{27EE74CB-EE2F-41E6-A878-3AB6A4EE2BAF}" srcOrd="0" destOrd="0" presId="urn:microsoft.com/office/officeart/2008/layout/HorizontalMultiLevelHierarchy"/>
    <dgm:cxn modelId="{5ADE8673-8168-46E8-ACD2-4E26449C553A}" type="presParOf" srcId="{C14944FD-9DC7-44EF-9561-982F8B61407C}" destId="{4C0DA2CA-22B4-4A97-B1DA-4DAD2227F789}" srcOrd="1" destOrd="0" presId="urn:microsoft.com/office/officeart/2008/layout/HorizontalMultiLevelHierarchy"/>
    <dgm:cxn modelId="{1733A9CE-8619-4E5A-A368-0611400F4D06}" type="presParOf" srcId="{E490F8D8-199D-4243-888D-12179EF1CA54}" destId="{0AA65E54-60B7-4403-8B90-15F084017967}" srcOrd="8" destOrd="0" presId="urn:microsoft.com/office/officeart/2008/layout/HorizontalMultiLevelHierarchy"/>
    <dgm:cxn modelId="{4041A7F7-5455-47EB-83AA-727938C9E92A}" type="presParOf" srcId="{0AA65E54-60B7-4403-8B90-15F084017967}" destId="{605E2F47-ECA6-4AF9-8FCA-F4A4D907733F}" srcOrd="0" destOrd="0" presId="urn:microsoft.com/office/officeart/2008/layout/HorizontalMultiLevelHierarchy"/>
    <dgm:cxn modelId="{98491807-3985-4DD9-86C3-08C7ED8AECBA}" type="presParOf" srcId="{E490F8D8-199D-4243-888D-12179EF1CA54}" destId="{E739DB6A-D11B-4B6A-A1F3-8215A25FC0EC}" srcOrd="9" destOrd="0" presId="urn:microsoft.com/office/officeart/2008/layout/HorizontalMultiLevelHierarchy"/>
    <dgm:cxn modelId="{4A6AEB8C-165A-419C-AD27-3E8592CAC6E7}" type="presParOf" srcId="{E739DB6A-D11B-4B6A-A1F3-8215A25FC0EC}" destId="{225593B6-3E8B-4555-B156-897552F02318}" srcOrd="0" destOrd="0" presId="urn:microsoft.com/office/officeart/2008/layout/HorizontalMultiLevelHierarchy"/>
    <dgm:cxn modelId="{EB8D9DBB-C075-4CA7-A623-0CF712588C57}" type="presParOf" srcId="{E739DB6A-D11B-4B6A-A1F3-8215A25FC0EC}" destId="{25177164-A434-4BD1-92F5-652A0AE7EB2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D60CA3-F2D0-4D36-8F3B-BCCE8DB72342}">
      <dsp:nvSpPr>
        <dsp:cNvPr id="0" name=""/>
        <dsp:cNvSpPr/>
      </dsp:nvSpPr>
      <dsp:spPr>
        <a:xfrm>
          <a:off x="0" y="-26300"/>
          <a:ext cx="6159817" cy="68234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457200" algn="l" defTabSz="889000">
            <a:lnSpc>
              <a:spcPct val="75000"/>
            </a:lnSpc>
            <a:spcBef>
              <a:spcPct val="0"/>
            </a:spcBef>
            <a:spcAft>
              <a:spcPts val="0"/>
            </a:spcAft>
            <a:buNone/>
          </a:pPr>
          <a:r>
            <a:rPr lang="zh-CN" altLang="en-US" sz="2000" kern="1200" dirty="0">
              <a:latin typeface="微软雅黑" panose="020B0503020204020204" pitchFamily="34" charset="-122"/>
              <a:ea typeface="微软雅黑" panose="020B0503020204020204" pitchFamily="34" charset="-122"/>
            </a:rPr>
            <a:t>政府主导的梯级资源准入审核</a:t>
          </a:r>
        </a:p>
      </dsp:txBody>
      <dsp:txXfrm>
        <a:off x="19985" y="-6315"/>
        <a:ext cx="5365859" cy="642371"/>
      </dsp:txXfrm>
    </dsp:sp>
    <dsp:sp modelId="{2D56532D-C9FB-4060-891B-A196603D8F0D}">
      <dsp:nvSpPr>
        <dsp:cNvPr id="0" name=""/>
        <dsp:cNvSpPr/>
      </dsp:nvSpPr>
      <dsp:spPr>
        <a:xfrm>
          <a:off x="515884" y="780103"/>
          <a:ext cx="6159817" cy="68234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457200" algn="l" defTabSz="889000">
            <a:lnSpc>
              <a:spcPct val="75000"/>
            </a:lnSpc>
            <a:spcBef>
              <a:spcPct val="0"/>
            </a:spcBef>
            <a:spcAft>
              <a:spcPts val="0"/>
            </a:spcAft>
            <a:buNone/>
          </a:pPr>
          <a:r>
            <a:rPr lang="zh-CN" altLang="en-US" sz="2000" kern="1200" dirty="0">
              <a:latin typeface="微软雅黑" panose="020B0503020204020204" pitchFamily="34" charset="-122"/>
              <a:ea typeface="微软雅黑" panose="020B0503020204020204" pitchFamily="34" charset="-122"/>
            </a:rPr>
            <a:t>专家引领的资源质量评定保障</a:t>
          </a:r>
        </a:p>
      </dsp:txBody>
      <dsp:txXfrm>
        <a:off x="535869" y="800088"/>
        <a:ext cx="5160440" cy="642371"/>
      </dsp:txXfrm>
    </dsp:sp>
    <dsp:sp modelId="{B3629E4F-12D2-495E-AAE2-CDD936E960EC}">
      <dsp:nvSpPr>
        <dsp:cNvPr id="0" name=""/>
        <dsp:cNvSpPr/>
      </dsp:nvSpPr>
      <dsp:spPr>
        <a:xfrm>
          <a:off x="1024069" y="1586507"/>
          <a:ext cx="6159817" cy="68234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457200" algn="l" defTabSz="889000">
            <a:lnSpc>
              <a:spcPct val="75000"/>
            </a:lnSpc>
            <a:spcBef>
              <a:spcPct val="0"/>
            </a:spcBef>
            <a:spcAft>
              <a:spcPts val="0"/>
            </a:spcAft>
            <a:buNone/>
          </a:pPr>
          <a:r>
            <a:rPr lang="zh-CN" altLang="en-US" sz="2000" kern="1200" dirty="0">
              <a:latin typeface="微软雅黑" panose="020B0503020204020204" pitchFamily="34" charset="-122"/>
              <a:ea typeface="微软雅黑" panose="020B0503020204020204" pitchFamily="34" charset="-122"/>
            </a:rPr>
            <a:t>用户为中心的优胜劣汰资源评价</a:t>
          </a:r>
        </a:p>
      </dsp:txBody>
      <dsp:txXfrm>
        <a:off x="1044054" y="1606492"/>
        <a:ext cx="5168140" cy="642371"/>
      </dsp:txXfrm>
    </dsp:sp>
    <dsp:sp modelId="{6268122D-66C3-40D5-A18F-AFA8A4DD87D7}">
      <dsp:nvSpPr>
        <dsp:cNvPr id="0" name=""/>
        <dsp:cNvSpPr/>
      </dsp:nvSpPr>
      <dsp:spPr>
        <a:xfrm>
          <a:off x="1539954" y="2340309"/>
          <a:ext cx="6159817" cy="78754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457200" lvl="0" indent="0" algn="l" defTabSz="889000">
            <a:lnSpc>
              <a:spcPct val="75000"/>
            </a:lnSpc>
            <a:spcBef>
              <a:spcPct val="0"/>
            </a:spcBef>
            <a:spcAft>
              <a:spcPts val="0"/>
            </a:spcAft>
            <a:buNone/>
          </a:pPr>
          <a:r>
            <a:rPr lang="zh-CN" sz="2000" kern="1200" dirty="0">
              <a:latin typeface="微软雅黑" panose="020B0503020204020204" pitchFamily="34" charset="-122"/>
              <a:ea typeface="微软雅黑" panose="020B0503020204020204" pitchFamily="34" charset="-122"/>
            </a:rPr>
            <a:t>“使用</a:t>
          </a:r>
          <a:r>
            <a:rPr lang="en-US" sz="2000" kern="1200" dirty="0">
              <a:latin typeface="微软雅黑" panose="020B0503020204020204" pitchFamily="34" charset="-122"/>
              <a:ea typeface="微软雅黑" panose="020B0503020204020204" pitchFamily="34" charset="-122"/>
            </a:rPr>
            <a:t>-</a:t>
          </a:r>
          <a:r>
            <a:rPr lang="zh-CN" sz="2000" kern="1200" dirty="0">
              <a:latin typeface="微软雅黑" panose="020B0503020204020204" pitchFamily="34" charset="-122"/>
              <a:ea typeface="微软雅黑" panose="020B0503020204020204" pitchFamily="34" charset="-122"/>
            </a:rPr>
            <a:t>反馈</a:t>
          </a:r>
          <a:r>
            <a:rPr lang="en-US" sz="2000" kern="1200" dirty="0">
              <a:latin typeface="微软雅黑" panose="020B0503020204020204" pitchFamily="34" charset="-122"/>
              <a:ea typeface="微软雅黑" panose="020B0503020204020204" pitchFamily="34" charset="-122"/>
            </a:rPr>
            <a:t>-</a:t>
          </a:r>
          <a:r>
            <a:rPr lang="zh-CN" sz="2000" kern="1200" dirty="0">
              <a:latin typeface="微软雅黑" panose="020B0503020204020204" pitchFamily="34" charset="-122"/>
              <a:ea typeface="微软雅黑" panose="020B0503020204020204" pitchFamily="34" charset="-122"/>
            </a:rPr>
            <a:t>完善</a:t>
          </a:r>
          <a:r>
            <a:rPr lang="en-US" sz="2000" kern="1200" dirty="0">
              <a:latin typeface="微软雅黑" panose="020B0503020204020204" pitchFamily="34" charset="-122"/>
              <a:ea typeface="微软雅黑" panose="020B0503020204020204" pitchFamily="34" charset="-122"/>
            </a:rPr>
            <a:t>-</a:t>
          </a:r>
          <a:r>
            <a:rPr lang="zh-CN" sz="2000" kern="1200" dirty="0">
              <a:latin typeface="微软雅黑" panose="020B0503020204020204" pitchFamily="34" charset="-122"/>
              <a:ea typeface="微软雅黑" panose="020B0503020204020204" pitchFamily="34" charset="-122"/>
            </a:rPr>
            <a:t>评估</a:t>
          </a:r>
          <a:r>
            <a:rPr lang="en-US" sz="2000" kern="1200" dirty="0">
              <a:latin typeface="微软雅黑" panose="020B0503020204020204" pitchFamily="34" charset="-122"/>
              <a:ea typeface="微软雅黑" panose="020B0503020204020204" pitchFamily="34" charset="-122"/>
            </a:rPr>
            <a:t>-</a:t>
          </a:r>
          <a:r>
            <a:rPr lang="zh-CN" sz="2000" kern="1200" dirty="0">
              <a:latin typeface="微软雅黑" panose="020B0503020204020204" pitchFamily="34" charset="-122"/>
              <a:ea typeface="微软雅黑" panose="020B0503020204020204" pitchFamily="34" charset="-122"/>
            </a:rPr>
            <a:t>使用”的螺旋</a:t>
          </a:r>
          <a:r>
            <a:rPr lang="zh-CN" altLang="en-US" sz="2000" kern="1200" dirty="0">
              <a:latin typeface="微软雅黑" panose="020B0503020204020204" pitchFamily="34" charset="-122"/>
              <a:ea typeface="微软雅黑" panose="020B0503020204020204" pitchFamily="34" charset="-122"/>
            </a:rPr>
            <a:t>上升</a:t>
          </a:r>
          <a:r>
            <a:rPr lang="zh-CN" sz="2000" kern="1200" dirty="0">
              <a:latin typeface="微软雅黑" panose="020B0503020204020204" pitchFamily="34" charset="-122"/>
              <a:ea typeface="微软雅黑" panose="020B0503020204020204" pitchFamily="34" charset="-122"/>
            </a:rPr>
            <a:t>式资源优化</a:t>
          </a:r>
          <a:r>
            <a:rPr lang="zh-CN" altLang="en-US" sz="2000" kern="1200" dirty="0">
              <a:latin typeface="微软雅黑" panose="020B0503020204020204" pitchFamily="34" charset="-122"/>
              <a:ea typeface="微软雅黑" panose="020B0503020204020204" pitchFamily="34" charset="-122"/>
            </a:rPr>
            <a:t>再生</a:t>
          </a:r>
        </a:p>
      </dsp:txBody>
      <dsp:txXfrm>
        <a:off x="1563020" y="2363375"/>
        <a:ext cx="5154278" cy="741413"/>
      </dsp:txXfrm>
    </dsp:sp>
    <dsp:sp modelId="{7F3A8CB2-CCE0-4489-9A75-3A6040A2CC2C}">
      <dsp:nvSpPr>
        <dsp:cNvPr id="0" name=""/>
        <dsp:cNvSpPr/>
      </dsp:nvSpPr>
      <dsp:spPr>
        <a:xfrm>
          <a:off x="5716295" y="496310"/>
          <a:ext cx="443522" cy="44352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zh-CN" altLang="en-US" sz="2000" kern="1200">
            <a:latin typeface="微软雅黑" panose="020B0503020204020204" pitchFamily="34" charset="-122"/>
            <a:ea typeface="微软雅黑" panose="020B0503020204020204" pitchFamily="34" charset="-122"/>
          </a:endParaRPr>
        </a:p>
      </dsp:txBody>
      <dsp:txXfrm>
        <a:off x="5816087" y="496310"/>
        <a:ext cx="243938" cy="333750"/>
      </dsp:txXfrm>
    </dsp:sp>
    <dsp:sp modelId="{57F1FE45-553F-43C8-BE78-7835D787F3C7}">
      <dsp:nvSpPr>
        <dsp:cNvPr id="0" name=""/>
        <dsp:cNvSpPr/>
      </dsp:nvSpPr>
      <dsp:spPr>
        <a:xfrm>
          <a:off x="6232180" y="1302715"/>
          <a:ext cx="443522" cy="44352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zh-CN" altLang="en-US" sz="2000" kern="1200">
            <a:latin typeface="微软雅黑" panose="020B0503020204020204" pitchFamily="34" charset="-122"/>
            <a:ea typeface="微软雅黑" panose="020B0503020204020204" pitchFamily="34" charset="-122"/>
          </a:endParaRPr>
        </a:p>
      </dsp:txBody>
      <dsp:txXfrm>
        <a:off x="6331972" y="1302715"/>
        <a:ext cx="243938" cy="333750"/>
      </dsp:txXfrm>
    </dsp:sp>
    <dsp:sp modelId="{DB93C1B0-262F-49B6-96D4-4F842DD0DA56}">
      <dsp:nvSpPr>
        <dsp:cNvPr id="0" name=""/>
        <dsp:cNvSpPr/>
      </dsp:nvSpPr>
      <dsp:spPr>
        <a:xfrm>
          <a:off x="6740365" y="2109119"/>
          <a:ext cx="443522" cy="44352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zh-CN" altLang="en-US" sz="2000" kern="1200">
            <a:latin typeface="微软雅黑" panose="020B0503020204020204" pitchFamily="34" charset="-122"/>
            <a:ea typeface="微软雅黑" panose="020B0503020204020204" pitchFamily="34" charset="-122"/>
          </a:endParaRPr>
        </a:p>
      </dsp:txBody>
      <dsp:txXfrm>
        <a:off x="6840157" y="2109119"/>
        <a:ext cx="243938" cy="3337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DADB4-F141-44F7-B487-6EA01DE5EBCC}">
      <dsp:nvSpPr>
        <dsp:cNvPr id="0" name=""/>
        <dsp:cNvSpPr/>
      </dsp:nvSpPr>
      <dsp:spPr>
        <a:xfrm>
          <a:off x="5189" y="231700"/>
          <a:ext cx="1551125" cy="9306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latin typeface="微软雅黑" panose="020B0503020204020204" pitchFamily="34" charset="-122"/>
              <a:ea typeface="微软雅黑" panose="020B0503020204020204" pitchFamily="34" charset="-122"/>
            </a:rPr>
            <a:t>资质审查</a:t>
          </a:r>
        </a:p>
      </dsp:txBody>
      <dsp:txXfrm>
        <a:off x="32448" y="258959"/>
        <a:ext cx="1496607" cy="876157"/>
      </dsp:txXfrm>
    </dsp:sp>
    <dsp:sp modelId="{B8CA646A-D919-44BE-AEA2-8D12F129AC51}">
      <dsp:nvSpPr>
        <dsp:cNvPr id="0" name=""/>
        <dsp:cNvSpPr/>
      </dsp:nvSpPr>
      <dsp:spPr>
        <a:xfrm>
          <a:off x="1711427" y="504698"/>
          <a:ext cx="328838" cy="3846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zh-CN" altLang="en-US" sz="1050" kern="1200">
            <a:latin typeface="微软雅黑" panose="020B0503020204020204" pitchFamily="34" charset="-122"/>
            <a:ea typeface="微软雅黑" panose="020B0503020204020204" pitchFamily="34" charset="-122"/>
          </a:endParaRPr>
        </a:p>
      </dsp:txBody>
      <dsp:txXfrm>
        <a:off x="1711427" y="581634"/>
        <a:ext cx="230187" cy="230807"/>
      </dsp:txXfrm>
    </dsp:sp>
    <dsp:sp modelId="{2C6816F2-DE8B-4104-A2EB-6FB18F407B51}">
      <dsp:nvSpPr>
        <dsp:cNvPr id="0" name=""/>
        <dsp:cNvSpPr/>
      </dsp:nvSpPr>
      <dsp:spPr>
        <a:xfrm>
          <a:off x="2176765" y="231700"/>
          <a:ext cx="1551125" cy="9306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latin typeface="微软雅黑" panose="020B0503020204020204" pitchFamily="34" charset="-122"/>
              <a:ea typeface="微软雅黑" panose="020B0503020204020204" pitchFamily="34" charset="-122"/>
            </a:rPr>
            <a:t>技术检测和初审</a:t>
          </a:r>
        </a:p>
      </dsp:txBody>
      <dsp:txXfrm>
        <a:off x="2204024" y="258959"/>
        <a:ext cx="1496607" cy="876157"/>
      </dsp:txXfrm>
    </dsp:sp>
    <dsp:sp modelId="{5FEF3FD7-7215-404A-8C72-01D038AAD617}">
      <dsp:nvSpPr>
        <dsp:cNvPr id="0" name=""/>
        <dsp:cNvSpPr/>
      </dsp:nvSpPr>
      <dsp:spPr>
        <a:xfrm>
          <a:off x="3883003" y="504698"/>
          <a:ext cx="328838" cy="3846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zh-CN" altLang="en-US" sz="1050" kern="1200">
            <a:latin typeface="微软雅黑" panose="020B0503020204020204" pitchFamily="34" charset="-122"/>
            <a:ea typeface="微软雅黑" panose="020B0503020204020204" pitchFamily="34" charset="-122"/>
          </a:endParaRPr>
        </a:p>
      </dsp:txBody>
      <dsp:txXfrm>
        <a:off x="3883003" y="581634"/>
        <a:ext cx="230187" cy="230807"/>
      </dsp:txXfrm>
    </dsp:sp>
    <dsp:sp modelId="{E0D40AEB-49D3-4337-8292-B064E52671E9}">
      <dsp:nvSpPr>
        <dsp:cNvPr id="0" name=""/>
        <dsp:cNvSpPr/>
      </dsp:nvSpPr>
      <dsp:spPr>
        <a:xfrm>
          <a:off x="4348340" y="231700"/>
          <a:ext cx="1551125" cy="9306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latin typeface="微软雅黑" panose="020B0503020204020204" pitchFamily="34" charset="-122"/>
              <a:ea typeface="微软雅黑" panose="020B0503020204020204" pitchFamily="34" charset="-122"/>
            </a:rPr>
            <a:t>专家评审</a:t>
          </a:r>
        </a:p>
      </dsp:txBody>
      <dsp:txXfrm>
        <a:off x="4375599" y="258959"/>
        <a:ext cx="1496607" cy="8761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65E54-60B7-4403-8B90-15F084017967}">
      <dsp:nvSpPr>
        <dsp:cNvPr id="0" name=""/>
        <dsp:cNvSpPr/>
      </dsp:nvSpPr>
      <dsp:spPr>
        <a:xfrm>
          <a:off x="1541245" y="2032000"/>
          <a:ext cx="444209" cy="1692870"/>
        </a:xfrm>
        <a:custGeom>
          <a:avLst/>
          <a:gdLst/>
          <a:ahLst/>
          <a:cxnLst/>
          <a:rect l="0" t="0" r="0" b="0"/>
          <a:pathLst>
            <a:path>
              <a:moveTo>
                <a:pt x="0" y="0"/>
              </a:moveTo>
              <a:lnTo>
                <a:pt x="222104" y="0"/>
              </a:lnTo>
              <a:lnTo>
                <a:pt x="222104" y="1692870"/>
              </a:lnTo>
              <a:lnTo>
                <a:pt x="444209" y="169287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latin typeface="微软雅黑" panose="020B0503020204020204" pitchFamily="34" charset="-122"/>
            <a:ea typeface="微软雅黑" panose="020B0503020204020204" pitchFamily="34" charset="-122"/>
          </a:endParaRPr>
        </a:p>
      </dsp:txBody>
      <dsp:txXfrm>
        <a:off x="1719595" y="2834680"/>
        <a:ext cx="87509" cy="87509"/>
      </dsp:txXfrm>
    </dsp:sp>
    <dsp:sp modelId="{920E3242-0FE7-458C-B4BE-EE8B0E0418AC}">
      <dsp:nvSpPr>
        <dsp:cNvPr id="0" name=""/>
        <dsp:cNvSpPr/>
      </dsp:nvSpPr>
      <dsp:spPr>
        <a:xfrm>
          <a:off x="1541245" y="2032000"/>
          <a:ext cx="444209" cy="846435"/>
        </a:xfrm>
        <a:custGeom>
          <a:avLst/>
          <a:gdLst/>
          <a:ahLst/>
          <a:cxnLst/>
          <a:rect l="0" t="0" r="0" b="0"/>
          <a:pathLst>
            <a:path>
              <a:moveTo>
                <a:pt x="0" y="0"/>
              </a:moveTo>
              <a:lnTo>
                <a:pt x="222104" y="0"/>
              </a:lnTo>
              <a:lnTo>
                <a:pt x="222104" y="846435"/>
              </a:lnTo>
              <a:lnTo>
                <a:pt x="444209" y="846435"/>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latin typeface="微软雅黑" panose="020B0503020204020204" pitchFamily="34" charset="-122"/>
            <a:ea typeface="微软雅黑" panose="020B0503020204020204" pitchFamily="34" charset="-122"/>
          </a:endParaRPr>
        </a:p>
      </dsp:txBody>
      <dsp:txXfrm>
        <a:off x="1739452" y="2431319"/>
        <a:ext cx="47795" cy="47795"/>
      </dsp:txXfrm>
    </dsp:sp>
    <dsp:sp modelId="{35C2844B-79BB-471B-859D-33DA451350F8}">
      <dsp:nvSpPr>
        <dsp:cNvPr id="0" name=""/>
        <dsp:cNvSpPr/>
      </dsp:nvSpPr>
      <dsp:spPr>
        <a:xfrm>
          <a:off x="1541245" y="1986280"/>
          <a:ext cx="444209" cy="91440"/>
        </a:xfrm>
        <a:custGeom>
          <a:avLst/>
          <a:gdLst/>
          <a:ahLst/>
          <a:cxnLst/>
          <a:rect l="0" t="0" r="0" b="0"/>
          <a:pathLst>
            <a:path>
              <a:moveTo>
                <a:pt x="0" y="45720"/>
              </a:moveTo>
              <a:lnTo>
                <a:pt x="444209"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latin typeface="微软雅黑" panose="020B0503020204020204" pitchFamily="34" charset="-122"/>
            <a:ea typeface="微软雅黑" panose="020B0503020204020204" pitchFamily="34" charset="-122"/>
          </a:endParaRPr>
        </a:p>
      </dsp:txBody>
      <dsp:txXfrm>
        <a:off x="1752244" y="2020894"/>
        <a:ext cx="22210" cy="22210"/>
      </dsp:txXfrm>
    </dsp:sp>
    <dsp:sp modelId="{DC729EA4-D8F8-44FF-A6A3-39E4F1EE90E9}">
      <dsp:nvSpPr>
        <dsp:cNvPr id="0" name=""/>
        <dsp:cNvSpPr/>
      </dsp:nvSpPr>
      <dsp:spPr>
        <a:xfrm>
          <a:off x="1541245" y="1185564"/>
          <a:ext cx="444209" cy="846435"/>
        </a:xfrm>
        <a:custGeom>
          <a:avLst/>
          <a:gdLst/>
          <a:ahLst/>
          <a:cxnLst/>
          <a:rect l="0" t="0" r="0" b="0"/>
          <a:pathLst>
            <a:path>
              <a:moveTo>
                <a:pt x="0" y="846435"/>
              </a:moveTo>
              <a:lnTo>
                <a:pt x="222104" y="846435"/>
              </a:lnTo>
              <a:lnTo>
                <a:pt x="222104" y="0"/>
              </a:lnTo>
              <a:lnTo>
                <a:pt x="444209" y="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latin typeface="微软雅黑" panose="020B0503020204020204" pitchFamily="34" charset="-122"/>
            <a:ea typeface="微软雅黑" panose="020B0503020204020204" pitchFamily="34" charset="-122"/>
          </a:endParaRPr>
        </a:p>
      </dsp:txBody>
      <dsp:txXfrm>
        <a:off x="1739452" y="1584884"/>
        <a:ext cx="47795" cy="47795"/>
      </dsp:txXfrm>
    </dsp:sp>
    <dsp:sp modelId="{2731199E-25E5-4148-833B-E22DBB3C5EF1}">
      <dsp:nvSpPr>
        <dsp:cNvPr id="0" name=""/>
        <dsp:cNvSpPr/>
      </dsp:nvSpPr>
      <dsp:spPr>
        <a:xfrm>
          <a:off x="1541245" y="339129"/>
          <a:ext cx="444209" cy="1692870"/>
        </a:xfrm>
        <a:custGeom>
          <a:avLst/>
          <a:gdLst/>
          <a:ahLst/>
          <a:cxnLst/>
          <a:rect l="0" t="0" r="0" b="0"/>
          <a:pathLst>
            <a:path>
              <a:moveTo>
                <a:pt x="0" y="1692870"/>
              </a:moveTo>
              <a:lnTo>
                <a:pt x="222104" y="1692870"/>
              </a:lnTo>
              <a:lnTo>
                <a:pt x="222104" y="0"/>
              </a:lnTo>
              <a:lnTo>
                <a:pt x="444209" y="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latin typeface="微软雅黑" panose="020B0503020204020204" pitchFamily="34" charset="-122"/>
            <a:ea typeface="微软雅黑" panose="020B0503020204020204" pitchFamily="34" charset="-122"/>
          </a:endParaRPr>
        </a:p>
      </dsp:txBody>
      <dsp:txXfrm>
        <a:off x="1719595" y="1141810"/>
        <a:ext cx="87509" cy="87509"/>
      </dsp:txXfrm>
    </dsp:sp>
    <dsp:sp modelId="{BD62C3FF-0457-43CC-89BC-FE097B107FFE}">
      <dsp:nvSpPr>
        <dsp:cNvPr id="0" name=""/>
        <dsp:cNvSpPr/>
      </dsp:nvSpPr>
      <dsp:spPr>
        <a:xfrm rot="16200000">
          <a:off x="-579297" y="1693425"/>
          <a:ext cx="3563937" cy="6771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zh-CN" altLang="en-US" sz="3100" kern="1200" dirty="0">
              <a:latin typeface="微软雅黑" panose="020B0503020204020204" pitchFamily="34" charset="-122"/>
              <a:ea typeface="微软雅黑" panose="020B0503020204020204" pitchFamily="34" charset="-122"/>
            </a:rPr>
            <a:t>评价类型</a:t>
          </a:r>
        </a:p>
      </dsp:txBody>
      <dsp:txXfrm>
        <a:off x="-579297" y="1693425"/>
        <a:ext cx="3563937" cy="677148"/>
      </dsp:txXfrm>
    </dsp:sp>
    <dsp:sp modelId="{5351B31F-5DE8-4131-A259-5EE3A91A1612}">
      <dsp:nvSpPr>
        <dsp:cNvPr id="0" name=""/>
        <dsp:cNvSpPr/>
      </dsp:nvSpPr>
      <dsp:spPr>
        <a:xfrm>
          <a:off x="1985454" y="555"/>
          <a:ext cx="4086879" cy="67714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Font typeface="Wingdings" panose="05000000000000000000" pitchFamily="2" charset="2"/>
            <a:buNone/>
          </a:pPr>
          <a:r>
            <a:rPr lang="zh-CN" altLang="en-US" sz="2800" kern="1200" dirty="0">
              <a:latin typeface="微软雅黑" pitchFamily="34" charset="-122"/>
              <a:ea typeface="微软雅黑" pitchFamily="34" charset="-122"/>
            </a:rPr>
            <a:t>资源准入审核（行政）</a:t>
          </a:r>
        </a:p>
      </dsp:txBody>
      <dsp:txXfrm>
        <a:off x="1985454" y="555"/>
        <a:ext cx="4086879" cy="677148"/>
      </dsp:txXfrm>
    </dsp:sp>
    <dsp:sp modelId="{35055C05-E803-4996-BF26-60C55F2D4DE4}">
      <dsp:nvSpPr>
        <dsp:cNvPr id="0" name=""/>
        <dsp:cNvSpPr/>
      </dsp:nvSpPr>
      <dsp:spPr>
        <a:xfrm>
          <a:off x="1985454" y="846990"/>
          <a:ext cx="4086879" cy="67714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zh-CN" altLang="en-US" sz="2700" kern="1200" dirty="0">
              <a:latin typeface="微软雅黑" pitchFamily="34" charset="-122"/>
              <a:ea typeface="微软雅黑" pitchFamily="34" charset="-122"/>
            </a:rPr>
            <a:t>专家资源质量评定</a:t>
          </a:r>
          <a:endParaRPr lang="en-US" altLang="zh-CN" sz="2700" kern="1200" dirty="0">
            <a:latin typeface="微软雅黑" pitchFamily="34" charset="-122"/>
            <a:ea typeface="微软雅黑" pitchFamily="34" charset="-122"/>
          </a:endParaRPr>
        </a:p>
      </dsp:txBody>
      <dsp:txXfrm>
        <a:off x="1985454" y="846990"/>
        <a:ext cx="4086879" cy="677148"/>
      </dsp:txXfrm>
    </dsp:sp>
    <dsp:sp modelId="{8575219F-6D5D-4B82-A180-CF5FE00A75A6}">
      <dsp:nvSpPr>
        <dsp:cNvPr id="0" name=""/>
        <dsp:cNvSpPr/>
      </dsp:nvSpPr>
      <dsp:spPr>
        <a:xfrm>
          <a:off x="1985454" y="1693425"/>
          <a:ext cx="4086879" cy="67714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zh-CN" altLang="en-US" sz="2700" kern="1200" dirty="0">
              <a:latin typeface="微软雅黑" pitchFamily="34" charset="-122"/>
              <a:ea typeface="微软雅黑" pitchFamily="34" charset="-122"/>
            </a:rPr>
            <a:t>用户线上评价</a:t>
          </a:r>
          <a:endParaRPr lang="en-US" altLang="zh-CN" sz="2700" kern="1200" dirty="0">
            <a:latin typeface="微软雅黑" pitchFamily="34" charset="-122"/>
            <a:ea typeface="微软雅黑" pitchFamily="34" charset="-122"/>
          </a:endParaRPr>
        </a:p>
      </dsp:txBody>
      <dsp:txXfrm>
        <a:off x="1985454" y="1693425"/>
        <a:ext cx="4086879" cy="677148"/>
      </dsp:txXfrm>
    </dsp:sp>
    <dsp:sp modelId="{27EE74CB-EE2F-41E6-A878-3AB6A4EE2BAF}">
      <dsp:nvSpPr>
        <dsp:cNvPr id="0" name=""/>
        <dsp:cNvSpPr/>
      </dsp:nvSpPr>
      <dsp:spPr>
        <a:xfrm>
          <a:off x="1985454" y="2539861"/>
          <a:ext cx="4086879" cy="67714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zh-CN" altLang="en-US" sz="2700" kern="1200" dirty="0">
              <a:latin typeface="微软雅黑" pitchFamily="34" charset="-122"/>
              <a:ea typeface="微软雅黑" pitchFamily="34" charset="-122"/>
            </a:rPr>
            <a:t>用户试用评价</a:t>
          </a:r>
          <a:endParaRPr lang="en-US" altLang="zh-CN" sz="2700" kern="1200" dirty="0">
            <a:latin typeface="微软雅黑" pitchFamily="34" charset="-122"/>
            <a:ea typeface="微软雅黑" pitchFamily="34" charset="-122"/>
          </a:endParaRPr>
        </a:p>
      </dsp:txBody>
      <dsp:txXfrm>
        <a:off x="1985454" y="2539861"/>
        <a:ext cx="4086879" cy="677148"/>
      </dsp:txXfrm>
    </dsp:sp>
    <dsp:sp modelId="{225593B6-3E8B-4555-B156-897552F02318}">
      <dsp:nvSpPr>
        <dsp:cNvPr id="0" name=""/>
        <dsp:cNvSpPr/>
      </dsp:nvSpPr>
      <dsp:spPr>
        <a:xfrm>
          <a:off x="1985454" y="3386296"/>
          <a:ext cx="4086879" cy="67714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zh-CN" altLang="en-US" sz="2700" kern="1200" dirty="0">
              <a:latin typeface="微软雅黑" pitchFamily="34" charset="-122"/>
              <a:ea typeface="微软雅黑" pitchFamily="34" charset="-122"/>
            </a:rPr>
            <a:t>网络计量评价</a:t>
          </a:r>
          <a:endParaRPr lang="en-US" altLang="zh-CN" sz="2700" kern="1200" dirty="0">
            <a:latin typeface="微软雅黑" pitchFamily="34" charset="-122"/>
            <a:ea typeface="微软雅黑" pitchFamily="34" charset="-122"/>
          </a:endParaRPr>
        </a:p>
      </dsp:txBody>
      <dsp:txXfrm>
        <a:off x="1985454" y="3386296"/>
        <a:ext cx="4086879" cy="67714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BB9823-2F61-4257-B215-D7AE0ED2FA03}" type="datetimeFigureOut">
              <a:rPr lang="zh-CN" altLang="en-US" smtClean="0"/>
              <a:pPr/>
              <a:t>2017/10/25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2A1AB1-BDB7-4C2C-8641-21EF00DBF26F}" type="slidenum">
              <a:rPr lang="zh-CN" altLang="en-US" smtClean="0"/>
              <a:pPr/>
              <a:t>‹#›</a:t>
            </a:fld>
            <a:endParaRPr lang="zh-CN" altLang="en-US"/>
          </a:p>
        </p:txBody>
      </p:sp>
    </p:spTree>
    <p:extLst>
      <p:ext uri="{BB962C8B-B14F-4D97-AF65-F5344CB8AC3E}">
        <p14:creationId xmlns:p14="http://schemas.microsoft.com/office/powerpoint/2010/main" val="3157990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宋体"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宋体" pitchFamily="2" charset="-122"/>
              </a:defRPr>
            </a:lvl1pPr>
          </a:lstStyle>
          <a:p>
            <a:pPr>
              <a:defRPr/>
            </a:pPr>
            <a:fld id="{0A6EC879-E1CE-4550-A2DD-D735D37AF998}" type="datetimeFigureOut">
              <a:rPr lang="zh-CN" altLang="en-US"/>
              <a:pPr>
                <a:defRPr/>
              </a:pPr>
              <a:t>2017/10/25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宋体"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宋体" pitchFamily="2" charset="-122"/>
              </a:defRPr>
            </a:lvl1pPr>
          </a:lstStyle>
          <a:p>
            <a:pPr>
              <a:defRPr/>
            </a:pPr>
            <a:fld id="{C62B534E-7846-4132-9D04-5170F48B6DFF}" type="slidenum">
              <a:rPr lang="zh-CN" altLang="en-US"/>
              <a:pPr>
                <a:defRPr/>
              </a:pPr>
              <a:t>‹#›</a:t>
            </a:fld>
            <a:endParaRPr lang="zh-CN" altLang="en-US"/>
          </a:p>
        </p:txBody>
      </p:sp>
    </p:spTree>
    <p:extLst>
      <p:ext uri="{BB962C8B-B14F-4D97-AF65-F5344CB8AC3E}">
        <p14:creationId xmlns:p14="http://schemas.microsoft.com/office/powerpoint/2010/main" val="2974510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C62B534E-7846-4132-9D04-5170F48B6DFF}" type="slidenum">
              <a:rPr lang="zh-CN" altLang="en-US" smtClean="0"/>
              <a:pPr>
                <a:defRPr/>
              </a:pPr>
              <a:t>1</a:t>
            </a:fld>
            <a:endParaRPr lang="zh-CN" altLang="en-US"/>
          </a:p>
        </p:txBody>
      </p:sp>
    </p:spTree>
    <p:extLst>
      <p:ext uri="{BB962C8B-B14F-4D97-AF65-F5344CB8AC3E}">
        <p14:creationId xmlns:p14="http://schemas.microsoft.com/office/powerpoint/2010/main" val="4021036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16</a:t>
            </a:fld>
            <a:endParaRPr lang="zh-CN" altLang="en-US">
              <a:ea typeface="宋体" charset="-122"/>
            </a:endParaRPr>
          </a:p>
        </p:txBody>
      </p:sp>
    </p:spTree>
    <p:extLst>
      <p:ext uri="{BB962C8B-B14F-4D97-AF65-F5344CB8AC3E}">
        <p14:creationId xmlns:p14="http://schemas.microsoft.com/office/powerpoint/2010/main" val="1219639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17</a:t>
            </a:fld>
            <a:endParaRPr lang="zh-CN" altLang="en-US">
              <a:ea typeface="宋体" charset="-122"/>
            </a:endParaRPr>
          </a:p>
        </p:txBody>
      </p:sp>
    </p:spTree>
    <p:extLst>
      <p:ext uri="{BB962C8B-B14F-4D97-AF65-F5344CB8AC3E}">
        <p14:creationId xmlns:p14="http://schemas.microsoft.com/office/powerpoint/2010/main" val="34606806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dirty="0"/>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18</a:t>
            </a:fld>
            <a:endParaRPr lang="zh-CN" altLang="en-US">
              <a:ea typeface="宋体" charset="-122"/>
            </a:endParaRPr>
          </a:p>
        </p:txBody>
      </p:sp>
    </p:spTree>
    <p:extLst>
      <p:ext uri="{BB962C8B-B14F-4D97-AF65-F5344CB8AC3E}">
        <p14:creationId xmlns:p14="http://schemas.microsoft.com/office/powerpoint/2010/main" val="3776788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19</a:t>
            </a:fld>
            <a:endParaRPr lang="zh-CN" altLang="en-US">
              <a:ea typeface="宋体" charset="-122"/>
            </a:endParaRPr>
          </a:p>
        </p:txBody>
      </p:sp>
    </p:spTree>
    <p:extLst>
      <p:ext uri="{BB962C8B-B14F-4D97-AF65-F5344CB8AC3E}">
        <p14:creationId xmlns:p14="http://schemas.microsoft.com/office/powerpoint/2010/main" val="582256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zh-CN" altLang="en-US" sz="1200" dirty="0">
                <a:solidFill>
                  <a:schemeClr val="tx1">
                    <a:lumMod val="85000"/>
                    <a:lumOff val="15000"/>
                  </a:schemeClr>
                </a:solidFill>
                <a:latin typeface="微软雅黑" pitchFamily="34" charset="-122"/>
                <a:ea typeface="微软雅黑" pitchFamily="34" charset="-122"/>
              </a:rPr>
              <a:t>星级评定是用户对平台教育数字资源整体感观的一种较为主观的评价，评价结果可直观显示，</a:t>
            </a:r>
            <a:r>
              <a:rPr lang="en-US" altLang="zh-CN" sz="1200" dirty="0">
                <a:solidFill>
                  <a:srgbClr val="FF0000"/>
                </a:solidFill>
                <a:latin typeface="微软雅黑" pitchFamily="34" charset="-122"/>
                <a:ea typeface="微软雅黑" pitchFamily="34" charset="-122"/>
              </a:rPr>
              <a:t>5</a:t>
            </a:r>
            <a:r>
              <a:rPr lang="zh-CN" altLang="en-US" sz="1200" dirty="0">
                <a:solidFill>
                  <a:srgbClr val="FF0000"/>
                </a:solidFill>
                <a:latin typeface="微软雅黑" pitchFamily="34" charset="-122"/>
                <a:ea typeface="微软雅黑" pitchFamily="34" charset="-122"/>
              </a:rPr>
              <a:t>颗星为满分，每颗星代表</a:t>
            </a:r>
            <a:r>
              <a:rPr lang="en-US" altLang="zh-CN" sz="1200" dirty="0">
                <a:solidFill>
                  <a:srgbClr val="FF0000"/>
                </a:solidFill>
                <a:latin typeface="微软雅黑" pitchFamily="34" charset="-122"/>
                <a:ea typeface="微软雅黑" pitchFamily="34" charset="-122"/>
              </a:rPr>
              <a:t>1</a:t>
            </a:r>
            <a:r>
              <a:rPr lang="zh-CN" altLang="en-US" sz="1200" dirty="0">
                <a:solidFill>
                  <a:srgbClr val="FF0000"/>
                </a:solidFill>
                <a:latin typeface="微软雅黑" pitchFamily="34" charset="-122"/>
                <a:ea typeface="微软雅黑" pitchFamily="34" charset="-122"/>
              </a:rPr>
              <a:t>分</a:t>
            </a:r>
            <a:r>
              <a:rPr lang="zh-CN" altLang="en-US" sz="1200" dirty="0">
                <a:solidFill>
                  <a:schemeClr val="tx1">
                    <a:lumMod val="85000"/>
                    <a:lumOff val="15000"/>
                  </a:schemeClr>
                </a:solidFill>
                <a:latin typeface="微软雅黑" pitchFamily="34" charset="-122"/>
                <a:ea typeface="微软雅黑" pitchFamily="34" charset="-122"/>
              </a:rPr>
              <a:t>，任何用户都可以对资源进行星级评定，所有经过用户评星的资源会</a:t>
            </a:r>
            <a:r>
              <a:rPr lang="zh-CN" altLang="en-US" sz="1200" dirty="0">
                <a:solidFill>
                  <a:srgbClr val="FF0000"/>
                </a:solidFill>
                <a:latin typeface="微软雅黑" pitchFamily="34" charset="-122"/>
                <a:ea typeface="微软雅黑" pitchFamily="34" charset="-122"/>
              </a:rPr>
              <a:t>由系统自动计算出平均得分</a:t>
            </a:r>
            <a:r>
              <a:rPr lang="zh-CN" altLang="en-US" sz="1200" dirty="0">
                <a:solidFill>
                  <a:schemeClr val="tx1">
                    <a:lumMod val="85000"/>
                    <a:lumOff val="15000"/>
                  </a:schemeClr>
                </a:solidFill>
                <a:latin typeface="微软雅黑" pitchFamily="34" charset="-122"/>
                <a:ea typeface="微软雅黑" pitchFamily="34" charset="-122"/>
              </a:rPr>
              <a:t>，并在资源的属性中表示出来，</a:t>
            </a:r>
            <a:r>
              <a:rPr lang="zh-CN" altLang="en-US" sz="1200" dirty="0">
                <a:solidFill>
                  <a:srgbClr val="FF0000"/>
                </a:solidFill>
                <a:latin typeface="微软雅黑" pitchFamily="34" charset="-122"/>
                <a:ea typeface="微软雅黑" pitchFamily="34" charset="-122"/>
              </a:rPr>
              <a:t>以填充形式呈现</a:t>
            </a:r>
            <a:r>
              <a:rPr lang="zh-CN" altLang="en-US" sz="1200" dirty="0">
                <a:solidFill>
                  <a:schemeClr val="tx1">
                    <a:lumMod val="85000"/>
                    <a:lumOff val="15000"/>
                  </a:schemeClr>
                </a:solidFill>
                <a:latin typeface="微软雅黑" pitchFamily="34" charset="-122"/>
                <a:ea typeface="微软雅黑" pitchFamily="34" charset="-122"/>
              </a:rPr>
              <a:t>，同时评星的得分也</a:t>
            </a:r>
            <a:r>
              <a:rPr lang="zh-CN" altLang="en-US" sz="1200" dirty="0">
                <a:solidFill>
                  <a:srgbClr val="FF0000"/>
                </a:solidFill>
                <a:latin typeface="微软雅黑" pitchFamily="34" charset="-122"/>
                <a:ea typeface="微软雅黑" pitchFamily="34" charset="-122"/>
              </a:rPr>
              <a:t>作为资源</a:t>
            </a:r>
            <a:r>
              <a:rPr lang="zh-CN" altLang="en-US" sz="1200" dirty="0">
                <a:solidFill>
                  <a:schemeClr val="tx1">
                    <a:lumMod val="85000"/>
                    <a:lumOff val="15000"/>
                  </a:schemeClr>
                </a:solidFill>
                <a:latin typeface="微软雅黑" pitchFamily="34" charset="-122"/>
                <a:ea typeface="微软雅黑" pitchFamily="34" charset="-122"/>
              </a:rPr>
              <a:t>在知识库中的一个</a:t>
            </a:r>
            <a:r>
              <a:rPr lang="zh-CN" altLang="en-US" sz="1200" dirty="0">
                <a:solidFill>
                  <a:srgbClr val="FF0000"/>
                </a:solidFill>
                <a:latin typeface="微软雅黑" pitchFamily="34" charset="-122"/>
                <a:ea typeface="微软雅黑" pitchFamily="34" charset="-122"/>
              </a:rPr>
              <a:t>标签</a:t>
            </a:r>
            <a:r>
              <a:rPr lang="zh-CN" altLang="en-US" sz="1200" dirty="0">
                <a:solidFill>
                  <a:schemeClr val="tx1">
                    <a:lumMod val="85000"/>
                    <a:lumOff val="15000"/>
                  </a:schemeClr>
                </a:solidFill>
                <a:latin typeface="微软雅黑" pitchFamily="34" charset="-122"/>
                <a:ea typeface="微软雅黑" pitchFamily="34" charset="-122"/>
              </a:rPr>
              <a:t>，加入到平台的</a:t>
            </a:r>
            <a:r>
              <a:rPr lang="zh-CN" altLang="en-US" sz="1200" dirty="0">
                <a:solidFill>
                  <a:srgbClr val="FF0000"/>
                </a:solidFill>
                <a:latin typeface="微软雅黑" pitchFamily="34" charset="-122"/>
                <a:ea typeface="微软雅黑" pitchFamily="34" charset="-122"/>
              </a:rPr>
              <a:t>导航检索目录</a:t>
            </a:r>
            <a:r>
              <a:rPr lang="zh-CN" altLang="en-US" sz="1200" dirty="0">
                <a:solidFill>
                  <a:schemeClr val="tx1">
                    <a:lumMod val="85000"/>
                    <a:lumOff val="15000"/>
                  </a:schemeClr>
                </a:solidFill>
                <a:latin typeface="微软雅黑" pitchFamily="34" charset="-122"/>
                <a:ea typeface="微软雅黑" pitchFamily="34" charset="-122"/>
              </a:rPr>
              <a:t>中，从而便于用户检索。</a:t>
            </a:r>
            <a:endParaRPr lang="zh-CN" altLang="en-US" sz="1200" dirty="0">
              <a:latin typeface="微软雅黑" pitchFamily="34" charset="-122"/>
              <a:ea typeface="微软雅黑" pitchFamily="34" charset="-122"/>
            </a:endParaRPr>
          </a:p>
          <a:p>
            <a:pPr eaLnBrk="1" hangingPunct="1">
              <a:spcBef>
                <a:spcPct val="0"/>
              </a:spcBef>
            </a:pPr>
            <a:endParaRPr lang="zh-CN" altLang="en-US" dirty="0"/>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20</a:t>
            </a:fld>
            <a:endParaRPr lang="zh-CN" altLang="en-US">
              <a:ea typeface="宋体" charset="-122"/>
            </a:endParaRPr>
          </a:p>
        </p:txBody>
      </p:sp>
    </p:spTree>
    <p:extLst>
      <p:ext uri="{BB962C8B-B14F-4D97-AF65-F5344CB8AC3E}">
        <p14:creationId xmlns:p14="http://schemas.microsoft.com/office/powerpoint/2010/main" val="3846228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indent="720000" algn="just">
              <a:lnSpc>
                <a:spcPct val="150000"/>
              </a:lnSpc>
            </a:pPr>
            <a:r>
              <a:rPr lang="zh-CN" altLang="en-US" sz="1200" dirty="0">
                <a:solidFill>
                  <a:schemeClr val="tx1">
                    <a:lumMod val="85000"/>
                    <a:lumOff val="15000"/>
                  </a:schemeClr>
                </a:solidFill>
                <a:latin typeface="微软雅黑" pitchFamily="34" charset="-122"/>
                <a:ea typeface="微软雅黑" pitchFamily="34" charset="-122"/>
              </a:rPr>
              <a:t>质量评价是用户平台资源评价较为专业的一种评价方式，要求用户在实际</a:t>
            </a:r>
            <a:r>
              <a:rPr lang="zh-CN" altLang="en-US" sz="1200" dirty="0">
                <a:solidFill>
                  <a:srgbClr val="FF0000"/>
                </a:solidFill>
                <a:latin typeface="微软雅黑" pitchFamily="34" charset="-122"/>
                <a:ea typeface="微软雅黑" pitchFamily="34" charset="-122"/>
              </a:rPr>
              <a:t>使用过资源后而进行评价</a:t>
            </a:r>
            <a:r>
              <a:rPr lang="zh-CN" altLang="en-US" sz="1200" dirty="0">
                <a:solidFill>
                  <a:schemeClr val="tx1">
                    <a:lumMod val="85000"/>
                    <a:lumOff val="15000"/>
                  </a:schemeClr>
                </a:solidFill>
                <a:latin typeface="微软雅黑" pitchFamily="34" charset="-122"/>
                <a:ea typeface="微软雅黑" pitchFamily="34" charset="-122"/>
              </a:rPr>
              <a:t>，最后以填写</a:t>
            </a:r>
            <a:r>
              <a:rPr lang="zh-CN" altLang="en-US" sz="1200" dirty="0">
                <a:solidFill>
                  <a:srgbClr val="FF0000"/>
                </a:solidFill>
                <a:latin typeface="微软雅黑" pitchFamily="34" charset="-122"/>
                <a:ea typeface="微软雅黑" pitchFamily="34" charset="-122"/>
              </a:rPr>
              <a:t>量表的形式给资源评分</a:t>
            </a:r>
            <a:r>
              <a:rPr lang="zh-CN" altLang="en-US" sz="1200" dirty="0">
                <a:solidFill>
                  <a:schemeClr val="tx1">
                    <a:lumMod val="85000"/>
                    <a:lumOff val="15000"/>
                  </a:schemeClr>
                </a:solidFill>
                <a:latin typeface="微软雅黑" pitchFamily="34" charset="-122"/>
                <a:ea typeface="微软雅黑" pitchFamily="34" charset="-122"/>
              </a:rPr>
              <a:t>。这种评价结果更科学严谨，对其他用户选择资源也更具权威性和指引性。</a:t>
            </a:r>
            <a:endParaRPr lang="en-US" altLang="zh-CN" sz="1200" dirty="0">
              <a:solidFill>
                <a:schemeClr val="tx1">
                  <a:lumMod val="85000"/>
                  <a:lumOff val="15000"/>
                </a:schemeClr>
              </a:solidFill>
              <a:latin typeface="微软雅黑" pitchFamily="34" charset="-122"/>
              <a:ea typeface="微软雅黑" pitchFamily="34" charset="-122"/>
            </a:endParaRPr>
          </a:p>
          <a:p>
            <a:pPr indent="720000" algn="just">
              <a:lnSpc>
                <a:spcPct val="150000"/>
              </a:lnSpc>
            </a:pPr>
            <a:r>
              <a:rPr lang="zh-CN" altLang="en-US" sz="1200" dirty="0">
                <a:solidFill>
                  <a:schemeClr val="tx1">
                    <a:lumMod val="85000"/>
                    <a:lumOff val="15000"/>
                  </a:schemeClr>
                </a:solidFill>
                <a:latin typeface="微软雅黑" pitchFamily="34" charset="-122"/>
                <a:ea typeface="微软雅黑" pitchFamily="34" charset="-122"/>
              </a:rPr>
              <a:t>资源质量评价量表初步拟定引用</a:t>
            </a:r>
            <a:r>
              <a:rPr lang="en-US" altLang="zh-CN" sz="1200" dirty="0">
                <a:solidFill>
                  <a:schemeClr val="tx1">
                    <a:lumMod val="85000"/>
                    <a:lumOff val="15000"/>
                  </a:schemeClr>
                </a:solidFill>
                <a:latin typeface="微软雅黑" pitchFamily="34" charset="-122"/>
                <a:ea typeface="微软雅黑" pitchFamily="34" charset="-122"/>
              </a:rPr>
              <a:t>OER Commons</a:t>
            </a:r>
            <a:r>
              <a:rPr lang="zh-CN" altLang="en-US" sz="1200" dirty="0">
                <a:solidFill>
                  <a:schemeClr val="tx1">
                    <a:lumMod val="85000"/>
                    <a:lumOff val="15000"/>
                  </a:schemeClr>
                </a:solidFill>
                <a:latin typeface="微软雅黑" pitchFamily="34" charset="-122"/>
                <a:ea typeface="微软雅黑" pitchFamily="34" charset="-122"/>
              </a:rPr>
              <a:t>项目中对开放教育资源的评价量表，最后结合国家教育资源公共服务平台的特点进行了调整，共</a:t>
            </a:r>
            <a:r>
              <a:rPr lang="en-US" altLang="zh-CN" sz="1200" dirty="0">
                <a:solidFill>
                  <a:srgbClr val="FF0000"/>
                </a:solidFill>
                <a:latin typeface="微软雅黑" pitchFamily="34" charset="-122"/>
                <a:ea typeface="微软雅黑" pitchFamily="34" charset="-122"/>
              </a:rPr>
              <a:t>7</a:t>
            </a:r>
            <a:r>
              <a:rPr lang="zh-CN" altLang="en-US" sz="1200" dirty="0">
                <a:solidFill>
                  <a:srgbClr val="FF0000"/>
                </a:solidFill>
                <a:latin typeface="微软雅黑" pitchFamily="34" charset="-122"/>
                <a:ea typeface="微软雅黑" pitchFamily="34" charset="-122"/>
              </a:rPr>
              <a:t>个指标项</a:t>
            </a:r>
            <a:r>
              <a:rPr lang="zh-CN" altLang="en-US" sz="1200" dirty="0">
                <a:solidFill>
                  <a:schemeClr val="tx1">
                    <a:lumMod val="85000"/>
                    <a:lumOff val="15000"/>
                  </a:schemeClr>
                </a:solidFill>
                <a:latin typeface="微软雅黑" pitchFamily="34" charset="-122"/>
                <a:ea typeface="微软雅黑" pitchFamily="34" charset="-122"/>
              </a:rPr>
              <a:t>，每个指标项有</a:t>
            </a:r>
            <a:r>
              <a:rPr lang="en-US" altLang="zh-CN" sz="1200" dirty="0">
                <a:solidFill>
                  <a:srgbClr val="FF0000"/>
                </a:solidFill>
                <a:latin typeface="微软雅黑" pitchFamily="34" charset="-122"/>
                <a:ea typeface="微软雅黑" pitchFamily="34" charset="-122"/>
              </a:rPr>
              <a:t>4</a:t>
            </a:r>
            <a:r>
              <a:rPr lang="zh-CN" altLang="en-US" sz="1200" dirty="0">
                <a:solidFill>
                  <a:srgbClr val="FF0000"/>
                </a:solidFill>
                <a:latin typeface="微软雅黑" pitchFamily="34" charset="-122"/>
                <a:ea typeface="微软雅黑" pitchFamily="34" charset="-122"/>
              </a:rPr>
              <a:t>个指标达成度选择</a:t>
            </a:r>
            <a:r>
              <a:rPr lang="zh-CN" altLang="en-US" sz="1200" dirty="0">
                <a:solidFill>
                  <a:schemeClr val="tx1">
                    <a:lumMod val="85000"/>
                    <a:lumOff val="15000"/>
                  </a:schemeClr>
                </a:solidFill>
                <a:latin typeface="微软雅黑" pitchFamily="34" charset="-122"/>
                <a:ea typeface="微软雅黑" pitchFamily="34" charset="-122"/>
              </a:rPr>
              <a:t>（分数对应</a:t>
            </a:r>
            <a:r>
              <a:rPr lang="en-US" altLang="zh-CN" sz="1200" dirty="0">
                <a:solidFill>
                  <a:schemeClr val="tx1">
                    <a:lumMod val="85000"/>
                    <a:lumOff val="15000"/>
                  </a:schemeClr>
                </a:solidFill>
                <a:latin typeface="微软雅黑" pitchFamily="34" charset="-122"/>
                <a:ea typeface="微软雅黑" pitchFamily="34" charset="-122"/>
              </a:rPr>
              <a:t>3</a:t>
            </a:r>
            <a:r>
              <a:rPr lang="zh-CN" altLang="en-US" sz="1200" dirty="0">
                <a:solidFill>
                  <a:schemeClr val="tx1">
                    <a:lumMod val="85000"/>
                    <a:lumOff val="15000"/>
                  </a:schemeClr>
                </a:solidFill>
                <a:latin typeface="微软雅黑" pitchFamily="34" charset="-122"/>
                <a:ea typeface="微软雅黑" pitchFamily="34" charset="-122"/>
              </a:rPr>
              <a:t>、</a:t>
            </a:r>
            <a:r>
              <a:rPr lang="en-US" altLang="zh-CN" sz="1200" dirty="0">
                <a:solidFill>
                  <a:schemeClr val="tx1">
                    <a:lumMod val="85000"/>
                    <a:lumOff val="15000"/>
                  </a:schemeClr>
                </a:solidFill>
                <a:latin typeface="微软雅黑" pitchFamily="34" charset="-122"/>
                <a:ea typeface="微软雅黑" pitchFamily="34" charset="-122"/>
              </a:rPr>
              <a:t>2</a:t>
            </a:r>
            <a:r>
              <a:rPr lang="zh-CN" altLang="en-US" sz="1200" dirty="0">
                <a:solidFill>
                  <a:schemeClr val="tx1">
                    <a:lumMod val="85000"/>
                    <a:lumOff val="15000"/>
                  </a:schemeClr>
                </a:solidFill>
                <a:latin typeface="微软雅黑" pitchFamily="34" charset="-122"/>
                <a:ea typeface="微软雅黑" pitchFamily="34" charset="-122"/>
              </a:rPr>
              <a:t>、</a:t>
            </a:r>
            <a:r>
              <a:rPr lang="en-US" altLang="zh-CN" sz="1200" dirty="0">
                <a:solidFill>
                  <a:schemeClr val="tx1">
                    <a:lumMod val="85000"/>
                    <a:lumOff val="15000"/>
                  </a:schemeClr>
                </a:solidFill>
                <a:latin typeface="微软雅黑" pitchFamily="34" charset="-122"/>
                <a:ea typeface="微软雅黑" pitchFamily="34" charset="-122"/>
              </a:rPr>
              <a:t>1</a:t>
            </a:r>
            <a:r>
              <a:rPr lang="zh-CN" altLang="en-US" sz="1200" dirty="0">
                <a:solidFill>
                  <a:schemeClr val="tx1">
                    <a:lumMod val="85000"/>
                    <a:lumOff val="15000"/>
                  </a:schemeClr>
                </a:solidFill>
                <a:latin typeface="微软雅黑" pitchFamily="34" charset="-122"/>
                <a:ea typeface="微软雅黑" pitchFamily="34" charset="-122"/>
              </a:rPr>
              <a:t>、</a:t>
            </a:r>
            <a:r>
              <a:rPr lang="en-US" altLang="zh-CN" sz="1200" dirty="0">
                <a:solidFill>
                  <a:schemeClr val="tx1">
                    <a:lumMod val="85000"/>
                    <a:lumOff val="15000"/>
                  </a:schemeClr>
                </a:solidFill>
                <a:latin typeface="微软雅黑" pitchFamily="34" charset="-122"/>
                <a:ea typeface="微软雅黑" pitchFamily="34" charset="-122"/>
              </a:rPr>
              <a:t>0</a:t>
            </a:r>
            <a:r>
              <a:rPr lang="zh-CN" altLang="en-US" sz="1200" dirty="0">
                <a:solidFill>
                  <a:schemeClr val="tx1">
                    <a:lumMod val="85000"/>
                    <a:lumOff val="15000"/>
                  </a:schemeClr>
                </a:solidFill>
                <a:latin typeface="微软雅黑" pitchFamily="34" charset="-122"/>
                <a:ea typeface="微软雅黑" pitchFamily="34" charset="-122"/>
              </a:rPr>
              <a:t>）和</a:t>
            </a:r>
            <a:r>
              <a:rPr lang="en-US" altLang="zh-CN" sz="1200" dirty="0">
                <a:solidFill>
                  <a:srgbClr val="FF0000"/>
                </a:solidFill>
                <a:latin typeface="微软雅黑" pitchFamily="34" charset="-122"/>
                <a:ea typeface="微软雅黑" pitchFamily="34" charset="-122"/>
              </a:rPr>
              <a:t>1</a:t>
            </a:r>
            <a:r>
              <a:rPr lang="zh-CN" altLang="en-US" sz="1200" dirty="0">
                <a:solidFill>
                  <a:srgbClr val="FF0000"/>
                </a:solidFill>
                <a:latin typeface="微软雅黑" pitchFamily="34" charset="-122"/>
                <a:ea typeface="微软雅黑" pitchFamily="34" charset="-122"/>
              </a:rPr>
              <a:t>个</a:t>
            </a:r>
            <a:r>
              <a:rPr lang="en-US" altLang="zh-CN" sz="1200" dirty="0">
                <a:solidFill>
                  <a:srgbClr val="FF0000"/>
                </a:solidFill>
                <a:latin typeface="微软雅黑" pitchFamily="34" charset="-122"/>
                <a:ea typeface="微软雅黑" pitchFamily="34" charset="-122"/>
              </a:rPr>
              <a:t>N/A</a:t>
            </a:r>
            <a:r>
              <a:rPr lang="zh-CN" altLang="en-US" sz="1200" dirty="0">
                <a:solidFill>
                  <a:schemeClr val="tx1">
                    <a:lumMod val="85000"/>
                    <a:lumOff val="15000"/>
                  </a:schemeClr>
                </a:solidFill>
                <a:latin typeface="微软雅黑" pitchFamily="34" charset="-122"/>
                <a:ea typeface="微软雅黑" pitchFamily="34" charset="-122"/>
              </a:rPr>
              <a:t>（指标项在资源中不提及）项，故总分并不固定。</a:t>
            </a:r>
            <a:endParaRPr lang="zh-CN" altLang="en-US" sz="1200" dirty="0">
              <a:latin typeface="微软雅黑" pitchFamily="34" charset="-122"/>
              <a:ea typeface="微软雅黑" pitchFamily="34" charset="-122"/>
            </a:endParaRPr>
          </a:p>
          <a:p>
            <a:pPr eaLnBrk="1" hangingPunct="1">
              <a:spcBef>
                <a:spcPct val="0"/>
              </a:spcBef>
            </a:pPr>
            <a:endParaRPr lang="zh-CN" altLang="en-US" dirty="0"/>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21</a:t>
            </a:fld>
            <a:endParaRPr lang="zh-CN" altLang="en-US">
              <a:ea typeface="宋体" charset="-122"/>
            </a:endParaRPr>
          </a:p>
        </p:txBody>
      </p:sp>
    </p:spTree>
    <p:extLst>
      <p:ext uri="{BB962C8B-B14F-4D97-AF65-F5344CB8AC3E}">
        <p14:creationId xmlns:p14="http://schemas.microsoft.com/office/powerpoint/2010/main" val="1578168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zh-CN" altLang="en-US" sz="1200" dirty="0">
                <a:solidFill>
                  <a:schemeClr val="tx1">
                    <a:lumMod val="85000"/>
                    <a:lumOff val="15000"/>
                  </a:schemeClr>
                </a:solidFill>
                <a:latin typeface="微软雅黑" pitchFamily="34" charset="-122"/>
                <a:ea typeface="微软雅黑" pitchFamily="34" charset="-122"/>
              </a:rPr>
              <a:t>此外，评论的内容也可以很</a:t>
            </a:r>
            <a:r>
              <a:rPr lang="zh-CN" altLang="en-US" sz="1200" dirty="0">
                <a:solidFill>
                  <a:srgbClr val="FF0000"/>
                </a:solidFill>
                <a:latin typeface="微软雅黑" pitchFamily="34" charset="-122"/>
                <a:ea typeface="微软雅黑" pitchFamily="34" charset="-122"/>
              </a:rPr>
              <a:t>具体</a:t>
            </a:r>
            <a:r>
              <a:rPr lang="zh-CN" altLang="en-US" sz="1200" dirty="0">
                <a:solidFill>
                  <a:schemeClr val="tx1">
                    <a:lumMod val="85000"/>
                    <a:lumOff val="15000"/>
                  </a:schemeClr>
                </a:solidFill>
                <a:latin typeface="微软雅黑" pitchFamily="34" charset="-122"/>
                <a:ea typeface="微软雅黑" pitchFamily="34" charset="-122"/>
              </a:rPr>
              <a:t>，可包括</a:t>
            </a:r>
            <a:r>
              <a:rPr lang="zh-CN" altLang="en-US" sz="1200" dirty="0">
                <a:solidFill>
                  <a:srgbClr val="FF0000"/>
                </a:solidFill>
                <a:latin typeface="微软雅黑" pitchFamily="34" charset="-122"/>
                <a:ea typeface="微软雅黑" pitchFamily="34" charset="-122"/>
              </a:rPr>
              <a:t>怎样使用</a:t>
            </a:r>
            <a:r>
              <a:rPr lang="zh-CN" altLang="en-US" sz="1200" dirty="0">
                <a:solidFill>
                  <a:schemeClr val="tx1">
                    <a:lumMod val="85000"/>
                    <a:lumOff val="15000"/>
                  </a:schemeClr>
                </a:solidFill>
                <a:latin typeface="微软雅黑" pitchFamily="34" charset="-122"/>
                <a:ea typeface="微软雅黑" pitchFamily="34" charset="-122"/>
              </a:rPr>
              <a:t>材料、</a:t>
            </a:r>
            <a:r>
              <a:rPr lang="zh-CN" altLang="en-US" sz="1200" dirty="0">
                <a:solidFill>
                  <a:srgbClr val="FF0000"/>
                </a:solidFill>
                <a:latin typeface="微软雅黑" pitchFamily="34" charset="-122"/>
                <a:ea typeface="微软雅黑" pitchFamily="34" charset="-122"/>
              </a:rPr>
              <a:t>什么时候用</a:t>
            </a:r>
            <a:r>
              <a:rPr lang="zh-CN" altLang="en-US" sz="1200" dirty="0">
                <a:solidFill>
                  <a:schemeClr val="tx1">
                    <a:lumMod val="85000"/>
                    <a:lumOff val="15000"/>
                  </a:schemeClr>
                </a:solidFill>
                <a:latin typeface="微软雅黑" pitchFamily="34" charset="-122"/>
                <a:ea typeface="微软雅黑" pitchFamily="34" charset="-122"/>
              </a:rPr>
              <a:t>：在哪些课程或项目中使用；</a:t>
            </a:r>
            <a:r>
              <a:rPr lang="zh-CN" altLang="en-US" sz="1200" dirty="0">
                <a:solidFill>
                  <a:srgbClr val="FF0000"/>
                </a:solidFill>
                <a:latin typeface="微软雅黑" pitchFamily="34" charset="-122"/>
                <a:ea typeface="微软雅黑" pitchFamily="34" charset="-122"/>
              </a:rPr>
              <a:t>总体的质量</a:t>
            </a:r>
            <a:r>
              <a:rPr lang="zh-CN" altLang="en-US" sz="1200" dirty="0">
                <a:solidFill>
                  <a:schemeClr val="tx1">
                    <a:lumMod val="85000"/>
                    <a:lumOff val="15000"/>
                  </a:schemeClr>
                </a:solidFill>
                <a:latin typeface="微软雅黑" pitchFamily="34" charset="-122"/>
                <a:ea typeface="微软雅黑" pitchFamily="34" charset="-122"/>
              </a:rPr>
              <a:t>：清晰度、连贯性、内容是否有错误、交互性、突出的特征；对于以后使用者的一些</a:t>
            </a:r>
            <a:r>
              <a:rPr lang="zh-CN" altLang="en-US" sz="1200" dirty="0">
                <a:solidFill>
                  <a:srgbClr val="FF0000"/>
                </a:solidFill>
                <a:latin typeface="微软雅黑" pitchFamily="34" charset="-122"/>
                <a:ea typeface="微软雅黑" pitchFamily="34" charset="-122"/>
              </a:rPr>
              <a:t>建议</a:t>
            </a:r>
            <a:r>
              <a:rPr lang="zh-CN" altLang="en-US" sz="1200" dirty="0">
                <a:solidFill>
                  <a:schemeClr val="tx1">
                    <a:lumMod val="85000"/>
                    <a:lumOff val="15000"/>
                  </a:schemeClr>
                </a:solidFill>
                <a:latin typeface="微软雅黑" pitchFamily="34" charset="-122"/>
                <a:ea typeface="微软雅黑" pitchFamily="34" charset="-122"/>
              </a:rPr>
              <a:t>等。</a:t>
            </a:r>
            <a:endParaRPr lang="zh-CN" altLang="en-US" sz="1200" dirty="0">
              <a:latin typeface="微软雅黑" pitchFamily="34" charset="-122"/>
              <a:ea typeface="微软雅黑" pitchFamily="34" charset="-122"/>
            </a:endParaRPr>
          </a:p>
          <a:p>
            <a:pPr eaLnBrk="1" hangingPunct="1">
              <a:spcBef>
                <a:spcPct val="0"/>
              </a:spcBef>
            </a:pPr>
            <a:endParaRPr lang="zh-CN" altLang="en-US" dirty="0"/>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22</a:t>
            </a:fld>
            <a:endParaRPr lang="zh-CN" altLang="en-US">
              <a:ea typeface="宋体" charset="-122"/>
            </a:endParaRPr>
          </a:p>
        </p:txBody>
      </p:sp>
    </p:spTree>
    <p:extLst>
      <p:ext uri="{BB962C8B-B14F-4D97-AF65-F5344CB8AC3E}">
        <p14:creationId xmlns:p14="http://schemas.microsoft.com/office/powerpoint/2010/main" val="23715335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23</a:t>
            </a:fld>
            <a:endParaRPr lang="zh-CN" altLang="en-US">
              <a:ea typeface="宋体" charset="-122"/>
            </a:endParaRPr>
          </a:p>
        </p:txBody>
      </p:sp>
    </p:spTree>
    <p:extLst>
      <p:ext uri="{BB962C8B-B14F-4D97-AF65-F5344CB8AC3E}">
        <p14:creationId xmlns:p14="http://schemas.microsoft.com/office/powerpoint/2010/main" val="3813265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24</a:t>
            </a:fld>
            <a:endParaRPr lang="zh-CN" altLang="en-US">
              <a:ea typeface="宋体" charset="-122"/>
            </a:endParaRPr>
          </a:p>
        </p:txBody>
      </p:sp>
    </p:spTree>
    <p:extLst>
      <p:ext uri="{BB962C8B-B14F-4D97-AF65-F5344CB8AC3E}">
        <p14:creationId xmlns:p14="http://schemas.microsoft.com/office/powerpoint/2010/main" val="9697217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25</a:t>
            </a:fld>
            <a:endParaRPr lang="zh-CN" altLang="en-US">
              <a:ea typeface="宋体" charset="-122"/>
            </a:endParaRPr>
          </a:p>
        </p:txBody>
      </p:sp>
    </p:spTree>
    <p:extLst>
      <p:ext uri="{BB962C8B-B14F-4D97-AF65-F5344CB8AC3E}">
        <p14:creationId xmlns:p14="http://schemas.microsoft.com/office/powerpoint/2010/main" val="796604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4</a:t>
            </a:fld>
            <a:endParaRPr lang="zh-CN" altLang="en-US">
              <a:ea typeface="宋体" charset="-122"/>
            </a:endParaRPr>
          </a:p>
        </p:txBody>
      </p:sp>
    </p:spTree>
    <p:extLst>
      <p:ext uri="{BB962C8B-B14F-4D97-AF65-F5344CB8AC3E}">
        <p14:creationId xmlns:p14="http://schemas.microsoft.com/office/powerpoint/2010/main" val="35304799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dirty="0"/>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26</a:t>
            </a:fld>
            <a:endParaRPr lang="zh-CN" altLang="en-US">
              <a:ea typeface="宋体" charset="-122"/>
            </a:endParaRPr>
          </a:p>
        </p:txBody>
      </p:sp>
    </p:spTree>
    <p:extLst>
      <p:ext uri="{BB962C8B-B14F-4D97-AF65-F5344CB8AC3E}">
        <p14:creationId xmlns:p14="http://schemas.microsoft.com/office/powerpoint/2010/main" val="9689926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27</a:t>
            </a:fld>
            <a:endParaRPr lang="zh-CN" altLang="en-US">
              <a:ea typeface="宋体" charset="-122"/>
            </a:endParaRPr>
          </a:p>
        </p:txBody>
      </p:sp>
    </p:spTree>
    <p:extLst>
      <p:ext uri="{BB962C8B-B14F-4D97-AF65-F5344CB8AC3E}">
        <p14:creationId xmlns:p14="http://schemas.microsoft.com/office/powerpoint/2010/main" val="204617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dirty="0"/>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5</a:t>
            </a:fld>
            <a:endParaRPr lang="zh-CN" altLang="en-US">
              <a:ea typeface="宋体" charset="-122"/>
            </a:endParaRPr>
          </a:p>
        </p:txBody>
      </p:sp>
    </p:spTree>
    <p:extLst>
      <p:ext uri="{BB962C8B-B14F-4D97-AF65-F5344CB8AC3E}">
        <p14:creationId xmlns:p14="http://schemas.microsoft.com/office/powerpoint/2010/main" val="3775812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6</a:t>
            </a:fld>
            <a:endParaRPr lang="zh-CN" altLang="en-US">
              <a:ea typeface="宋体" charset="-122"/>
            </a:endParaRPr>
          </a:p>
        </p:txBody>
      </p:sp>
    </p:spTree>
    <p:extLst>
      <p:ext uri="{BB962C8B-B14F-4D97-AF65-F5344CB8AC3E}">
        <p14:creationId xmlns:p14="http://schemas.microsoft.com/office/powerpoint/2010/main" val="3426250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7</a:t>
            </a:fld>
            <a:endParaRPr lang="zh-CN" altLang="en-US">
              <a:ea typeface="宋体" charset="-122"/>
            </a:endParaRPr>
          </a:p>
        </p:txBody>
      </p:sp>
    </p:spTree>
    <p:extLst>
      <p:ext uri="{BB962C8B-B14F-4D97-AF65-F5344CB8AC3E}">
        <p14:creationId xmlns:p14="http://schemas.microsoft.com/office/powerpoint/2010/main" val="2438803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r>
              <a:rPr lang="zh-CN" altLang="en-US" dirty="0"/>
              <a:t>（一）通过资质审查的教育资源提供者提供的资源，按照相关的技术要求和规范进行技术检测和初审。</a:t>
            </a:r>
          </a:p>
          <a:p>
            <a:r>
              <a:rPr lang="zh-CN" altLang="en-US" dirty="0"/>
              <a:t>（二）通过技术检测和初审的教育资源，按照公共服务平台的相关评价指标，进行专家评审。资源原则上由三名专家审查，至少两名专家同意才能通过。</a:t>
            </a:r>
          </a:p>
          <a:p>
            <a:r>
              <a:rPr lang="zh-CN" altLang="en-US" dirty="0"/>
              <a:t>（三）审查结果分为“通过”和“不通过”两个等级，通过审查的教育资源在公共服务平台上线应用。</a:t>
            </a:r>
          </a:p>
          <a:p>
            <a:pPr eaLnBrk="1" hangingPunct="1">
              <a:spcBef>
                <a:spcPct val="0"/>
              </a:spcBef>
            </a:pPr>
            <a:endParaRPr lang="zh-CN" altLang="en-US" dirty="0"/>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9</a:t>
            </a:fld>
            <a:endParaRPr lang="zh-CN" altLang="en-US">
              <a:ea typeface="宋体" charset="-122"/>
            </a:endParaRPr>
          </a:p>
        </p:txBody>
      </p:sp>
    </p:spTree>
    <p:extLst>
      <p:ext uri="{BB962C8B-B14F-4D97-AF65-F5344CB8AC3E}">
        <p14:creationId xmlns:p14="http://schemas.microsoft.com/office/powerpoint/2010/main" val="2375508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10</a:t>
            </a:fld>
            <a:endParaRPr lang="zh-CN" altLang="en-US">
              <a:ea typeface="宋体" charset="-122"/>
            </a:endParaRPr>
          </a:p>
        </p:txBody>
      </p:sp>
    </p:spTree>
    <p:extLst>
      <p:ext uri="{BB962C8B-B14F-4D97-AF65-F5344CB8AC3E}">
        <p14:creationId xmlns:p14="http://schemas.microsoft.com/office/powerpoint/2010/main" val="4136397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12</a:t>
            </a:fld>
            <a:endParaRPr lang="zh-CN" altLang="en-US">
              <a:ea typeface="宋体" charset="-122"/>
            </a:endParaRPr>
          </a:p>
        </p:txBody>
      </p:sp>
    </p:spTree>
    <p:extLst>
      <p:ext uri="{BB962C8B-B14F-4D97-AF65-F5344CB8AC3E}">
        <p14:creationId xmlns:p14="http://schemas.microsoft.com/office/powerpoint/2010/main" val="2216053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379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8685D0-9436-4DDD-A421-D48A9FF6F414}" type="slidenum">
              <a:rPr lang="zh-CN" altLang="en-US" smtClean="0">
                <a:ea typeface="宋体" charset="-122"/>
              </a:rPr>
              <a:pPr/>
              <a:t>13</a:t>
            </a:fld>
            <a:endParaRPr lang="zh-CN" altLang="en-US">
              <a:ea typeface="宋体" charset="-122"/>
            </a:endParaRPr>
          </a:p>
        </p:txBody>
      </p:sp>
    </p:spTree>
    <p:extLst>
      <p:ext uri="{BB962C8B-B14F-4D97-AF65-F5344CB8AC3E}">
        <p14:creationId xmlns:p14="http://schemas.microsoft.com/office/powerpoint/2010/main" val="2969813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FE72FC0D-B4B2-4ACA-B030-F10A9637D334}" type="datetimeFigureOut">
              <a:rPr lang="zh-CN" altLang="en-US"/>
              <a:pPr>
                <a:defRPr/>
              </a:pPr>
              <a:t>2017/10/25</a:t>
            </a:fld>
            <a:endParaRPr lang="zh-CN" altLang="en-US"/>
          </a:p>
        </p:txBody>
      </p:sp>
      <p:sp>
        <p:nvSpPr>
          <p:cNvPr id="5" name="页脚占位符 4"/>
          <p:cNvSpPr>
            <a:spLocks noGrp="1"/>
          </p:cNvSpPr>
          <p:nvPr>
            <p:ph type="ftr" sz="quarter" idx="11"/>
          </p:nvPr>
        </p:nvSpPr>
        <p:spPr/>
        <p:txBody>
          <a:bodyPr/>
          <a:lstStyle>
            <a:lvl1pPr>
              <a:defRPr/>
            </a:lvl1pPr>
          </a:lstStyle>
          <a:p>
            <a:pPr>
              <a:defRPr/>
            </a:pPr>
            <a:r>
              <a:rPr lang="zh-CN" altLang="en-US" dirty="0"/>
              <a:t>基于云计算</a:t>
            </a:r>
          </a:p>
        </p:txBody>
      </p:sp>
      <p:sp>
        <p:nvSpPr>
          <p:cNvPr id="6" name="灯片编号占位符 5"/>
          <p:cNvSpPr>
            <a:spLocks noGrp="1"/>
          </p:cNvSpPr>
          <p:nvPr>
            <p:ph type="sldNum" sz="quarter" idx="12"/>
          </p:nvPr>
        </p:nvSpPr>
        <p:spPr/>
        <p:txBody>
          <a:bodyPr/>
          <a:lstStyle>
            <a:lvl1pPr>
              <a:defRPr/>
            </a:lvl1pPr>
          </a:lstStyle>
          <a:p>
            <a:pPr>
              <a:defRPr/>
            </a:pPr>
            <a:fld id="{CA4B22E6-A74C-479B-81FD-5C27FC62DDB9}" type="slidenum">
              <a:rPr lang="zh-CN" altLang="en-US"/>
              <a:pPr>
                <a:defRPr/>
              </a:pPr>
              <a:t>‹#›</a:t>
            </a:fld>
            <a:endParaRPr lang="zh-CN" alt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91B43CCC-737A-4323-A47A-A11883A448AE}" type="datetimeFigureOut">
              <a:rPr lang="zh-CN" altLang="en-US"/>
              <a:pPr>
                <a:defRPr/>
              </a:pPr>
              <a:t>2017/10/25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69AEFC3-4685-460D-9D0F-8AA5578CD4E3}" type="slidenum">
              <a:rPr lang="zh-CN" altLang="en-US"/>
              <a:pPr>
                <a:defRPr/>
              </a:pPr>
              <a:t>‹#›</a:t>
            </a:fld>
            <a:endParaRPr lang="zh-CN" alt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FCB0E332-6A3A-4A17-A775-CA03ABE57E63}" type="datetimeFigureOut">
              <a:rPr lang="zh-CN" altLang="en-US"/>
              <a:pPr>
                <a:defRPr/>
              </a:pPr>
              <a:t>2017/10/25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DB303BA-D72E-482F-BA85-43B70122E69E}" type="slidenum">
              <a:rPr lang="zh-CN" altLang="en-US"/>
              <a:pPr>
                <a:defRPr/>
              </a:pPr>
              <a:t>‹#›</a:t>
            </a:fld>
            <a:endParaRPr lang="zh-CN" altLang="en-US"/>
          </a:p>
        </p:txBody>
      </p:sp>
    </p:spTree>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1DC30AB7-A2C5-41A7-AA8B-807A747A3405}" type="datetimeFigureOut">
              <a:rPr lang="zh-CN" altLang="en-US"/>
              <a:pPr>
                <a:defRPr/>
              </a:pPr>
              <a:t>2017/10/25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4DEE9FF-8E57-4AAE-8F34-82C812653350}" type="slidenum">
              <a:rPr lang="zh-CN" altLang="en-US"/>
              <a:pPr>
                <a:defRPr/>
              </a:pPr>
              <a:t>‹#›</a:t>
            </a:fld>
            <a:endParaRPr lang="zh-CN" alt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8CA79BAA-C323-4D1C-BEC8-48D657C42F2B}" type="datetimeFigureOut">
              <a:rPr lang="zh-CN" altLang="en-US"/>
              <a:pPr>
                <a:defRPr/>
              </a:pPr>
              <a:t>2017/10/25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546FC8F-A66A-4363-9F7C-8DF87E617A40}" type="slidenum">
              <a:rPr lang="zh-CN" altLang="en-US"/>
              <a:pPr>
                <a:defRPr/>
              </a:pPr>
              <a:t>‹#›</a:t>
            </a:fld>
            <a:endParaRPr lang="zh-CN" alt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DBDA377E-6EA7-45E2-8A61-C9B67368BA90}" type="datetimeFigureOut">
              <a:rPr lang="zh-CN" altLang="en-US"/>
              <a:pPr>
                <a:defRPr/>
              </a:pPr>
              <a:t>2017/10/25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A6718B8-D560-4176-BAB8-D52AC65495FC}" type="slidenum">
              <a:rPr lang="zh-CN" altLang="en-US"/>
              <a:pPr>
                <a:defRPr/>
              </a:pPr>
              <a:t>‹#›</a:t>
            </a:fld>
            <a:endParaRPr lang="zh-CN" alt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5F2EED3D-8C18-414D-8F7E-91BB4219A469}" type="datetimeFigureOut">
              <a:rPr lang="zh-CN" altLang="en-US"/>
              <a:pPr>
                <a:defRPr/>
              </a:pPr>
              <a:t>2017/10/25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C26DDDC-B5F5-42CC-875F-D1EB4C091FF8}" type="slidenum">
              <a:rPr lang="zh-CN" altLang="en-US"/>
              <a:pPr>
                <a:defRPr/>
              </a:pPr>
              <a:t>‹#›</a:t>
            </a:fld>
            <a:endParaRPr lang="zh-CN" alt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D4F25982-DCD8-4397-BDFB-58AF1D84F8C3}" type="datetimeFigureOut">
              <a:rPr lang="zh-CN" altLang="en-US"/>
              <a:pPr>
                <a:defRPr/>
              </a:pPr>
              <a:t>2017/10/25</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ED4CBE4A-382B-4719-A23A-2C7CF8EBE69F}" type="slidenum">
              <a:rPr lang="zh-CN" altLang="en-US"/>
              <a:pPr>
                <a:defRPr/>
              </a:pPr>
              <a:t>‹#›</a:t>
            </a:fld>
            <a:endParaRPr lang="zh-CN" alt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7B74CB72-9AE1-4C50-8400-A9D45593FC14}" type="datetimeFigureOut">
              <a:rPr lang="zh-CN" altLang="en-US"/>
              <a:pPr>
                <a:defRPr/>
              </a:pPr>
              <a:t>2017/10/25</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96B2B14E-4A9E-49FA-A8AF-9E9352FA0807}" type="slidenum">
              <a:rPr lang="zh-CN" altLang="en-US"/>
              <a:pPr>
                <a:defRPr/>
              </a:pPr>
              <a:t>‹#›</a:t>
            </a:fld>
            <a:endParaRPr lang="zh-CN" alt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B8783C81-8DD8-4E24-BA25-72E1698FE74E}" type="datetimeFigureOut">
              <a:rPr lang="zh-CN" altLang="en-US"/>
              <a:pPr>
                <a:defRPr/>
              </a:pPr>
              <a:t>2017/10/25</a:t>
            </a:fld>
            <a:endParaRPr lang="zh-CN" altLang="en-US" dirty="0"/>
          </a:p>
        </p:txBody>
      </p:sp>
      <p:sp>
        <p:nvSpPr>
          <p:cNvPr id="3" name="页脚占位符 4"/>
          <p:cNvSpPr>
            <a:spLocks noGrp="1"/>
          </p:cNvSpPr>
          <p:nvPr>
            <p:ph type="ftr" sz="quarter" idx="11"/>
          </p:nvPr>
        </p:nvSpPr>
        <p:spPr/>
        <p:txBody>
          <a:bodyPr/>
          <a:lstStyle>
            <a:lvl1pPr>
              <a:defRPr/>
            </a:lvl1pPr>
          </a:lstStyle>
          <a:p>
            <a:pPr>
              <a:defRPr/>
            </a:pPr>
            <a:endParaRPr lang="zh-CN" altLang="en-US" dirty="0"/>
          </a:p>
        </p:txBody>
      </p:sp>
      <p:sp>
        <p:nvSpPr>
          <p:cNvPr id="4" name="灯片编号占位符 5"/>
          <p:cNvSpPr>
            <a:spLocks noGrp="1"/>
          </p:cNvSpPr>
          <p:nvPr>
            <p:ph type="sldNum" sz="quarter" idx="12"/>
          </p:nvPr>
        </p:nvSpPr>
        <p:spPr/>
        <p:txBody>
          <a:bodyPr/>
          <a:lstStyle>
            <a:lvl1pPr>
              <a:defRPr/>
            </a:lvl1pPr>
          </a:lstStyle>
          <a:p>
            <a:pPr>
              <a:defRPr/>
            </a:pPr>
            <a:fld id="{A00D1911-103C-4939-8B2C-E3B01E7C0873}" type="slidenum">
              <a:rPr lang="zh-CN" altLang="en-US"/>
              <a:pPr>
                <a:defRPr/>
              </a:pPr>
              <a:t>‹#›</a:t>
            </a:fld>
            <a:endParaRPr lang="zh-CN" alt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a:defRPr/>
            </a:pPr>
            <a:fld id="{689E613C-E3C3-4E99-AD2D-7AB8E7D28E42}" type="datetimeFigureOut">
              <a:rPr lang="zh-CN" altLang="en-US" smtClean="0"/>
              <a:pPr>
                <a:defRPr/>
              </a:pPr>
              <a:t>2017/10/25</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22ABD015-9948-4D65-B9E0-CB24CD481E39}" type="slidenum">
              <a:rPr lang="zh-CN" altLang="en-US" smtClean="0"/>
              <a:pPr>
                <a:defRPr/>
              </a:pPr>
              <a:t>‹#›</a:t>
            </a:fld>
            <a:endParaRPr lang="zh-CN" alt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69BA0E4-8493-497C-8ABA-4CD32F6EC630}" type="datetimeFigureOut">
              <a:rPr lang="zh-CN" altLang="en-US"/>
              <a:pPr>
                <a:defRPr/>
              </a:pPr>
              <a:t>2017/10/25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3E87336B-847D-47C7-943F-D974163E3720}" type="slidenum">
              <a:rPr lang="zh-CN" altLang="en-US"/>
              <a:pPr>
                <a:defRPr/>
              </a:pPr>
              <a:t>‹#›</a:t>
            </a:fld>
            <a:endParaRPr lang="zh-CN" alt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05978"/>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689E613C-E3C3-4E99-AD2D-7AB8E7D28E42}" type="datetimeFigureOut">
              <a:rPr lang="zh-CN" altLang="en-US"/>
              <a:pPr>
                <a:defRPr/>
              </a:pPr>
              <a:t>2017/10/25</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22ABD015-9948-4D65-B9E0-CB24CD481E3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ransition spd="slow">
    <p:push dir="u"/>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4.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20.xml"/><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ags" Target="../tags/tag27.xml"/><Relationship Id="rId5" Type="http://schemas.openxmlformats.org/officeDocument/2006/relationships/image" Target="../media/image8.png"/><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5.xml"/><Relationship Id="rId7" Type="http://schemas.openxmlformats.org/officeDocument/2006/relationships/diagramColors" Target="../diagrams/colors1.xml"/><Relationship Id="rId2" Type="http://schemas.openxmlformats.org/officeDocument/2006/relationships/slideLayout" Target="../slideLayouts/slideLayout7.xml"/><Relationship Id="rId1" Type="http://schemas.openxmlformats.org/officeDocument/2006/relationships/tags" Target="../tags/tag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6.xml"/><Relationship Id="rId7" Type="http://schemas.openxmlformats.org/officeDocument/2006/relationships/diagramColors" Target="../diagrams/colors2.xml"/><Relationship Id="rId2" Type="http://schemas.openxmlformats.org/officeDocument/2006/relationships/slideLayout" Target="../slideLayouts/slideLayout7.xml"/><Relationship Id="rId1" Type="http://schemas.openxmlformats.org/officeDocument/2006/relationships/tags" Target="../tags/tag10.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 name="Picture 4" descr="WorldNetwork"/>
          <p:cNvPicPr>
            <a:picLocks noChangeAspect="1" noChangeArrowheads="1"/>
          </p:cNvPicPr>
          <p:nvPr/>
        </p:nvPicPr>
        <p:blipFill>
          <a:blip r:embed="rId4" cstate="print">
            <a:extLst/>
          </a:blip>
          <a:srcRect/>
          <a:stretch>
            <a:fillRect/>
          </a:stretch>
        </p:blipFill>
        <p:spPr bwMode="auto">
          <a:xfrm>
            <a:off x="6846" y="-2"/>
            <a:ext cx="9137154" cy="2355727"/>
          </a:xfrm>
          <a:prstGeom prst="rect">
            <a:avLst/>
          </a:prstGeom>
          <a:ln>
            <a:noFill/>
          </a:ln>
          <a:effectLst>
            <a:reflection blurRad="6350" stA="52000" endA="300" endPos="35000" dir="5400000" sy="-100000" algn="bl" rotWithShape="0"/>
            <a:softEdge rad="112500"/>
          </a:effectLst>
          <a:extLst/>
        </p:spPr>
      </p:pic>
      <p:sp>
        <p:nvSpPr>
          <p:cNvPr id="4" name="矩形 3"/>
          <p:cNvSpPr/>
          <p:nvPr/>
        </p:nvSpPr>
        <p:spPr>
          <a:xfrm>
            <a:off x="2289423" y="4418881"/>
            <a:ext cx="4572000" cy="406971"/>
          </a:xfrm>
          <a:prstGeom prst="rect">
            <a:avLst/>
          </a:prstGeom>
        </p:spPr>
        <p:txBody>
          <a:bodyPr>
            <a:spAutoFit/>
          </a:bodyPr>
          <a:lstStyle/>
          <a:p>
            <a:pPr algn="ctr" eaLnBrk="1" hangingPunct="1">
              <a:lnSpc>
                <a:spcPct val="125000"/>
              </a:lnSpc>
            </a:pPr>
            <a:r>
              <a:rPr lang="zh-CN" altLang="en-US" b="1" dirty="0">
                <a:solidFill>
                  <a:schemeClr val="tx1">
                    <a:lumMod val="65000"/>
                    <a:lumOff val="35000"/>
                  </a:schemeClr>
                </a:solidFill>
                <a:latin typeface="微软雅黑" pitchFamily="34" charset="-122"/>
                <a:ea typeface="微软雅黑" pitchFamily="34" charset="-122"/>
                <a:cs typeface="Tahoma" pitchFamily="34" charset="0"/>
              </a:rPr>
              <a:t>华南师范大学教育技术研究所</a:t>
            </a:r>
            <a:endParaRPr lang="en-US" altLang="zh-CN" b="1" dirty="0">
              <a:solidFill>
                <a:schemeClr val="tx1">
                  <a:lumMod val="65000"/>
                  <a:lumOff val="35000"/>
                </a:schemeClr>
              </a:solidFill>
              <a:latin typeface="微软雅黑" pitchFamily="34" charset="-122"/>
              <a:ea typeface="微软雅黑" pitchFamily="34" charset="-122"/>
              <a:cs typeface="Tahoma" pitchFamily="34" charset="0"/>
            </a:endParaRPr>
          </a:p>
        </p:txBody>
      </p:sp>
      <p:sp>
        <p:nvSpPr>
          <p:cNvPr id="7" name="矩形 6"/>
          <p:cNvSpPr/>
          <p:nvPr/>
        </p:nvSpPr>
        <p:spPr>
          <a:xfrm>
            <a:off x="323528" y="2867040"/>
            <a:ext cx="8424936" cy="784830"/>
          </a:xfrm>
          <a:prstGeom prst="rect">
            <a:avLst/>
          </a:prstGeom>
        </p:spPr>
        <p:txBody>
          <a:bodyPr wrap="square">
            <a:spAutoFit/>
          </a:bodyPr>
          <a:lstStyle/>
          <a:p>
            <a:pPr algn="ctr">
              <a:lnSpc>
                <a:spcPct val="125000"/>
              </a:lnSpc>
            </a:pPr>
            <a:r>
              <a:rPr lang="zh-CN" altLang="en-US" sz="3600" b="1" dirty="0">
                <a:solidFill>
                  <a:schemeClr val="accent1">
                    <a:lumMod val="75000"/>
                  </a:schemeClr>
                </a:solidFill>
                <a:effectLst>
                  <a:reflection blurRad="6350" stA="55000" endA="300" endPos="45500" dir="5400000" sy="-100000" algn="bl" rotWithShape="0"/>
                </a:effectLst>
                <a:latin typeface="微软雅黑" pitchFamily="34" charset="-122"/>
                <a:ea typeface="微软雅黑" pitchFamily="34" charset="-122"/>
              </a:rPr>
              <a:t>广东省基础教育数字资源审查与评价指标</a:t>
            </a:r>
          </a:p>
        </p:txBody>
      </p:sp>
      <p:sp>
        <p:nvSpPr>
          <p:cNvPr id="8" name="矩形 7"/>
          <p:cNvSpPr/>
          <p:nvPr/>
        </p:nvSpPr>
        <p:spPr>
          <a:xfrm>
            <a:off x="2322004" y="4011910"/>
            <a:ext cx="4572000" cy="438582"/>
          </a:xfrm>
          <a:prstGeom prst="rect">
            <a:avLst/>
          </a:prstGeom>
        </p:spPr>
        <p:txBody>
          <a:bodyPr>
            <a:spAutoFit/>
          </a:bodyPr>
          <a:lstStyle/>
          <a:p>
            <a:pPr algn="ctr" eaLnBrk="1" hangingPunct="1">
              <a:lnSpc>
                <a:spcPct val="125000"/>
              </a:lnSpc>
            </a:pPr>
            <a:r>
              <a:rPr lang="zh-CN" altLang="en-US" b="1" dirty="0">
                <a:solidFill>
                  <a:schemeClr val="tx1">
                    <a:lumMod val="65000"/>
                    <a:lumOff val="35000"/>
                  </a:schemeClr>
                </a:solidFill>
                <a:latin typeface="微软雅黑" pitchFamily="34" charset="-122"/>
                <a:ea typeface="微软雅黑" pitchFamily="34" charset="-122"/>
                <a:cs typeface="Tahoma" pitchFamily="34" charset="0"/>
              </a:rPr>
              <a:t>柯清超  教授</a:t>
            </a:r>
            <a:endParaRPr lang="en-US" altLang="zh-CN" b="1" dirty="0">
              <a:solidFill>
                <a:schemeClr val="tx1">
                  <a:lumMod val="65000"/>
                  <a:lumOff val="35000"/>
                </a:schemeClr>
              </a:solidFill>
              <a:latin typeface="微软雅黑" pitchFamily="34" charset="-122"/>
              <a:ea typeface="微软雅黑" pitchFamily="34" charset="-122"/>
              <a:cs typeface="Tahoma"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658813" y="39291"/>
            <a:ext cx="5353050" cy="91201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zh-CN" altLang="en-US" sz="3600" b="1" dirty="0">
                <a:solidFill>
                  <a:srgbClr val="0070C0"/>
                </a:solidFill>
                <a:latin typeface="微软雅黑" pitchFamily="34" charset="-122"/>
                <a:ea typeface="微软雅黑" pitchFamily="34" charset="-122"/>
              </a:rPr>
              <a:t>资源准入审查</a:t>
            </a:r>
          </a:p>
        </p:txBody>
      </p:sp>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sp>
        <p:nvSpPr>
          <p:cNvPr id="123" name="新月形 122"/>
          <p:cNvSpPr/>
          <p:nvPr/>
        </p:nvSpPr>
        <p:spPr>
          <a:xfrm rot="3107038">
            <a:off x="1024662" y="2252504"/>
            <a:ext cx="618823" cy="1438567"/>
          </a:xfrm>
          <a:prstGeom prst="moon">
            <a:avLst>
              <a:gd name="adj" fmla="val 27473"/>
            </a:avLst>
          </a:prstGeom>
          <a:gradFill flip="none" rotWithShape="1">
            <a:gsLst>
              <a:gs pos="69000">
                <a:schemeClr val="bg1">
                  <a:alpha val="38000"/>
                </a:schemeClr>
              </a:gs>
              <a:gs pos="0">
                <a:schemeClr val="bg1">
                  <a:alpha val="0"/>
                  <a:lumMod val="91000"/>
                  <a:lumOff val="9000"/>
                </a:schemeClr>
              </a:gs>
              <a:gs pos="35000">
                <a:schemeClr val="bg1">
                  <a:lumMod val="96000"/>
                  <a:alpha val="7000"/>
                </a:schemeClr>
              </a:gs>
            </a:gsLst>
            <a:lin ang="13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矩形 3"/>
          <p:cNvSpPr/>
          <p:nvPr/>
        </p:nvSpPr>
        <p:spPr>
          <a:xfrm>
            <a:off x="602872" y="1346597"/>
            <a:ext cx="7987804" cy="2461700"/>
          </a:xfrm>
          <a:prstGeom prst="rect">
            <a:avLst/>
          </a:prstGeom>
        </p:spPr>
        <p:txBody>
          <a:bodyPr wrap="square">
            <a:spAutoFit/>
          </a:bodyPr>
          <a:lstStyle/>
          <a:p>
            <a:pPr indent="408305">
              <a:lnSpc>
                <a:spcPct val="200000"/>
              </a:lnSpc>
            </a:pPr>
            <a:r>
              <a:rPr lang="zh-CN" altLang="zh-CN" sz="2000" dirty="0">
                <a:latin typeface="微软雅黑" panose="020B0503020204020204" pitchFamily="34" charset="-122"/>
                <a:ea typeface="微软雅黑" panose="020B0503020204020204" pitchFamily="34" charset="-122"/>
              </a:rPr>
              <a:t>教育资源审查由广东省教育厅教育信息化相关部门组织领导，具体工作由广东省教育技术中心负责。</a:t>
            </a:r>
          </a:p>
          <a:p>
            <a:pPr indent="408305">
              <a:lnSpc>
                <a:spcPct val="200000"/>
              </a:lnSpc>
            </a:pPr>
            <a:r>
              <a:rPr lang="zh-CN" altLang="en-US" sz="2000" dirty="0">
                <a:latin typeface="微软雅黑" panose="020B0503020204020204" pitchFamily="34" charset="-122"/>
                <a:ea typeface="微软雅黑" panose="020B0503020204020204" pitchFamily="34" charset="-122"/>
              </a:rPr>
              <a:t>专家审查委员会由教育行政人员、课程和学科专家、教育技术专家、教研员、学校校长和一线教师等组成。</a:t>
            </a:r>
            <a:endParaRPr lang="zh-CN" altLang="zh-CN" sz="2000" dirty="0">
              <a:latin typeface="微软雅黑" panose="020B0503020204020204" pitchFamily="34" charset="-122"/>
              <a:ea typeface="微软雅黑" panose="020B0503020204020204" pitchFamily="34" charset="-122"/>
            </a:endParaRPr>
          </a:p>
        </p:txBody>
      </p:sp>
    </p:spTree>
    <p:custDataLst>
      <p:tags r:id="rId1"/>
    </p:custDataLst>
    <p:extLst>
      <p:ext uri="{BB962C8B-B14F-4D97-AF65-F5344CB8AC3E}">
        <p14:creationId xmlns:p14="http://schemas.microsoft.com/office/powerpoint/2010/main" val="31458259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4" name="组合 16"/>
          <p:cNvGrpSpPr>
            <a:grpSpLocks/>
          </p:cNvGrpSpPr>
          <p:nvPr/>
        </p:nvGrpSpPr>
        <p:grpSpPr bwMode="auto">
          <a:xfrm>
            <a:off x="250825" y="382191"/>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29" name="圆角矩形 28"/>
          <p:cNvSpPr/>
          <p:nvPr/>
        </p:nvSpPr>
        <p:spPr>
          <a:xfrm>
            <a:off x="1691680" y="1947763"/>
            <a:ext cx="6264696" cy="91201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zh-CN" altLang="en-US" sz="4400" b="1" dirty="0">
                <a:solidFill>
                  <a:srgbClr val="0070C0"/>
                </a:solidFill>
                <a:effectLst>
                  <a:outerShdw blurRad="50800" dist="38100" dir="2700000" algn="tl" rotWithShape="0">
                    <a:prstClr val="black">
                      <a:alpha val="40000"/>
                    </a:prstClr>
                  </a:outerShdw>
                </a:effectLst>
                <a:latin typeface="微软雅黑" pitchFamily="34" charset="-122"/>
                <a:ea typeface="微软雅黑" pitchFamily="34" charset="-122"/>
              </a:rPr>
              <a:t>三、数字教育资源分类</a:t>
            </a:r>
          </a:p>
        </p:txBody>
      </p:sp>
      <p:pic>
        <p:nvPicPr>
          <p:cNvPr id="30" name="Picture 4"/>
          <p:cNvPicPr>
            <a:picLocks noChangeAspect="1" noChangeArrowheads="1"/>
          </p:cNvPicPr>
          <p:nvPr/>
        </p:nvPicPr>
        <p:blipFill>
          <a:blip r:embed="rId3" cstate="print"/>
          <a:srcRect/>
          <a:stretch>
            <a:fillRect/>
          </a:stretch>
        </p:blipFill>
        <p:spPr bwMode="auto">
          <a:xfrm flipH="1" flipV="1">
            <a:off x="6225954" y="2990404"/>
            <a:ext cx="2918046" cy="1964531"/>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77079648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77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sp>
        <p:nvSpPr>
          <p:cNvPr id="6146" name="Rectangle 2"/>
          <p:cNvSpPr>
            <a:spLocks noChangeArrowheads="1"/>
          </p:cNvSpPr>
          <p:nvPr/>
        </p:nvSpPr>
        <p:spPr bwMode="auto">
          <a:xfrm>
            <a:off x="184731" y="-10108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圆角矩形 16"/>
          <p:cNvSpPr/>
          <p:nvPr/>
        </p:nvSpPr>
        <p:spPr>
          <a:xfrm>
            <a:off x="658812" y="39291"/>
            <a:ext cx="8485188" cy="9120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zh-CN" altLang="en-US" sz="3600" b="1" dirty="0">
                <a:solidFill>
                  <a:srgbClr val="0070C0"/>
                </a:solidFill>
                <a:latin typeface="微软雅黑" pitchFamily="34" charset="-122"/>
                <a:ea typeface="微软雅黑" pitchFamily="34" charset="-122"/>
              </a:rPr>
              <a:t>教育资源分类说明</a:t>
            </a:r>
            <a:endParaRPr lang="zh-TW" altLang="en-US" sz="3600" b="1" dirty="0">
              <a:solidFill>
                <a:srgbClr val="0070C0"/>
              </a:solidFill>
              <a:latin typeface="微软雅黑" pitchFamily="34" charset="-122"/>
              <a:ea typeface="微软雅黑"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537847594"/>
              </p:ext>
            </p:extLst>
          </p:nvPr>
        </p:nvGraphicFramePr>
        <p:xfrm>
          <a:off x="539552" y="1177009"/>
          <a:ext cx="8065267" cy="3410965"/>
        </p:xfrm>
        <a:graphic>
          <a:graphicData uri="http://schemas.openxmlformats.org/drawingml/2006/table">
            <a:tbl>
              <a:tblPr firstRow="1" bandRow="1">
                <a:tableStyleId>{F2DE63D5-997A-4646-A377-4702673A728D}</a:tableStyleId>
              </a:tblPr>
              <a:tblGrid>
                <a:gridCol w="1313051">
                  <a:extLst>
                    <a:ext uri="{9D8B030D-6E8A-4147-A177-3AD203B41FA5}">
                      <a16:colId xmlns:a16="http://schemas.microsoft.com/office/drawing/2014/main" val="973371460"/>
                    </a:ext>
                  </a:extLst>
                </a:gridCol>
                <a:gridCol w="3207885">
                  <a:extLst>
                    <a:ext uri="{9D8B030D-6E8A-4147-A177-3AD203B41FA5}">
                      <a16:colId xmlns:a16="http://schemas.microsoft.com/office/drawing/2014/main" val="639740966"/>
                    </a:ext>
                  </a:extLst>
                </a:gridCol>
                <a:gridCol w="1774575">
                  <a:extLst>
                    <a:ext uri="{9D8B030D-6E8A-4147-A177-3AD203B41FA5}">
                      <a16:colId xmlns:a16="http://schemas.microsoft.com/office/drawing/2014/main" val="2615540676"/>
                    </a:ext>
                  </a:extLst>
                </a:gridCol>
                <a:gridCol w="1769756">
                  <a:extLst>
                    <a:ext uri="{9D8B030D-6E8A-4147-A177-3AD203B41FA5}">
                      <a16:colId xmlns:a16="http://schemas.microsoft.com/office/drawing/2014/main" val="359622559"/>
                    </a:ext>
                  </a:extLst>
                </a:gridCol>
              </a:tblGrid>
              <a:tr h="441669">
                <a:tc>
                  <a:txBody>
                    <a:bodyPr/>
                    <a:lstStyle/>
                    <a:p>
                      <a:pPr algn="ctr"/>
                      <a:r>
                        <a:rPr lang="zh-CN" altLang="en-US" sz="1800" b="1" dirty="0">
                          <a:latin typeface="仿宋" panose="02010609060101010101" pitchFamily="49" charset="-122"/>
                          <a:ea typeface="仿宋" panose="02010609060101010101" pitchFamily="49" charset="-122"/>
                        </a:rPr>
                        <a:t>资源类型</a:t>
                      </a:r>
                    </a:p>
                  </a:txBody>
                  <a:tcPr/>
                </a:tc>
                <a:tc>
                  <a:txBody>
                    <a:bodyPr/>
                    <a:lstStyle/>
                    <a:p>
                      <a:pPr algn="ctr"/>
                      <a:r>
                        <a:rPr lang="zh-CN" altLang="en-US" sz="1800" b="1" dirty="0">
                          <a:latin typeface="仿宋" panose="02010609060101010101" pitchFamily="49" charset="-122"/>
                          <a:ea typeface="仿宋" panose="02010609060101010101" pitchFamily="49" charset="-122"/>
                        </a:rPr>
                        <a:t>资源概述</a:t>
                      </a:r>
                    </a:p>
                  </a:txBody>
                  <a:tcPr/>
                </a:tc>
                <a:tc>
                  <a:txBody>
                    <a:bodyPr/>
                    <a:lstStyle/>
                    <a:p>
                      <a:pPr algn="ctr"/>
                      <a:r>
                        <a:rPr lang="zh-CN" altLang="en-US" sz="1800" b="1" dirty="0">
                          <a:latin typeface="仿宋" panose="02010609060101010101" pitchFamily="49" charset="-122"/>
                          <a:ea typeface="仿宋" panose="02010609060101010101" pitchFamily="49" charset="-122"/>
                        </a:rPr>
                        <a:t>建设目的</a:t>
                      </a:r>
                    </a:p>
                  </a:txBody>
                  <a:tcPr/>
                </a:tc>
                <a:tc>
                  <a:txBody>
                    <a:bodyPr/>
                    <a:lstStyle/>
                    <a:p>
                      <a:pPr algn="ctr"/>
                      <a:r>
                        <a:rPr lang="zh-CN" altLang="en-US" sz="1800" b="1" dirty="0">
                          <a:latin typeface="仿宋" panose="02010609060101010101" pitchFamily="49" charset="-122"/>
                          <a:ea typeface="仿宋" panose="02010609060101010101" pitchFamily="49" charset="-122"/>
                        </a:rPr>
                        <a:t>评价重点</a:t>
                      </a:r>
                    </a:p>
                  </a:txBody>
                  <a:tcPr/>
                </a:tc>
                <a:extLst>
                  <a:ext uri="{0D108BD9-81ED-4DB2-BD59-A6C34878D82A}">
                    <a16:rowId xmlns:a16="http://schemas.microsoft.com/office/drawing/2014/main" val="1933447450"/>
                  </a:ext>
                </a:extLst>
              </a:tr>
              <a:tr h="835696">
                <a:tc>
                  <a:txBody>
                    <a:bodyPr/>
                    <a:lstStyle/>
                    <a:p>
                      <a:pPr algn="ctr"/>
                      <a:r>
                        <a:rPr lang="zh-CN" altLang="en-US" sz="1600" b="1" dirty="0">
                          <a:latin typeface="仿宋" panose="02010609060101010101" pitchFamily="49" charset="-122"/>
                          <a:ea typeface="仿宋" panose="02010609060101010101" pitchFamily="49" charset="-122"/>
                        </a:rPr>
                        <a:t>基础性资源</a:t>
                      </a:r>
                    </a:p>
                  </a:txBody>
                  <a:tcPr anchor="ctr"/>
                </a:tc>
                <a:tc>
                  <a:txBody>
                    <a:bodyPr/>
                    <a:lstStyle/>
                    <a:p>
                      <a:pPr algn="just"/>
                      <a:r>
                        <a:rPr lang="zh-CN" altLang="zh-CN" sz="1600" kern="1200" dirty="0">
                          <a:effectLst/>
                          <a:latin typeface="仿宋" panose="02010609060101010101" pitchFamily="49" charset="-122"/>
                          <a:ea typeface="仿宋" panose="02010609060101010101" pitchFamily="49" charset="-122"/>
                        </a:rPr>
                        <a:t>由政府主导，出版社与教育机构主建，义务为基础教育阶段师生免费提供的与国家、地方教材配套的数字教育资源</a:t>
                      </a:r>
                      <a:endParaRPr lang="zh-CN" altLang="en-US" sz="1600" dirty="0">
                        <a:latin typeface="仿宋" panose="02010609060101010101" pitchFamily="49" charset="-122"/>
                        <a:ea typeface="仿宋" panose="02010609060101010101" pitchFamily="49" charset="-122"/>
                      </a:endParaRPr>
                    </a:p>
                  </a:txBody>
                  <a:tcPr anchor="ctr"/>
                </a:tc>
                <a:tc>
                  <a:txBody>
                    <a:bodyPr/>
                    <a:lstStyle/>
                    <a:p>
                      <a:pPr algn="ctr"/>
                      <a:r>
                        <a:rPr lang="zh-CN" altLang="zh-CN" sz="1600" kern="1200" dirty="0">
                          <a:effectLst/>
                          <a:latin typeface="仿宋" panose="02010609060101010101" pitchFamily="49" charset="-122"/>
                          <a:ea typeface="仿宋" panose="02010609060101010101" pitchFamily="49" charset="-122"/>
                        </a:rPr>
                        <a:t>满足基础教育阶段学校教学的基本资源需求</a:t>
                      </a:r>
                      <a:endParaRPr lang="zh-CN" altLang="en-US" sz="1600" dirty="0">
                        <a:latin typeface="仿宋" panose="02010609060101010101" pitchFamily="49" charset="-122"/>
                        <a:ea typeface="仿宋" panose="02010609060101010101" pitchFamily="49" charset="-122"/>
                      </a:endParaRPr>
                    </a:p>
                  </a:txBody>
                  <a:tcPr anchor="ctr"/>
                </a:tc>
                <a:tc>
                  <a:txBody>
                    <a:bodyPr/>
                    <a:lstStyle/>
                    <a:p>
                      <a:pPr algn="ctr"/>
                      <a:r>
                        <a:rPr lang="zh-CN" altLang="zh-CN" sz="1600" kern="1200" dirty="0">
                          <a:effectLst/>
                          <a:latin typeface="仿宋" panose="02010609060101010101" pitchFamily="49" charset="-122"/>
                          <a:ea typeface="仿宋" panose="02010609060101010101" pitchFamily="49" charset="-122"/>
                        </a:rPr>
                        <a:t>对资源提供者资质的审查和组织专家对资源质量进行评审</a:t>
                      </a:r>
                      <a:endParaRPr lang="zh-CN" altLang="en-US" sz="1600" dirty="0">
                        <a:latin typeface="仿宋" panose="02010609060101010101" pitchFamily="49" charset="-122"/>
                        <a:ea typeface="仿宋" panose="02010609060101010101" pitchFamily="49" charset="-122"/>
                      </a:endParaRPr>
                    </a:p>
                  </a:txBody>
                  <a:tcPr anchor="ctr"/>
                </a:tc>
                <a:extLst>
                  <a:ext uri="{0D108BD9-81ED-4DB2-BD59-A6C34878D82A}">
                    <a16:rowId xmlns:a16="http://schemas.microsoft.com/office/drawing/2014/main" val="2378194765"/>
                  </a:ext>
                </a:extLst>
              </a:tr>
              <a:tr h="835696">
                <a:tc>
                  <a:txBody>
                    <a:bodyPr/>
                    <a:lstStyle/>
                    <a:p>
                      <a:pPr algn="ctr"/>
                      <a:r>
                        <a:rPr lang="zh-CN" altLang="en-US" sz="1600" b="1" dirty="0">
                          <a:latin typeface="仿宋" panose="02010609060101010101" pitchFamily="49" charset="-122"/>
                          <a:ea typeface="仿宋" panose="02010609060101010101" pitchFamily="49" charset="-122"/>
                        </a:rPr>
                        <a:t>开放性资源</a:t>
                      </a:r>
                    </a:p>
                  </a:txBody>
                  <a:tcPr anchor="ctr"/>
                </a:tc>
                <a:tc>
                  <a:txBody>
                    <a:bodyPr/>
                    <a:lstStyle/>
                    <a:p>
                      <a:pPr algn="just"/>
                      <a:r>
                        <a:rPr lang="zh-CN" altLang="zh-CN" sz="1600" kern="1200" dirty="0">
                          <a:effectLst/>
                          <a:latin typeface="仿宋" panose="02010609060101010101" pitchFamily="49" charset="-122"/>
                          <a:ea typeface="仿宋" panose="02010609060101010101" pitchFamily="49" charset="-122"/>
                        </a:rPr>
                        <a:t>由学校、研究机构、社会组织等参与建设的，通过互联网平台公开发布和共享的非盈利性资源</a:t>
                      </a:r>
                      <a:endParaRPr lang="zh-CN" altLang="en-US" sz="1600" dirty="0">
                        <a:latin typeface="仿宋" panose="02010609060101010101" pitchFamily="49" charset="-122"/>
                        <a:ea typeface="仿宋" panose="02010609060101010101" pitchFamily="49" charset="-122"/>
                      </a:endParaRPr>
                    </a:p>
                  </a:txBody>
                  <a:tcPr anchor="ctr"/>
                </a:tc>
                <a:tc>
                  <a:txBody>
                    <a:bodyPr/>
                    <a:lstStyle/>
                    <a:p>
                      <a:pPr algn="ctr"/>
                      <a:r>
                        <a:rPr lang="zh-CN" altLang="zh-CN" sz="1600" kern="1200" dirty="0">
                          <a:effectLst/>
                          <a:latin typeface="仿宋" panose="02010609060101010101" pitchFamily="49" charset="-122"/>
                          <a:ea typeface="仿宋" panose="02010609060101010101" pitchFamily="49" charset="-122"/>
                        </a:rPr>
                        <a:t>推进人类知识共享、教育公平和终身学习</a:t>
                      </a:r>
                      <a:endParaRPr lang="zh-CN" altLang="en-US" sz="1600" dirty="0">
                        <a:latin typeface="仿宋" panose="02010609060101010101" pitchFamily="49" charset="-122"/>
                        <a:ea typeface="仿宋" panose="02010609060101010101" pitchFamily="49" charset="-122"/>
                      </a:endParaRPr>
                    </a:p>
                  </a:txBody>
                  <a:tcPr anchor="ctr"/>
                </a:tc>
                <a:tc>
                  <a:txBody>
                    <a:bodyPr/>
                    <a:lstStyle/>
                    <a:p>
                      <a:pPr algn="ctr"/>
                      <a:r>
                        <a:rPr lang="zh-CN" altLang="zh-CN" sz="1600" kern="1200" dirty="0">
                          <a:effectLst/>
                          <a:latin typeface="仿宋" panose="02010609060101010101" pitchFamily="49" charset="-122"/>
                          <a:ea typeface="仿宋" panose="02010609060101010101" pitchFamily="49" charset="-122"/>
                        </a:rPr>
                        <a:t>对资源内容的审查</a:t>
                      </a:r>
                      <a:endParaRPr lang="zh-CN" altLang="en-US" sz="1600" dirty="0">
                        <a:latin typeface="仿宋" panose="02010609060101010101" pitchFamily="49" charset="-122"/>
                        <a:ea typeface="仿宋" panose="02010609060101010101" pitchFamily="49" charset="-122"/>
                      </a:endParaRPr>
                    </a:p>
                  </a:txBody>
                  <a:tcPr anchor="ctr"/>
                </a:tc>
                <a:extLst>
                  <a:ext uri="{0D108BD9-81ED-4DB2-BD59-A6C34878D82A}">
                    <a16:rowId xmlns:a16="http://schemas.microsoft.com/office/drawing/2014/main" val="2222331219"/>
                  </a:ext>
                </a:extLst>
              </a:tr>
              <a:tr h="835696">
                <a:tc>
                  <a:txBody>
                    <a:bodyPr/>
                    <a:lstStyle/>
                    <a:p>
                      <a:pPr algn="ctr"/>
                      <a:r>
                        <a:rPr lang="zh-CN" altLang="en-US" sz="1600" b="1" dirty="0">
                          <a:latin typeface="仿宋" panose="02010609060101010101" pitchFamily="49" charset="-122"/>
                          <a:ea typeface="仿宋" panose="02010609060101010101" pitchFamily="49" charset="-122"/>
                        </a:rPr>
                        <a:t>个性化资源</a:t>
                      </a:r>
                    </a:p>
                  </a:txBody>
                  <a:tcPr anchor="ctr"/>
                </a:tc>
                <a:tc>
                  <a:txBody>
                    <a:bodyPr/>
                    <a:lstStyle/>
                    <a:p>
                      <a:pPr algn="just"/>
                      <a:r>
                        <a:rPr lang="zh-CN" altLang="zh-CN" sz="1600" kern="1200" dirty="0">
                          <a:effectLst/>
                          <a:latin typeface="仿宋" panose="02010609060101010101" pitchFamily="49" charset="-122"/>
                          <a:ea typeface="仿宋" panose="02010609060101010101" pitchFamily="49" charset="-122"/>
                        </a:rPr>
                        <a:t>由企业和相关组织以市场化机制向学习者提供的数字教育资源</a:t>
                      </a:r>
                      <a:endParaRPr lang="zh-CN" altLang="en-US" sz="1600" dirty="0">
                        <a:latin typeface="仿宋" panose="02010609060101010101" pitchFamily="49" charset="-122"/>
                        <a:ea typeface="仿宋" panose="02010609060101010101" pitchFamily="49" charset="-122"/>
                      </a:endParaRPr>
                    </a:p>
                  </a:txBody>
                  <a:tcPr anchor="ctr"/>
                </a:tc>
                <a:tc>
                  <a:txBody>
                    <a:bodyPr/>
                    <a:lstStyle/>
                    <a:p>
                      <a:pPr algn="ctr"/>
                      <a:r>
                        <a:rPr lang="zh-CN" altLang="zh-CN" sz="1600" kern="1200" dirty="0">
                          <a:effectLst/>
                          <a:latin typeface="仿宋" panose="02010609060101010101" pitchFamily="49" charset="-122"/>
                          <a:ea typeface="仿宋" panose="02010609060101010101" pitchFamily="49" charset="-122"/>
                        </a:rPr>
                        <a:t>满足不同学习者的个性化学习需要</a:t>
                      </a:r>
                      <a:endParaRPr lang="zh-CN" altLang="en-US" sz="1600" dirty="0">
                        <a:latin typeface="仿宋" panose="02010609060101010101" pitchFamily="49" charset="-122"/>
                        <a:ea typeface="仿宋" panose="02010609060101010101" pitchFamily="49" charset="-122"/>
                      </a:endParaRPr>
                    </a:p>
                  </a:txBody>
                  <a:tcPr anchor="ctr"/>
                </a:tc>
                <a:tc>
                  <a:txBody>
                    <a:bodyPr/>
                    <a:lstStyle/>
                    <a:p>
                      <a:pPr algn="ctr"/>
                      <a:r>
                        <a:rPr lang="zh-CN" altLang="zh-CN" sz="1600" kern="1200" dirty="0">
                          <a:effectLst/>
                          <a:latin typeface="仿宋" panose="02010609060101010101" pitchFamily="49" charset="-122"/>
                          <a:ea typeface="仿宋" panose="02010609060101010101" pitchFamily="49" charset="-122"/>
                        </a:rPr>
                        <a:t>对资源提供者资质的审查、资源内容审查与用户评价</a:t>
                      </a:r>
                      <a:endParaRPr lang="zh-CN" altLang="en-US" sz="1600" dirty="0">
                        <a:latin typeface="仿宋" panose="02010609060101010101" pitchFamily="49" charset="-122"/>
                        <a:ea typeface="仿宋" panose="02010609060101010101" pitchFamily="49" charset="-122"/>
                      </a:endParaRPr>
                    </a:p>
                  </a:txBody>
                  <a:tcPr anchor="ctr"/>
                </a:tc>
                <a:extLst>
                  <a:ext uri="{0D108BD9-81ED-4DB2-BD59-A6C34878D82A}">
                    <a16:rowId xmlns:a16="http://schemas.microsoft.com/office/drawing/2014/main" val="2250900547"/>
                  </a:ext>
                </a:extLst>
              </a:tr>
            </a:tbl>
          </a:graphicData>
        </a:graphic>
      </p:graphicFrame>
    </p:spTree>
    <p:custDataLst>
      <p:tags r:id="rId1"/>
    </p:custDataLst>
    <p:extLst>
      <p:ext uri="{BB962C8B-B14F-4D97-AF65-F5344CB8AC3E}">
        <p14:creationId xmlns:p14="http://schemas.microsoft.com/office/powerpoint/2010/main" val="37616312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77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sp>
        <p:nvSpPr>
          <p:cNvPr id="6146" name="Rectangle 2"/>
          <p:cNvSpPr>
            <a:spLocks noChangeArrowheads="1"/>
          </p:cNvSpPr>
          <p:nvPr/>
        </p:nvSpPr>
        <p:spPr bwMode="auto">
          <a:xfrm>
            <a:off x="184731" y="-10108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圆角矩形 16"/>
          <p:cNvSpPr/>
          <p:nvPr/>
        </p:nvSpPr>
        <p:spPr>
          <a:xfrm>
            <a:off x="658812" y="39291"/>
            <a:ext cx="8485188" cy="9120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zh-CN" altLang="en-US" sz="3600" b="1" dirty="0">
                <a:solidFill>
                  <a:srgbClr val="0070C0"/>
                </a:solidFill>
                <a:latin typeface="微软雅黑" pitchFamily="34" charset="-122"/>
                <a:ea typeface="微软雅黑" pitchFamily="34" charset="-122"/>
              </a:rPr>
              <a:t>教育资源分类说明</a:t>
            </a:r>
            <a:endParaRPr lang="zh-TW" altLang="en-US" sz="3600" b="1" dirty="0">
              <a:solidFill>
                <a:srgbClr val="0070C0"/>
              </a:solidFill>
              <a:latin typeface="微软雅黑" pitchFamily="34" charset="-122"/>
              <a:ea typeface="微软雅黑" pitchFamily="34" charset="-122"/>
            </a:endParaRPr>
          </a:p>
        </p:txBody>
      </p:sp>
      <p:sp>
        <p:nvSpPr>
          <p:cNvPr id="3" name="矩形 2"/>
          <p:cNvSpPr/>
          <p:nvPr/>
        </p:nvSpPr>
        <p:spPr>
          <a:xfrm>
            <a:off x="471489" y="810690"/>
            <a:ext cx="8132959" cy="1477328"/>
          </a:xfrm>
          <a:prstGeom prst="rect">
            <a:avLst/>
          </a:prstGeom>
        </p:spPr>
        <p:txBody>
          <a:bodyPr wrap="square">
            <a:spAutoFit/>
          </a:bodyPr>
          <a:lstStyle/>
          <a:p>
            <a:pPr indent="720000" algn="just">
              <a:lnSpc>
                <a:spcPct val="125000"/>
              </a:lnSpc>
            </a:pPr>
            <a:r>
              <a:rPr lang="zh-CN" altLang="en-US" sz="2400" dirty="0">
                <a:latin typeface="微软雅黑" pitchFamily="34" charset="-122"/>
                <a:ea typeface="微软雅黑" pitchFamily="34" charset="-122"/>
              </a:rPr>
              <a:t>各类资源的具体表现形式可以是教学素材、教学课件、学科工具、教学案例、数字教材、网络课程、教育游戏、虚拟仿真系统和其它类型。</a:t>
            </a:r>
          </a:p>
        </p:txBody>
      </p:sp>
      <p:pic>
        <p:nvPicPr>
          <p:cNvPr id="13" name="Picture 4"/>
          <p:cNvPicPr>
            <a:picLocks noChangeAspect="1" noChangeArrowheads="1"/>
          </p:cNvPicPr>
          <p:nvPr/>
        </p:nvPicPr>
        <p:blipFill>
          <a:blip r:embed="rId4" cstate="print"/>
          <a:srcRect/>
          <a:stretch>
            <a:fillRect/>
          </a:stretch>
        </p:blipFill>
        <p:spPr bwMode="auto">
          <a:xfrm flipH="1" flipV="1">
            <a:off x="6225954" y="2990404"/>
            <a:ext cx="2918046" cy="1964531"/>
          </a:xfrm>
          <a:prstGeom prst="rect">
            <a:avLst/>
          </a:prstGeom>
          <a:noFill/>
          <a:ln w="9525">
            <a:noFill/>
            <a:miter lim="800000"/>
            <a:headEnd/>
            <a:tailEnd/>
          </a:ln>
        </p:spPr>
      </p:pic>
      <p:pic>
        <p:nvPicPr>
          <p:cNvPr id="4" name="图片 3"/>
          <p:cNvPicPr>
            <a:picLocks noChangeAspect="1"/>
          </p:cNvPicPr>
          <p:nvPr/>
        </p:nvPicPr>
        <p:blipFill rotWithShape="1">
          <a:blip r:embed="rId5"/>
          <a:srcRect t="19815"/>
          <a:stretch/>
        </p:blipFill>
        <p:spPr>
          <a:xfrm>
            <a:off x="546348" y="2326978"/>
            <a:ext cx="8130108" cy="2765052"/>
          </a:xfrm>
          <a:prstGeom prst="rect">
            <a:avLst/>
          </a:prstGeom>
          <a:ln>
            <a:noFill/>
          </a:ln>
          <a:effectLst>
            <a:outerShdw blurRad="292100" dist="139700" dir="2700000" algn="tl" rotWithShape="0">
              <a:srgbClr val="333333">
                <a:alpha val="65000"/>
              </a:srgbClr>
            </a:outerShdw>
          </a:effectLst>
        </p:spPr>
      </p:pic>
    </p:spTree>
    <p:custDataLst>
      <p:tags r:id="rId1"/>
    </p:custDataLst>
    <p:extLst>
      <p:ext uri="{BB962C8B-B14F-4D97-AF65-F5344CB8AC3E}">
        <p14:creationId xmlns:p14="http://schemas.microsoft.com/office/powerpoint/2010/main" val="41764351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4" name="组合 16"/>
          <p:cNvGrpSpPr>
            <a:grpSpLocks/>
          </p:cNvGrpSpPr>
          <p:nvPr/>
        </p:nvGrpSpPr>
        <p:grpSpPr bwMode="auto">
          <a:xfrm>
            <a:off x="250825" y="382191"/>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29" name="圆角矩形 28"/>
          <p:cNvSpPr/>
          <p:nvPr/>
        </p:nvSpPr>
        <p:spPr>
          <a:xfrm>
            <a:off x="1115617" y="1947763"/>
            <a:ext cx="6840760" cy="91201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zh-CN" altLang="en-US" sz="4400" b="1" dirty="0">
                <a:solidFill>
                  <a:srgbClr val="0070C0"/>
                </a:solidFill>
                <a:effectLst>
                  <a:outerShdw blurRad="50800" dist="38100" dir="2700000" algn="tl" rotWithShape="0">
                    <a:prstClr val="black">
                      <a:alpha val="40000"/>
                    </a:prstClr>
                  </a:outerShdw>
                </a:effectLst>
                <a:latin typeface="微软雅黑" pitchFamily="34" charset="-122"/>
                <a:ea typeface="微软雅黑" pitchFamily="34" charset="-122"/>
              </a:rPr>
              <a:t>四、资源评价类型及评价指标说明</a:t>
            </a:r>
          </a:p>
        </p:txBody>
      </p:sp>
      <p:pic>
        <p:nvPicPr>
          <p:cNvPr id="30" name="Picture 4"/>
          <p:cNvPicPr>
            <a:picLocks noChangeAspect="1" noChangeArrowheads="1"/>
          </p:cNvPicPr>
          <p:nvPr/>
        </p:nvPicPr>
        <p:blipFill>
          <a:blip r:embed="rId3" cstate="print"/>
          <a:srcRect/>
          <a:stretch>
            <a:fillRect/>
          </a:stretch>
        </p:blipFill>
        <p:spPr bwMode="auto">
          <a:xfrm flipH="1" flipV="1">
            <a:off x="6225954" y="2990404"/>
            <a:ext cx="2918046" cy="1964531"/>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43622739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示 1">
            <a:extLst>
              <a:ext uri="{FF2B5EF4-FFF2-40B4-BE49-F238E27FC236}">
                <a16:creationId xmlns:a16="http://schemas.microsoft.com/office/drawing/2014/main" id="{A80D4EC6-1331-47AD-B0A6-B75C94F79F30}"/>
              </a:ext>
            </a:extLst>
          </p:cNvPr>
          <p:cNvGraphicFramePr/>
          <p:nvPr>
            <p:extLst>
              <p:ext uri="{D42A27DB-BD31-4B8C-83A1-F6EECF244321}">
                <p14:modId xmlns:p14="http://schemas.microsoft.com/office/powerpoint/2010/main" val="1423266460"/>
              </p:ext>
            </p:extLst>
          </p:nvPr>
        </p:nvGraphicFramePr>
        <p:xfrm>
          <a:off x="1524000" y="539750"/>
          <a:ext cx="693643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431303"/>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77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sp>
        <p:nvSpPr>
          <p:cNvPr id="6146" name="Rectangle 2"/>
          <p:cNvSpPr>
            <a:spLocks noChangeArrowheads="1"/>
          </p:cNvSpPr>
          <p:nvPr/>
        </p:nvSpPr>
        <p:spPr bwMode="auto">
          <a:xfrm>
            <a:off x="184731" y="-10108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圆角矩形 16"/>
          <p:cNvSpPr/>
          <p:nvPr/>
        </p:nvSpPr>
        <p:spPr>
          <a:xfrm>
            <a:off x="658812" y="39291"/>
            <a:ext cx="8485188" cy="9120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en-US" altLang="zh-CN" sz="3600" b="1" dirty="0">
                <a:solidFill>
                  <a:srgbClr val="0070C0"/>
                </a:solidFill>
                <a:latin typeface="微软雅黑" pitchFamily="34" charset="-122"/>
                <a:ea typeface="微软雅黑" pitchFamily="34" charset="-122"/>
              </a:rPr>
              <a:t>01 </a:t>
            </a:r>
            <a:r>
              <a:rPr lang="zh-CN" altLang="en-US" sz="3600" b="1" dirty="0">
                <a:solidFill>
                  <a:srgbClr val="0070C0"/>
                </a:solidFill>
                <a:latin typeface="微软雅黑" pitchFamily="34" charset="-122"/>
                <a:ea typeface="微软雅黑" pitchFamily="34" charset="-122"/>
              </a:rPr>
              <a:t>专家评价</a:t>
            </a:r>
            <a:endParaRPr lang="zh-TW" altLang="en-US" sz="3600" b="1" dirty="0">
              <a:solidFill>
                <a:srgbClr val="0070C0"/>
              </a:solidFill>
              <a:latin typeface="微软雅黑" pitchFamily="34" charset="-122"/>
              <a:ea typeface="微软雅黑" pitchFamily="34" charset="-122"/>
            </a:endParaRPr>
          </a:p>
        </p:txBody>
      </p:sp>
      <p:sp>
        <p:nvSpPr>
          <p:cNvPr id="16" name="矩形 15"/>
          <p:cNvSpPr/>
          <p:nvPr/>
        </p:nvSpPr>
        <p:spPr>
          <a:xfrm>
            <a:off x="431702" y="1179205"/>
            <a:ext cx="8258372" cy="2400657"/>
          </a:xfrm>
          <a:prstGeom prst="rect">
            <a:avLst/>
          </a:prstGeom>
        </p:spPr>
        <p:txBody>
          <a:bodyPr wrap="square">
            <a:spAutoFit/>
          </a:bodyPr>
          <a:lstStyle/>
          <a:p>
            <a:pPr marL="342900" indent="-342900" algn="just">
              <a:lnSpc>
                <a:spcPct val="150000"/>
              </a:lnSpc>
              <a:buClr>
                <a:srgbClr val="C00000"/>
              </a:buClr>
              <a:buFont typeface="Wingdings" panose="05000000000000000000" pitchFamily="2" charset="2"/>
              <a:buChar char="ü"/>
            </a:pPr>
            <a:r>
              <a:rPr lang="zh-CN" altLang="zh-CN" sz="2000" dirty="0">
                <a:latin typeface="微软雅黑" pitchFamily="34" charset="-122"/>
                <a:ea typeface="微软雅黑" pitchFamily="34" charset="-122"/>
              </a:rPr>
              <a:t>评审专家依据各类资源相应的评价指标体系，运用专业方面的知识和经验，从</a:t>
            </a:r>
            <a:r>
              <a:rPr lang="zh-CN" altLang="zh-CN" sz="2000" dirty="0">
                <a:solidFill>
                  <a:srgbClr val="C00000"/>
                </a:solidFill>
                <a:latin typeface="微软雅黑" pitchFamily="34" charset="-122"/>
                <a:ea typeface="微软雅黑" pitchFamily="34" charset="-122"/>
              </a:rPr>
              <a:t>教学内容</a:t>
            </a:r>
            <a:r>
              <a:rPr lang="zh-CN" altLang="zh-CN" sz="2000" dirty="0">
                <a:latin typeface="微软雅黑" pitchFamily="34" charset="-122"/>
                <a:ea typeface="微软雅黑" pitchFamily="34" charset="-122"/>
              </a:rPr>
              <a:t>、</a:t>
            </a:r>
            <a:r>
              <a:rPr lang="zh-CN" altLang="zh-CN" sz="2000" dirty="0">
                <a:solidFill>
                  <a:srgbClr val="C00000"/>
                </a:solidFill>
                <a:latin typeface="微软雅黑" pitchFamily="34" charset="-122"/>
                <a:ea typeface="微软雅黑" pitchFamily="34" charset="-122"/>
              </a:rPr>
              <a:t>教学设计</a:t>
            </a:r>
            <a:r>
              <a:rPr lang="zh-CN" altLang="zh-CN" sz="2000" dirty="0">
                <a:latin typeface="微软雅黑" pitchFamily="34" charset="-122"/>
                <a:ea typeface="微软雅黑" pitchFamily="34" charset="-122"/>
              </a:rPr>
              <a:t>和</a:t>
            </a:r>
            <a:r>
              <a:rPr lang="zh-CN" altLang="zh-CN" sz="2000" dirty="0">
                <a:solidFill>
                  <a:srgbClr val="C00000"/>
                </a:solidFill>
                <a:latin typeface="微软雅黑" pitchFamily="34" charset="-122"/>
                <a:ea typeface="微软雅黑" pitchFamily="34" charset="-122"/>
              </a:rPr>
              <a:t>技术规范</a:t>
            </a:r>
            <a:r>
              <a:rPr lang="zh-CN" altLang="zh-CN" sz="2000" dirty="0">
                <a:latin typeface="微软雅黑" pitchFamily="34" charset="-122"/>
                <a:ea typeface="微软雅黑" pitchFamily="34" charset="-122"/>
              </a:rPr>
              <a:t>等维度对数字教育资源的质量特性进行评价。</a:t>
            </a:r>
            <a:endParaRPr lang="en-US" altLang="zh-CN" sz="2000" dirty="0">
              <a:latin typeface="微软雅黑" pitchFamily="34" charset="-122"/>
              <a:ea typeface="微软雅黑" pitchFamily="34" charset="-122"/>
            </a:endParaRPr>
          </a:p>
          <a:p>
            <a:pPr marL="342900" indent="-342900" algn="just">
              <a:lnSpc>
                <a:spcPct val="150000"/>
              </a:lnSpc>
              <a:buClr>
                <a:srgbClr val="C00000"/>
              </a:buClr>
              <a:buFont typeface="Wingdings" panose="05000000000000000000" pitchFamily="2" charset="2"/>
              <a:buChar char="ü"/>
            </a:pPr>
            <a:r>
              <a:rPr lang="zh-CN" altLang="zh-CN" sz="2000" dirty="0">
                <a:latin typeface="微软雅黑" pitchFamily="34" charset="-122"/>
                <a:ea typeface="微软雅黑" pitchFamily="34" charset="-122"/>
              </a:rPr>
              <a:t>专家评价要求参加评价的专家在数字教育资源评价方面具有较高的学术研究水平和丰富的实践经验</a:t>
            </a:r>
            <a:r>
              <a:rPr lang="zh-CN" altLang="en-US" sz="2000" dirty="0">
                <a:latin typeface="微软雅黑" pitchFamily="34" charset="-122"/>
                <a:ea typeface="微软雅黑" pitchFamily="34" charset="-122"/>
              </a:rPr>
              <a:t>。</a:t>
            </a:r>
            <a:endParaRPr lang="en-US" altLang="zh-CN" sz="2000" dirty="0">
              <a:latin typeface="微软雅黑" pitchFamily="34" charset="-122"/>
              <a:ea typeface="微软雅黑" pitchFamily="34" charset="-122"/>
            </a:endParaRPr>
          </a:p>
        </p:txBody>
      </p:sp>
    </p:spTree>
    <p:custDataLst>
      <p:tags r:id="rId1"/>
    </p:custDataLst>
    <p:extLst>
      <p:ext uri="{BB962C8B-B14F-4D97-AF65-F5344CB8AC3E}">
        <p14:creationId xmlns:p14="http://schemas.microsoft.com/office/powerpoint/2010/main" val="36860561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5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77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sp>
        <p:nvSpPr>
          <p:cNvPr id="17" name="圆角矩形 16"/>
          <p:cNvSpPr/>
          <p:nvPr/>
        </p:nvSpPr>
        <p:spPr>
          <a:xfrm>
            <a:off x="658812" y="39291"/>
            <a:ext cx="8485188" cy="9120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en-US" altLang="zh-CN" sz="3600" b="1" dirty="0">
                <a:solidFill>
                  <a:srgbClr val="0070C0"/>
                </a:solidFill>
                <a:latin typeface="微软雅黑" pitchFamily="34" charset="-122"/>
                <a:ea typeface="微软雅黑" pitchFamily="34" charset="-122"/>
              </a:rPr>
              <a:t>01 </a:t>
            </a:r>
            <a:r>
              <a:rPr lang="zh-CN" altLang="en-US" sz="3600" b="1" dirty="0">
                <a:solidFill>
                  <a:srgbClr val="0070C0"/>
                </a:solidFill>
                <a:latin typeface="微软雅黑" pitchFamily="34" charset="-122"/>
                <a:ea typeface="微软雅黑" pitchFamily="34" charset="-122"/>
              </a:rPr>
              <a:t>专家评价</a:t>
            </a:r>
            <a:endParaRPr lang="zh-TW" altLang="en-US" sz="3600" b="1" dirty="0">
              <a:solidFill>
                <a:srgbClr val="0070C0"/>
              </a:solidFill>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2522504531"/>
              </p:ext>
            </p:extLst>
          </p:nvPr>
        </p:nvGraphicFramePr>
        <p:xfrm>
          <a:off x="471489" y="1018466"/>
          <a:ext cx="8204967" cy="4114600"/>
        </p:xfrm>
        <a:graphic>
          <a:graphicData uri="http://schemas.openxmlformats.org/drawingml/2006/table">
            <a:tbl>
              <a:tblPr firstRow="1" firstCol="1" bandRow="1" bandCol="1"/>
              <a:tblGrid>
                <a:gridCol w="956069">
                  <a:extLst>
                    <a:ext uri="{9D8B030D-6E8A-4147-A177-3AD203B41FA5}">
                      <a16:colId xmlns:a16="http://schemas.microsoft.com/office/drawing/2014/main" val="3529807304"/>
                    </a:ext>
                  </a:extLst>
                </a:gridCol>
                <a:gridCol w="840186">
                  <a:extLst>
                    <a:ext uri="{9D8B030D-6E8A-4147-A177-3AD203B41FA5}">
                      <a16:colId xmlns:a16="http://schemas.microsoft.com/office/drawing/2014/main" val="3868663525"/>
                    </a:ext>
                  </a:extLst>
                </a:gridCol>
                <a:gridCol w="5472608">
                  <a:extLst>
                    <a:ext uri="{9D8B030D-6E8A-4147-A177-3AD203B41FA5}">
                      <a16:colId xmlns:a16="http://schemas.microsoft.com/office/drawing/2014/main" val="1998526822"/>
                    </a:ext>
                  </a:extLst>
                </a:gridCol>
                <a:gridCol w="936104">
                  <a:extLst>
                    <a:ext uri="{9D8B030D-6E8A-4147-A177-3AD203B41FA5}">
                      <a16:colId xmlns:a16="http://schemas.microsoft.com/office/drawing/2014/main" val="2393438801"/>
                    </a:ext>
                  </a:extLst>
                </a:gridCol>
              </a:tblGrid>
              <a:tr h="317752">
                <a:tc>
                  <a:txBody>
                    <a:bodyPr/>
                    <a:lstStyle/>
                    <a:p>
                      <a:pPr indent="0" algn="ctr">
                        <a:lnSpc>
                          <a:spcPts val="2000"/>
                        </a:lnSpc>
                        <a:spcAft>
                          <a:spcPts val="0"/>
                        </a:spcAft>
                      </a:pPr>
                      <a:r>
                        <a:rPr lang="zh-CN" sz="1400" b="1" kern="100" dirty="0">
                          <a:solidFill>
                            <a:schemeClr val="bg1"/>
                          </a:solidFill>
                          <a:effectLst/>
                          <a:latin typeface="微软雅黑" panose="020B0503020204020204" pitchFamily="34" charset="-122"/>
                          <a:ea typeface="仿宋" panose="02010609060101010101" pitchFamily="49" charset="-122"/>
                          <a:cs typeface="微软雅黑" panose="020B0503020204020204" pitchFamily="34" charset="-122"/>
                        </a:rPr>
                        <a:t>一级指标</a:t>
                      </a:r>
                      <a:endParaRPr lang="zh-CN" sz="1400" kern="100" dirty="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indent="0" algn="ctr" defTabSz="914400" rtl="0" eaLnBrk="1" latinLnBrk="0" hangingPunct="1">
                        <a:lnSpc>
                          <a:spcPts val="2000"/>
                        </a:lnSpc>
                        <a:spcAft>
                          <a:spcPts val="0"/>
                        </a:spcAft>
                      </a:pPr>
                      <a:r>
                        <a:rPr lang="zh-CN" sz="1400" b="1" kern="100" dirty="0">
                          <a:solidFill>
                            <a:schemeClr val="bg1"/>
                          </a:solidFill>
                          <a:effectLst/>
                          <a:latin typeface="微软雅黑" panose="020B0503020204020204" pitchFamily="34" charset="-122"/>
                          <a:ea typeface="仿宋" panose="02010609060101010101" pitchFamily="49" charset="-122"/>
                          <a:cs typeface="微软雅黑" panose="020B0503020204020204" pitchFamily="34" charset="-122"/>
                        </a:rPr>
                        <a:t>二级指标</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indent="0" algn="ctr" defTabSz="914400" rtl="0" eaLnBrk="1" latinLnBrk="0" hangingPunct="1">
                        <a:lnSpc>
                          <a:spcPts val="2000"/>
                        </a:lnSpc>
                        <a:spcAft>
                          <a:spcPts val="0"/>
                        </a:spcAft>
                      </a:pPr>
                      <a:r>
                        <a:rPr lang="zh-CN" sz="1400" b="1" kern="100" dirty="0">
                          <a:solidFill>
                            <a:schemeClr val="bg1"/>
                          </a:solidFill>
                          <a:effectLst/>
                          <a:latin typeface="微软雅黑" panose="020B0503020204020204" pitchFamily="34" charset="-122"/>
                          <a:ea typeface="仿宋" panose="02010609060101010101" pitchFamily="49" charset="-122"/>
                          <a:cs typeface="微软雅黑" panose="020B0503020204020204" pitchFamily="34" charset="-122"/>
                        </a:rPr>
                        <a:t>评价标准</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indent="0" algn="ctr" defTabSz="914400" rtl="0" eaLnBrk="1" latinLnBrk="0" hangingPunct="1">
                        <a:lnSpc>
                          <a:spcPts val="2000"/>
                        </a:lnSpc>
                        <a:spcAft>
                          <a:spcPts val="0"/>
                        </a:spcAft>
                      </a:pPr>
                      <a:r>
                        <a:rPr lang="zh-CN" sz="1400" b="1" kern="100" dirty="0">
                          <a:solidFill>
                            <a:schemeClr val="bg1"/>
                          </a:solidFill>
                          <a:effectLst/>
                          <a:latin typeface="微软雅黑" panose="020B0503020204020204" pitchFamily="34" charset="-122"/>
                          <a:ea typeface="仿宋" panose="02010609060101010101" pitchFamily="49" charset="-122"/>
                          <a:cs typeface="微软雅黑" panose="020B0503020204020204" pitchFamily="34" charset="-122"/>
                        </a:rPr>
                        <a:t>权重</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2743120662"/>
                  </a:ext>
                </a:extLst>
              </a:tr>
              <a:tr h="216557">
                <a:tc rowSpan="3">
                  <a:txBody>
                    <a:bodyPr/>
                    <a:lstStyle/>
                    <a:p>
                      <a:pPr indent="0" algn="ctr">
                        <a:lnSpc>
                          <a:spcPts val="2000"/>
                        </a:lnSpc>
                        <a:spcAft>
                          <a:spcPts val="0"/>
                        </a:spcAft>
                      </a:pPr>
                      <a:r>
                        <a:rPr lang="zh-CN" sz="1400" b="1"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教学内容</a:t>
                      </a:r>
                      <a:endParaRPr lang="zh-CN" sz="1400" b="1" kern="10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准确性</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符合课程标准的要求，内容准确、严谨</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en-US"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15</a:t>
                      </a:r>
                      <a:endPar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endParaRP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8451206"/>
                  </a:ext>
                </a:extLst>
              </a:tr>
              <a:tr h="418947">
                <a:tc vMerge="1">
                  <a:txBody>
                    <a:bodyPr/>
                    <a:lstStyle/>
                    <a:p>
                      <a:endParaRPr lang="zh-CN" altLang="en-US"/>
                    </a:p>
                  </a:txBody>
                  <a:tcPr/>
                </a:tc>
                <a:tc>
                  <a:txBody>
                    <a:bodyPr/>
                    <a:lstStyle/>
                    <a:p>
                      <a:pPr marL="0" indent="0" algn="ctr" defTabSz="914400" rtl="0" eaLnBrk="1" latinLnBrk="0" hangingPunct="1">
                        <a:lnSpc>
                          <a:spcPts val="2000"/>
                        </a:lnSpc>
                        <a:spcAft>
                          <a:spcPts val="0"/>
                        </a:spcAft>
                      </a:pPr>
                      <a:r>
                        <a:rPr lang="zh-CN" sz="1400" kern="10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适用性</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符合学生认知规律、有启发性，组织结构合理，具有普遍适用性，有利于学习与能力培养</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en-US"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15</a:t>
                      </a:r>
                      <a:endPar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endParaRP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1205917"/>
                  </a:ext>
                </a:extLst>
              </a:tr>
              <a:tr h="216557">
                <a:tc vMerge="1">
                  <a:txBody>
                    <a:bodyPr/>
                    <a:lstStyle/>
                    <a:p>
                      <a:endParaRPr lang="zh-CN" altLang="en-US"/>
                    </a:p>
                  </a:txBody>
                  <a:tcPr/>
                </a:tc>
                <a:tc>
                  <a:txBody>
                    <a:bodyPr/>
                    <a:lstStyle/>
                    <a:p>
                      <a:pPr marL="0" indent="0" algn="ctr" defTabSz="914400" rtl="0" eaLnBrk="1" latinLnBrk="0" hangingPunct="1">
                        <a:lnSpc>
                          <a:spcPts val="2000"/>
                        </a:lnSpc>
                        <a:spcAft>
                          <a:spcPts val="0"/>
                        </a:spcAft>
                      </a:pPr>
                      <a:r>
                        <a:rPr lang="zh-CN" sz="1400" kern="10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实用性</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符合实际教学需要，易于实用与推广</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en-US"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15</a:t>
                      </a:r>
                      <a:endPar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endParaRP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3081943"/>
                  </a:ext>
                </a:extLst>
              </a:tr>
              <a:tr h="216557">
                <a:tc rowSpan="4">
                  <a:txBody>
                    <a:bodyPr/>
                    <a:lstStyle/>
                    <a:p>
                      <a:pPr marL="0" indent="0" algn="ctr" defTabSz="914400" rtl="0" eaLnBrk="1" latinLnBrk="0" hangingPunct="1">
                        <a:lnSpc>
                          <a:spcPts val="2000"/>
                        </a:lnSpc>
                        <a:spcAft>
                          <a:spcPts val="0"/>
                        </a:spcAft>
                      </a:pPr>
                      <a:r>
                        <a:rPr lang="zh-CN" sz="1400" b="1"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教学设计</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zh-CN" sz="1400" kern="10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目标定位</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目标清晰、定位准确，重点难点突出，启发性强</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en-US"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10</a:t>
                      </a:r>
                      <a:endPar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endParaRP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5297792"/>
                  </a:ext>
                </a:extLst>
              </a:tr>
              <a:tr h="317752">
                <a:tc vMerge="1">
                  <a:txBody>
                    <a:bodyPr/>
                    <a:lstStyle/>
                    <a:p>
                      <a:endParaRPr lang="zh-CN" altLang="en-US"/>
                    </a:p>
                  </a:txBody>
                  <a:tcPr/>
                </a:tc>
                <a:tc>
                  <a:txBody>
                    <a:bodyPr/>
                    <a:lstStyle/>
                    <a:p>
                      <a:pPr marL="0" indent="0" algn="ctr" defTabSz="914400" rtl="0" eaLnBrk="1" latinLnBrk="0" hangingPunct="1">
                        <a:lnSpc>
                          <a:spcPts val="2000"/>
                        </a:lnSpc>
                        <a:spcAft>
                          <a:spcPts val="0"/>
                        </a:spcAft>
                      </a:pPr>
                      <a:r>
                        <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内容设计</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呈现知识内容的方式科学有效，符合认知或技能形成一般规律</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en-US"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10</a:t>
                      </a:r>
                      <a:endPar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endParaRP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000599"/>
                  </a:ext>
                </a:extLst>
              </a:tr>
              <a:tr h="216557">
                <a:tc vMerge="1">
                  <a:txBody>
                    <a:bodyPr/>
                    <a:lstStyle/>
                    <a:p>
                      <a:endParaRPr lang="zh-CN" altLang="en-US"/>
                    </a:p>
                  </a:txBody>
                  <a:tcPr/>
                </a:tc>
                <a:tc>
                  <a:txBody>
                    <a:bodyPr/>
                    <a:lstStyle/>
                    <a:p>
                      <a:pPr marL="0" indent="0" algn="ctr" defTabSz="914400" rtl="0" eaLnBrk="1" latinLnBrk="0" hangingPunct="1">
                        <a:lnSpc>
                          <a:spcPts val="2000"/>
                        </a:lnSpc>
                        <a:spcAft>
                          <a:spcPts val="0"/>
                        </a:spcAft>
                      </a:pPr>
                      <a:r>
                        <a:rPr lang="zh-CN" sz="1400" kern="10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媒体应用</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多媒体技术运用恰当，能够支持学生进行学习</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en-US"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10</a:t>
                      </a:r>
                      <a:endPar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endParaRP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0601391"/>
                  </a:ext>
                </a:extLst>
              </a:tr>
              <a:tr h="317752">
                <a:tc vMerge="1">
                  <a:txBody>
                    <a:bodyPr/>
                    <a:lstStyle/>
                    <a:p>
                      <a:endParaRPr lang="zh-CN" altLang="en-US"/>
                    </a:p>
                  </a:txBody>
                  <a:tcPr/>
                </a:tc>
                <a:tc>
                  <a:txBody>
                    <a:bodyPr/>
                    <a:lstStyle/>
                    <a:p>
                      <a:pPr marL="0" indent="0" algn="ctr" defTabSz="914400" rtl="0" eaLnBrk="1" latinLnBrk="0" hangingPunct="1">
                        <a:lnSpc>
                          <a:spcPts val="2000"/>
                        </a:lnSpc>
                        <a:spcAft>
                          <a:spcPts val="0"/>
                        </a:spcAft>
                      </a:pPr>
                      <a:r>
                        <a:rPr lang="zh-CN" sz="1400" kern="10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交互设计</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有良好的交互设计，操作简便、趣味性、效果好</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en-US"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10</a:t>
                      </a:r>
                      <a:endPar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endParaRP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4466415"/>
                  </a:ext>
                </a:extLst>
              </a:tr>
              <a:tr h="418947">
                <a:tc rowSpan="3">
                  <a:txBody>
                    <a:bodyPr/>
                    <a:lstStyle/>
                    <a:p>
                      <a:pPr marL="0" indent="0" algn="ctr" defTabSz="914400" rtl="0" eaLnBrk="1" latinLnBrk="0" hangingPunct="1">
                        <a:lnSpc>
                          <a:spcPts val="2000"/>
                        </a:lnSpc>
                        <a:spcAft>
                          <a:spcPts val="0"/>
                        </a:spcAft>
                      </a:pPr>
                      <a:r>
                        <a:rPr lang="zh-CN" sz="1400" b="1"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技术规范</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zh-CN" sz="1400" kern="10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标准性</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技术指标符合国家相关技术规范和广东省数字教育资源公共服务平台技术要求</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en-US"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5</a:t>
                      </a:r>
                      <a:endPar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endParaRP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335785"/>
                  </a:ext>
                </a:extLst>
              </a:tr>
              <a:tr h="418947">
                <a:tc vMerge="1">
                  <a:txBody>
                    <a:bodyPr/>
                    <a:lstStyle/>
                    <a:p>
                      <a:endParaRPr lang="zh-CN" altLang="en-US"/>
                    </a:p>
                  </a:txBody>
                  <a:tcPr/>
                </a:tc>
                <a:tc>
                  <a:txBody>
                    <a:bodyPr/>
                    <a:lstStyle/>
                    <a:p>
                      <a:pPr marL="0" indent="0" algn="ctr" defTabSz="914400" rtl="0" eaLnBrk="1" latinLnBrk="0" hangingPunct="1">
                        <a:lnSpc>
                          <a:spcPts val="2000"/>
                        </a:lnSpc>
                        <a:spcAft>
                          <a:spcPts val="0"/>
                        </a:spcAft>
                      </a:pPr>
                      <a:r>
                        <a:rPr lang="zh-CN" sz="1400" kern="10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规范性</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zh-CN" sz="1400" kern="10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文件采用主流格式，大小符合日常教学需要，能够在常用教学终端流畅播放</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en-US"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5</a:t>
                      </a:r>
                      <a:endPar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endParaRP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346448"/>
                  </a:ext>
                </a:extLst>
              </a:tr>
              <a:tr h="317752">
                <a:tc vMerge="1">
                  <a:txBody>
                    <a:bodyPr/>
                    <a:lstStyle/>
                    <a:p>
                      <a:endParaRPr lang="zh-CN" altLang="en-US"/>
                    </a:p>
                  </a:txBody>
                  <a:tcPr/>
                </a:tc>
                <a:tc>
                  <a:txBody>
                    <a:bodyPr/>
                    <a:lstStyle/>
                    <a:p>
                      <a:pPr marL="0" indent="0" algn="ctr" defTabSz="914400" rtl="0" eaLnBrk="1" latinLnBrk="0" hangingPunct="1">
                        <a:lnSpc>
                          <a:spcPts val="2000"/>
                        </a:lnSpc>
                        <a:spcAft>
                          <a:spcPts val="0"/>
                        </a:spcAft>
                      </a:pPr>
                      <a:r>
                        <a:rPr lang="zh-CN" sz="1400" kern="10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界面效果</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zh-CN" sz="1400" kern="10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界面设计简明，布局合理，整体风格统一，色彩搭配协调，视觉效果好</a:t>
                      </a: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defTabSz="914400" rtl="0" eaLnBrk="1" latinLnBrk="0" hangingPunct="1">
                        <a:lnSpc>
                          <a:spcPts val="2000"/>
                        </a:lnSpc>
                        <a:spcAft>
                          <a:spcPts val="0"/>
                        </a:spcAft>
                      </a:pPr>
                      <a:r>
                        <a:rPr lang="en-US"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rPr>
                        <a:t>5</a:t>
                      </a:r>
                      <a:endParaRPr lang="zh-CN" sz="1400" kern="100" dirty="0">
                        <a:solidFill>
                          <a:srgbClr val="000000"/>
                        </a:solidFill>
                        <a:effectLst/>
                        <a:latin typeface="微软雅黑" panose="020B0503020204020204" pitchFamily="34" charset="-122"/>
                        <a:ea typeface="仿宋" panose="02010609060101010101" pitchFamily="49" charset="-122"/>
                        <a:cs typeface="微软雅黑" panose="020B0503020204020204" pitchFamily="34" charset="-122"/>
                      </a:endParaRPr>
                    </a:p>
                  </a:txBody>
                  <a:tcPr marL="26817" marR="27323" marT="7084" marB="70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4745325"/>
                  </a:ext>
                </a:extLst>
              </a:tr>
            </a:tbl>
          </a:graphicData>
        </a:graphic>
      </p:graphicFrame>
    </p:spTree>
    <p:custDataLst>
      <p:tags r:id="rId1"/>
    </p:custDataLst>
    <p:extLst>
      <p:ext uri="{BB962C8B-B14F-4D97-AF65-F5344CB8AC3E}">
        <p14:creationId xmlns:p14="http://schemas.microsoft.com/office/powerpoint/2010/main" val="31124095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77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sp>
        <p:nvSpPr>
          <p:cNvPr id="6146" name="Rectangle 2"/>
          <p:cNvSpPr>
            <a:spLocks noChangeArrowheads="1"/>
          </p:cNvSpPr>
          <p:nvPr/>
        </p:nvSpPr>
        <p:spPr bwMode="auto">
          <a:xfrm>
            <a:off x="184731" y="-10108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圆角矩形 16"/>
          <p:cNvSpPr/>
          <p:nvPr/>
        </p:nvSpPr>
        <p:spPr>
          <a:xfrm>
            <a:off x="658812" y="39291"/>
            <a:ext cx="8485188" cy="9120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en-US" altLang="zh-CN" sz="3600" b="1" dirty="0">
                <a:solidFill>
                  <a:srgbClr val="0070C0"/>
                </a:solidFill>
                <a:latin typeface="微软雅黑" pitchFamily="34" charset="-122"/>
                <a:ea typeface="微软雅黑" pitchFamily="34" charset="-122"/>
              </a:rPr>
              <a:t>02 </a:t>
            </a:r>
            <a:r>
              <a:rPr lang="zh-CN" altLang="en-US" sz="3600" b="1" dirty="0">
                <a:solidFill>
                  <a:srgbClr val="0070C0"/>
                </a:solidFill>
                <a:latin typeface="微软雅黑" pitchFamily="34" charset="-122"/>
                <a:ea typeface="微软雅黑" pitchFamily="34" charset="-122"/>
              </a:rPr>
              <a:t>用户线上评价</a:t>
            </a:r>
            <a:endParaRPr lang="zh-TW" altLang="en-US" sz="3600" b="1" dirty="0">
              <a:solidFill>
                <a:srgbClr val="0070C0"/>
              </a:solidFill>
              <a:latin typeface="微软雅黑" pitchFamily="34" charset="-122"/>
              <a:ea typeface="微软雅黑" pitchFamily="34" charset="-122"/>
            </a:endParaRPr>
          </a:p>
        </p:txBody>
      </p:sp>
      <p:grpSp>
        <p:nvGrpSpPr>
          <p:cNvPr id="16" name="组合 15"/>
          <p:cNvGrpSpPr/>
          <p:nvPr/>
        </p:nvGrpSpPr>
        <p:grpSpPr>
          <a:xfrm>
            <a:off x="395536" y="1275606"/>
            <a:ext cx="8420991" cy="1296144"/>
            <a:chOff x="395536" y="1059582"/>
            <a:chExt cx="8420991" cy="1512168"/>
          </a:xfrm>
        </p:grpSpPr>
        <p:sp>
          <p:nvSpPr>
            <p:cNvPr id="22" name="矩形 21"/>
            <p:cNvSpPr/>
            <p:nvPr/>
          </p:nvSpPr>
          <p:spPr>
            <a:xfrm>
              <a:off x="489880" y="1076788"/>
              <a:ext cx="8280920" cy="1246495"/>
            </a:xfrm>
            <a:prstGeom prst="rect">
              <a:avLst/>
            </a:prstGeom>
          </p:spPr>
          <p:txBody>
            <a:bodyPr wrap="square">
              <a:spAutoFit/>
            </a:bodyPr>
            <a:lstStyle/>
            <a:p>
              <a:pPr algn="just">
                <a:lnSpc>
                  <a:spcPct val="125000"/>
                </a:lnSpc>
              </a:pPr>
              <a:r>
                <a:rPr lang="zh-CN" altLang="en-US" sz="2000" b="1" dirty="0">
                  <a:solidFill>
                    <a:schemeClr val="tx1">
                      <a:lumMod val="85000"/>
                      <a:lumOff val="15000"/>
                    </a:schemeClr>
                  </a:solidFill>
                  <a:latin typeface="微软雅黑" pitchFamily="34" charset="-122"/>
                  <a:ea typeface="微软雅黑" pitchFamily="34" charset="-122"/>
                </a:rPr>
                <a:t>用户直接评价</a:t>
              </a:r>
              <a:r>
                <a:rPr lang="zh-CN" altLang="en-US" sz="2000" dirty="0">
                  <a:solidFill>
                    <a:schemeClr val="tx1">
                      <a:lumMod val="85000"/>
                      <a:lumOff val="15000"/>
                    </a:schemeClr>
                  </a:solidFill>
                  <a:latin typeface="微软雅黑" pitchFamily="34" charset="-122"/>
                  <a:ea typeface="微软雅黑" pitchFamily="34" charset="-122"/>
                </a:rPr>
                <a:t>是用户在使用教育资源后，</a:t>
              </a:r>
              <a:r>
                <a:rPr lang="zh-CN" altLang="en-US" sz="2000" dirty="0">
                  <a:solidFill>
                    <a:srgbClr val="C00000"/>
                  </a:solidFill>
                  <a:latin typeface="微软雅黑" pitchFamily="34" charset="-122"/>
                  <a:ea typeface="微软雅黑" pitchFamily="34" charset="-122"/>
                </a:rPr>
                <a:t>根据使用体验对教育资源进行主观评定的行为</a:t>
              </a:r>
              <a:r>
                <a:rPr lang="zh-CN" altLang="en-US" sz="2000" dirty="0">
                  <a:solidFill>
                    <a:schemeClr val="tx1">
                      <a:lumMod val="85000"/>
                      <a:lumOff val="15000"/>
                    </a:schemeClr>
                  </a:solidFill>
                  <a:latin typeface="微软雅黑" pitchFamily="34" charset="-122"/>
                  <a:ea typeface="微软雅黑" pitchFamily="34" charset="-122"/>
                </a:rPr>
                <a:t>。评价的信息包括对教育资源内容、教育资源设计、技术规范、使用体验等方面的主观评价数据。</a:t>
              </a:r>
              <a:endParaRPr lang="en-US" altLang="zh-CN" sz="2000" dirty="0">
                <a:solidFill>
                  <a:schemeClr val="tx1">
                    <a:lumMod val="85000"/>
                    <a:lumOff val="15000"/>
                  </a:schemeClr>
                </a:solidFill>
                <a:latin typeface="微软雅黑" pitchFamily="34" charset="-122"/>
                <a:ea typeface="微软雅黑" pitchFamily="34" charset="-122"/>
              </a:endParaRPr>
            </a:p>
          </p:txBody>
        </p:sp>
        <p:sp>
          <p:nvSpPr>
            <p:cNvPr id="23" name="圆角矩形 22"/>
            <p:cNvSpPr/>
            <p:nvPr/>
          </p:nvSpPr>
          <p:spPr>
            <a:xfrm>
              <a:off x="395536" y="1059582"/>
              <a:ext cx="8420991" cy="1512168"/>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endParaRPr lang="zh-CN" altLang="en-US"/>
            </a:p>
          </p:txBody>
        </p:sp>
      </p:grpSp>
      <p:grpSp>
        <p:nvGrpSpPr>
          <p:cNvPr id="24" name="组合 23"/>
          <p:cNvGrpSpPr/>
          <p:nvPr/>
        </p:nvGrpSpPr>
        <p:grpSpPr>
          <a:xfrm>
            <a:off x="419844" y="2787774"/>
            <a:ext cx="8420991" cy="1690116"/>
            <a:chOff x="419844" y="2785028"/>
            <a:chExt cx="8420991" cy="2090978"/>
          </a:xfrm>
        </p:grpSpPr>
        <p:sp>
          <p:nvSpPr>
            <p:cNvPr id="25" name="矩形 24"/>
            <p:cNvSpPr/>
            <p:nvPr/>
          </p:nvSpPr>
          <p:spPr>
            <a:xfrm>
              <a:off x="489880" y="2787774"/>
              <a:ext cx="8325508" cy="1631216"/>
            </a:xfrm>
            <a:prstGeom prst="rect">
              <a:avLst/>
            </a:prstGeom>
          </p:spPr>
          <p:txBody>
            <a:bodyPr wrap="square">
              <a:spAutoFit/>
            </a:bodyPr>
            <a:lstStyle/>
            <a:p>
              <a:pPr algn="just">
                <a:lnSpc>
                  <a:spcPct val="125000"/>
                </a:lnSpc>
              </a:pPr>
              <a:r>
                <a:rPr lang="zh-CN" altLang="en-US" b="1" dirty="0">
                  <a:solidFill>
                    <a:schemeClr val="tx1">
                      <a:lumMod val="85000"/>
                      <a:lumOff val="15000"/>
                    </a:schemeClr>
                  </a:solidFill>
                  <a:latin typeface="微软雅黑" pitchFamily="34" charset="-122"/>
                  <a:ea typeface="微软雅黑" pitchFamily="34" charset="-122"/>
                </a:rPr>
                <a:t>网络计量评价</a:t>
              </a:r>
              <a:r>
                <a:rPr lang="zh-CN" altLang="en-US" sz="2000" dirty="0">
                  <a:solidFill>
                    <a:schemeClr val="tx1">
                      <a:lumMod val="85000"/>
                      <a:lumOff val="15000"/>
                    </a:schemeClr>
                  </a:solidFill>
                  <a:latin typeface="微软雅黑" pitchFamily="34" charset="-122"/>
                  <a:ea typeface="微软雅黑" pitchFamily="34" charset="-122"/>
                </a:rPr>
                <a:t>是公共服务平台通过</a:t>
              </a:r>
              <a:r>
                <a:rPr lang="zh-CN" altLang="en-US" sz="2000" dirty="0">
                  <a:solidFill>
                    <a:srgbClr val="C00000"/>
                  </a:solidFill>
                  <a:latin typeface="微软雅黑" pitchFamily="34" charset="-122"/>
                  <a:ea typeface="微软雅黑" pitchFamily="34" charset="-122"/>
                </a:rPr>
                <a:t>收集与分析用户的操作行为数据</a:t>
              </a:r>
              <a:r>
                <a:rPr lang="zh-CN" altLang="en-US" sz="2000" dirty="0">
                  <a:solidFill>
                    <a:schemeClr val="tx1">
                      <a:lumMod val="85000"/>
                      <a:lumOff val="15000"/>
                    </a:schemeClr>
                  </a:solidFill>
                  <a:latin typeface="微软雅黑" pitchFamily="34" charset="-122"/>
                  <a:ea typeface="微软雅黑" pitchFamily="34" charset="-122"/>
                </a:rPr>
                <a:t>，评定教育资源使用情况的行为。评价的信息主要由公共服务平台通过记录与收集用户的操作行为数据而产生，平台收集的数据包括用户类型、访问次数、浏览时间、下载次数、评价次数等。</a:t>
              </a:r>
              <a:endParaRPr lang="en-US" altLang="zh-CN" sz="2000" dirty="0">
                <a:solidFill>
                  <a:schemeClr val="tx1">
                    <a:lumMod val="85000"/>
                    <a:lumOff val="15000"/>
                  </a:schemeClr>
                </a:solidFill>
                <a:latin typeface="微软雅黑" pitchFamily="34" charset="-122"/>
                <a:ea typeface="微软雅黑" pitchFamily="34" charset="-122"/>
              </a:endParaRPr>
            </a:p>
          </p:txBody>
        </p:sp>
        <p:sp>
          <p:nvSpPr>
            <p:cNvPr id="26" name="圆角矩形 25"/>
            <p:cNvSpPr/>
            <p:nvPr/>
          </p:nvSpPr>
          <p:spPr>
            <a:xfrm>
              <a:off x="419844" y="2785028"/>
              <a:ext cx="8420991" cy="2090978"/>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endParaRPr lang="zh-CN" altLang="en-US"/>
            </a:p>
          </p:txBody>
        </p:sp>
      </p:grpSp>
    </p:spTree>
    <p:custDataLst>
      <p:tags r:id="rId1"/>
    </p:custDataLst>
    <p:extLst>
      <p:ext uri="{BB962C8B-B14F-4D97-AF65-F5344CB8AC3E}">
        <p14:creationId xmlns:p14="http://schemas.microsoft.com/office/powerpoint/2010/main" val="11593602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77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圆角矩形 16"/>
          <p:cNvSpPr/>
          <p:nvPr/>
        </p:nvSpPr>
        <p:spPr>
          <a:xfrm>
            <a:off x="658812" y="39291"/>
            <a:ext cx="8485188" cy="9120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en-US" altLang="zh-CN" sz="3600" b="1" dirty="0">
                <a:solidFill>
                  <a:srgbClr val="0070C0"/>
                </a:solidFill>
                <a:latin typeface="微软雅黑" pitchFamily="34" charset="-122"/>
                <a:ea typeface="微软雅黑" pitchFamily="34" charset="-122"/>
              </a:rPr>
              <a:t>02 </a:t>
            </a:r>
            <a:r>
              <a:rPr lang="zh-CN" altLang="en-US" sz="3600" b="1" dirty="0">
                <a:solidFill>
                  <a:srgbClr val="0070C0"/>
                </a:solidFill>
                <a:latin typeface="微软雅黑" pitchFamily="34" charset="-122"/>
                <a:ea typeface="微软雅黑" pitchFamily="34" charset="-122"/>
              </a:rPr>
              <a:t>用户线上评价</a:t>
            </a:r>
            <a:endParaRPr lang="zh-TW" altLang="en-US" sz="3600" b="1" dirty="0">
              <a:solidFill>
                <a:srgbClr val="0070C0"/>
              </a:solidFill>
              <a:latin typeface="微软雅黑" pitchFamily="34" charset="-122"/>
              <a:ea typeface="微软雅黑" pitchFamily="34" charset="-122"/>
            </a:endParaRPr>
          </a:p>
        </p:txBody>
      </p:sp>
      <p:sp>
        <p:nvSpPr>
          <p:cNvPr id="16" name="矩形 15"/>
          <p:cNvSpPr/>
          <p:nvPr/>
        </p:nvSpPr>
        <p:spPr>
          <a:xfrm>
            <a:off x="306388" y="1146572"/>
            <a:ext cx="3113484" cy="1884618"/>
          </a:xfrm>
          <a:prstGeom prst="rect">
            <a:avLst/>
          </a:prstGeom>
        </p:spPr>
        <p:txBody>
          <a:bodyPr wrap="square">
            <a:spAutoFit/>
          </a:bodyPr>
          <a:lstStyle/>
          <a:p>
            <a:pPr marL="342900" indent="-342900" algn="just">
              <a:lnSpc>
                <a:spcPct val="150000"/>
              </a:lnSpc>
              <a:buFont typeface="Wingdings" panose="05000000000000000000" pitchFamily="2" charset="2"/>
              <a:buChar char="ü"/>
            </a:pPr>
            <a:r>
              <a:rPr lang="zh-CN" altLang="en-US" sz="2000" dirty="0">
                <a:solidFill>
                  <a:schemeClr val="tx1">
                    <a:lumMod val="85000"/>
                    <a:lumOff val="15000"/>
                  </a:schemeClr>
                </a:solidFill>
                <a:latin typeface="微软雅黑" pitchFamily="34" charset="-122"/>
                <a:ea typeface="微软雅黑" pitchFamily="34" charset="-122"/>
              </a:rPr>
              <a:t>用户评价信息的基本类型：</a:t>
            </a:r>
            <a:r>
              <a:rPr lang="zh-CN" altLang="en-US" sz="2000" dirty="0">
                <a:solidFill>
                  <a:srgbClr val="FF0000"/>
                </a:solidFill>
                <a:latin typeface="微软雅黑" pitchFamily="34" charset="-122"/>
                <a:ea typeface="微软雅黑" pitchFamily="34" charset="-122"/>
              </a:rPr>
              <a:t>星级评定、质量评价、评论发表、标签创建、网络计量</a:t>
            </a:r>
            <a:r>
              <a:rPr lang="zh-CN" altLang="en-US" sz="2000" dirty="0">
                <a:solidFill>
                  <a:schemeClr val="tx1">
                    <a:lumMod val="85000"/>
                    <a:lumOff val="15000"/>
                  </a:schemeClr>
                </a:solidFill>
                <a:latin typeface="微软雅黑" pitchFamily="34" charset="-122"/>
                <a:ea typeface="微软雅黑" pitchFamily="34" charset="-122"/>
              </a:rPr>
              <a:t>。</a:t>
            </a:r>
            <a:endParaRPr lang="en-US" altLang="zh-CN" sz="2000" dirty="0">
              <a:solidFill>
                <a:schemeClr val="tx1">
                  <a:lumMod val="85000"/>
                  <a:lumOff val="15000"/>
                </a:schemeClr>
              </a:solidFill>
              <a:latin typeface="微软雅黑" pitchFamily="34" charset="-122"/>
              <a:ea typeface="微软雅黑" pitchFamily="34" charset="-122"/>
            </a:endParaRPr>
          </a:p>
        </p:txBody>
      </p:sp>
      <p:grpSp>
        <p:nvGrpSpPr>
          <p:cNvPr id="4" name="组合 3"/>
          <p:cNvGrpSpPr/>
          <p:nvPr/>
        </p:nvGrpSpPr>
        <p:grpSpPr>
          <a:xfrm>
            <a:off x="306388" y="1235869"/>
            <a:ext cx="8249950" cy="3760440"/>
            <a:chOff x="306388" y="1235869"/>
            <a:chExt cx="8249950" cy="3760440"/>
          </a:xfrm>
        </p:grpSpPr>
        <p:pic>
          <p:nvPicPr>
            <p:cNvPr id="2" name="图片 1"/>
            <p:cNvPicPr>
              <a:picLocks noChangeAspect="1"/>
            </p:cNvPicPr>
            <p:nvPr/>
          </p:nvPicPr>
          <p:blipFill>
            <a:blip r:embed="rId4"/>
            <a:stretch>
              <a:fillRect/>
            </a:stretch>
          </p:blipFill>
          <p:spPr>
            <a:xfrm>
              <a:off x="4201632" y="1235869"/>
              <a:ext cx="4354706" cy="3760440"/>
            </a:xfrm>
            <a:prstGeom prst="rect">
              <a:avLst/>
            </a:prstGeom>
          </p:spPr>
        </p:pic>
        <p:sp>
          <p:nvSpPr>
            <p:cNvPr id="3" name="矩形 2"/>
            <p:cNvSpPr/>
            <p:nvPr/>
          </p:nvSpPr>
          <p:spPr>
            <a:xfrm>
              <a:off x="306388" y="3031190"/>
              <a:ext cx="3113484" cy="1884618"/>
            </a:xfrm>
            <a:prstGeom prst="rect">
              <a:avLst/>
            </a:prstGeom>
          </p:spPr>
          <p:txBody>
            <a:bodyPr wrap="square">
              <a:spAutoFit/>
            </a:bodyPr>
            <a:lstStyle/>
            <a:p>
              <a:pPr marL="342900" indent="-342900" algn="just">
                <a:lnSpc>
                  <a:spcPct val="150000"/>
                </a:lnSpc>
                <a:buFont typeface="Wingdings" panose="05000000000000000000" pitchFamily="2" charset="2"/>
                <a:buChar char="ü"/>
              </a:pPr>
              <a:r>
                <a:rPr lang="zh-CN" altLang="en-US" sz="2000" dirty="0">
                  <a:solidFill>
                    <a:schemeClr val="tx1">
                      <a:lumMod val="85000"/>
                      <a:lumOff val="15000"/>
                    </a:schemeClr>
                  </a:solidFill>
                  <a:latin typeface="微软雅黑" pitchFamily="34" charset="-122"/>
                  <a:ea typeface="微软雅黑" pitchFamily="34" charset="-122"/>
                </a:rPr>
                <a:t>为了确保用户评价能更高效、良性地运行，引入了用户的“</a:t>
              </a:r>
              <a:r>
                <a:rPr lang="zh-CN" altLang="en-US" sz="2000" dirty="0">
                  <a:solidFill>
                    <a:srgbClr val="FF0000"/>
                  </a:solidFill>
                  <a:latin typeface="微软雅黑" pitchFamily="34" charset="-122"/>
                  <a:ea typeface="微软雅黑" pitchFamily="34" charset="-122"/>
                </a:rPr>
                <a:t>积分机制</a:t>
              </a:r>
              <a:r>
                <a:rPr lang="zh-CN" altLang="en-US" sz="2000" dirty="0">
                  <a:solidFill>
                    <a:schemeClr val="tx1">
                      <a:lumMod val="85000"/>
                      <a:lumOff val="15000"/>
                    </a:schemeClr>
                  </a:solidFill>
                  <a:latin typeface="微软雅黑" pitchFamily="34" charset="-122"/>
                  <a:ea typeface="微软雅黑" pitchFamily="34" charset="-122"/>
                </a:rPr>
                <a:t>”和“</a:t>
              </a:r>
              <a:r>
                <a:rPr lang="zh-CN" altLang="en-US" sz="2000" dirty="0">
                  <a:solidFill>
                    <a:srgbClr val="FF0000"/>
                  </a:solidFill>
                  <a:latin typeface="微软雅黑" pitchFamily="34" charset="-122"/>
                  <a:ea typeface="微软雅黑" pitchFamily="34" charset="-122"/>
                </a:rPr>
                <a:t>信誉机制</a:t>
              </a:r>
              <a:r>
                <a:rPr lang="zh-CN" altLang="en-US" sz="2000" dirty="0">
                  <a:solidFill>
                    <a:schemeClr val="tx1">
                      <a:lumMod val="85000"/>
                      <a:lumOff val="15000"/>
                    </a:schemeClr>
                  </a:solidFill>
                  <a:latin typeface="微软雅黑" pitchFamily="34" charset="-122"/>
                  <a:ea typeface="微软雅黑" pitchFamily="34" charset="-122"/>
                </a:rPr>
                <a:t>”。</a:t>
              </a:r>
              <a:endParaRPr lang="en-US" altLang="zh-CN" sz="2000" dirty="0">
                <a:solidFill>
                  <a:schemeClr val="tx1">
                    <a:lumMod val="85000"/>
                    <a:lumOff val="15000"/>
                  </a:schemeClr>
                </a:solidFill>
                <a:latin typeface="微软雅黑" pitchFamily="34" charset="-122"/>
                <a:ea typeface="微软雅黑" pitchFamily="34" charset="-122"/>
              </a:endParaRPr>
            </a:p>
          </p:txBody>
        </p:sp>
      </p:grpSp>
    </p:spTree>
    <p:custDataLst>
      <p:tags r:id="rId1"/>
    </p:custDataLst>
    <p:extLst>
      <p:ext uri="{BB962C8B-B14F-4D97-AF65-F5344CB8AC3E}">
        <p14:creationId xmlns:p14="http://schemas.microsoft.com/office/powerpoint/2010/main" val="13548074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圆角矩形 25"/>
          <p:cNvSpPr/>
          <p:nvPr/>
        </p:nvSpPr>
        <p:spPr>
          <a:xfrm>
            <a:off x="3275856" y="123205"/>
            <a:ext cx="2328862" cy="91201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4400" b="1" dirty="0">
                <a:solidFill>
                  <a:srgbClr val="0070C0"/>
                </a:solidFill>
                <a:latin typeface="微软雅黑" pitchFamily="34" charset="-122"/>
                <a:ea typeface="微软雅黑" pitchFamily="34" charset="-122"/>
              </a:rPr>
              <a:t>目 录</a:t>
            </a:r>
          </a:p>
        </p:txBody>
      </p:sp>
      <p:grpSp>
        <p:nvGrpSpPr>
          <p:cNvPr id="15364" name="组合 16"/>
          <p:cNvGrpSpPr>
            <a:grpSpLocks/>
          </p:cNvGrpSpPr>
          <p:nvPr/>
        </p:nvGrpSpPr>
        <p:grpSpPr bwMode="auto">
          <a:xfrm>
            <a:off x="250825" y="382191"/>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1331640" y="1419622"/>
            <a:ext cx="6480720" cy="2736304"/>
            <a:chOff x="1043608" y="1419622"/>
            <a:chExt cx="6480720" cy="2736304"/>
          </a:xfrm>
        </p:grpSpPr>
        <p:grpSp>
          <p:nvGrpSpPr>
            <p:cNvPr id="2" name="组合 1"/>
            <p:cNvGrpSpPr/>
            <p:nvPr/>
          </p:nvGrpSpPr>
          <p:grpSpPr>
            <a:xfrm>
              <a:off x="1043608" y="1419622"/>
              <a:ext cx="6480720" cy="2016224"/>
              <a:chOff x="2435510" y="970944"/>
              <a:chExt cx="5808898" cy="2368842"/>
            </a:xfrm>
          </p:grpSpPr>
          <p:sp>
            <p:nvSpPr>
              <p:cNvPr id="61" name="TextBox 60"/>
              <p:cNvSpPr txBox="1"/>
              <p:nvPr/>
            </p:nvSpPr>
            <p:spPr bwMode="auto">
              <a:xfrm>
                <a:off x="2441716" y="2662974"/>
                <a:ext cx="5802692" cy="676812"/>
              </a:xfrm>
              <a:prstGeom prst="roundRect">
                <a:avLst>
                  <a:gd name="adj" fmla="val 8176"/>
                </a:avLst>
              </a:prstGeom>
              <a:noFill/>
              <a:ln w="19050">
                <a:noFill/>
              </a:ln>
            </p:spPr>
            <p:txBody>
              <a:bodyPr wrap="none" anchor="ctr"/>
              <a:lstStyle/>
              <a:p>
                <a:pPr>
                  <a:defRPr/>
                </a:pPr>
                <a:r>
                  <a:rPr lang="en-US" altLang="zh-CN" sz="2800" b="1" dirty="0">
                    <a:solidFill>
                      <a:schemeClr val="bg1">
                        <a:lumMod val="50000"/>
                      </a:schemeClr>
                    </a:solidFill>
                    <a:latin typeface="微软雅黑" pitchFamily="34" charset="-122"/>
                    <a:ea typeface="微软雅黑" pitchFamily="34" charset="-122"/>
                  </a:rPr>
                  <a:t> </a:t>
                </a:r>
                <a:r>
                  <a:rPr lang="zh-CN" altLang="en-US" sz="2800" b="1" dirty="0">
                    <a:solidFill>
                      <a:schemeClr val="bg1">
                        <a:lumMod val="50000"/>
                      </a:schemeClr>
                    </a:solidFill>
                    <a:latin typeface="微软雅黑" pitchFamily="34" charset="-122"/>
                    <a:ea typeface="微软雅黑" pitchFamily="34" charset="-122"/>
                  </a:rPr>
                  <a:t>三、数字教育资源分类说明</a:t>
                </a:r>
              </a:p>
            </p:txBody>
          </p:sp>
          <p:sp>
            <p:nvSpPr>
              <p:cNvPr id="77" name="TextBox 76"/>
              <p:cNvSpPr txBox="1"/>
              <p:nvPr/>
            </p:nvSpPr>
            <p:spPr bwMode="auto">
              <a:xfrm>
                <a:off x="2435510" y="970944"/>
                <a:ext cx="5808898" cy="709103"/>
              </a:xfrm>
              <a:prstGeom prst="roundRect">
                <a:avLst>
                  <a:gd name="adj" fmla="val 8176"/>
                </a:avLst>
              </a:prstGeom>
              <a:noFill/>
              <a:ln w="19050">
                <a:noFill/>
              </a:ln>
            </p:spPr>
            <p:txBody>
              <a:bodyPr wrap="none" anchor="ctr"/>
              <a:lstStyle/>
              <a:p>
                <a:pPr>
                  <a:defRPr/>
                </a:pPr>
                <a:r>
                  <a:rPr lang="en-US" altLang="zh-CN" sz="2800" b="1" dirty="0">
                    <a:solidFill>
                      <a:schemeClr val="bg1">
                        <a:lumMod val="50000"/>
                      </a:schemeClr>
                    </a:solidFill>
                    <a:latin typeface="微软雅黑" pitchFamily="34" charset="-122"/>
                    <a:ea typeface="微软雅黑" pitchFamily="34" charset="-122"/>
                  </a:rPr>
                  <a:t> </a:t>
                </a:r>
                <a:r>
                  <a:rPr lang="zh-CN" altLang="en-US" sz="2800" b="1" dirty="0">
                    <a:solidFill>
                      <a:schemeClr val="bg1">
                        <a:lumMod val="50000"/>
                      </a:schemeClr>
                    </a:solidFill>
                    <a:latin typeface="微软雅黑" pitchFamily="34" charset="-122"/>
                    <a:ea typeface="微软雅黑" pitchFamily="34" charset="-122"/>
                  </a:rPr>
                  <a:t>一、数字教育资源评价机制设计思路</a:t>
                </a:r>
              </a:p>
            </p:txBody>
          </p:sp>
          <p:sp>
            <p:nvSpPr>
              <p:cNvPr id="12" name="TextBox 60"/>
              <p:cNvSpPr txBox="1"/>
              <p:nvPr/>
            </p:nvSpPr>
            <p:spPr bwMode="auto">
              <a:xfrm>
                <a:off x="2441716" y="1816960"/>
                <a:ext cx="5802692" cy="648195"/>
              </a:xfrm>
              <a:prstGeom prst="roundRect">
                <a:avLst>
                  <a:gd name="adj" fmla="val 8176"/>
                </a:avLst>
              </a:prstGeom>
              <a:noFill/>
              <a:ln w="19050">
                <a:noFill/>
              </a:ln>
            </p:spPr>
            <p:txBody>
              <a:bodyPr wrap="none" anchor="ctr"/>
              <a:lstStyle/>
              <a:p>
                <a:pPr>
                  <a:defRPr/>
                </a:pPr>
                <a:r>
                  <a:rPr lang="en-US" altLang="zh-CN" sz="2800" b="1" dirty="0">
                    <a:solidFill>
                      <a:schemeClr val="bg1">
                        <a:lumMod val="50000"/>
                      </a:schemeClr>
                    </a:solidFill>
                    <a:latin typeface="微软雅黑" pitchFamily="34" charset="-122"/>
                    <a:ea typeface="微软雅黑" pitchFamily="34" charset="-122"/>
                  </a:rPr>
                  <a:t> </a:t>
                </a:r>
                <a:r>
                  <a:rPr lang="zh-CN" altLang="en-US" sz="2800" b="1" dirty="0">
                    <a:solidFill>
                      <a:schemeClr val="bg1">
                        <a:lumMod val="50000"/>
                      </a:schemeClr>
                    </a:solidFill>
                    <a:latin typeface="微软雅黑" pitchFamily="34" charset="-122"/>
                    <a:ea typeface="微软雅黑" pitchFamily="34" charset="-122"/>
                  </a:rPr>
                  <a:t>二、数字教育资源准入审查</a:t>
                </a:r>
              </a:p>
            </p:txBody>
          </p:sp>
        </p:grpSp>
        <p:sp>
          <p:nvSpPr>
            <p:cNvPr id="11" name="TextBox 60"/>
            <p:cNvSpPr txBox="1"/>
            <p:nvPr/>
          </p:nvSpPr>
          <p:spPr bwMode="auto">
            <a:xfrm>
              <a:off x="1043608" y="3579862"/>
              <a:ext cx="6473796" cy="576064"/>
            </a:xfrm>
            <a:prstGeom prst="roundRect">
              <a:avLst>
                <a:gd name="adj" fmla="val 8176"/>
              </a:avLst>
            </a:prstGeom>
            <a:noFill/>
            <a:ln w="19050">
              <a:noFill/>
            </a:ln>
          </p:spPr>
          <p:txBody>
            <a:bodyPr wrap="none" anchor="ctr"/>
            <a:lstStyle/>
            <a:p>
              <a:pPr>
                <a:defRPr/>
              </a:pPr>
              <a:r>
                <a:rPr lang="en-US" altLang="zh-CN" sz="2800" b="1" dirty="0">
                  <a:solidFill>
                    <a:schemeClr val="bg1">
                      <a:lumMod val="50000"/>
                    </a:schemeClr>
                  </a:solidFill>
                  <a:latin typeface="微软雅黑" pitchFamily="34" charset="-122"/>
                  <a:ea typeface="微软雅黑" pitchFamily="34" charset="-122"/>
                </a:rPr>
                <a:t> </a:t>
              </a:r>
              <a:r>
                <a:rPr lang="zh-CN" altLang="en-US" sz="2800" b="1" dirty="0">
                  <a:solidFill>
                    <a:schemeClr val="bg1">
                      <a:lumMod val="50000"/>
                    </a:schemeClr>
                  </a:solidFill>
                  <a:latin typeface="微软雅黑" pitchFamily="34" charset="-122"/>
                  <a:ea typeface="微软雅黑" pitchFamily="34" charset="-122"/>
                </a:rPr>
                <a:t>四、资源评价类型及评价指标说明</a:t>
              </a:r>
            </a:p>
          </p:txBody>
        </p:sp>
      </p:grpSp>
    </p:spTree>
    <p:custDataLst>
      <p:tags r:id="rId1"/>
    </p:custDataLst>
    <p:extLst>
      <p:ext uri="{BB962C8B-B14F-4D97-AF65-F5344CB8AC3E}">
        <p14:creationId xmlns:p14="http://schemas.microsoft.com/office/powerpoint/2010/main" val="20143274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77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 name="组合 31"/>
          <p:cNvGrpSpPr/>
          <p:nvPr/>
        </p:nvGrpSpPr>
        <p:grpSpPr>
          <a:xfrm>
            <a:off x="539552" y="1059582"/>
            <a:ext cx="7872770" cy="553998"/>
            <a:chOff x="847223" y="1402990"/>
            <a:chExt cx="5904578" cy="553999"/>
          </a:xfrm>
        </p:grpSpPr>
        <p:sp>
          <p:nvSpPr>
            <p:cNvPr id="33" name="TextBox 4"/>
            <p:cNvSpPr txBox="1"/>
            <p:nvPr/>
          </p:nvSpPr>
          <p:spPr>
            <a:xfrm>
              <a:off x="955235" y="1402990"/>
              <a:ext cx="5796566" cy="553999"/>
            </a:xfrm>
            <a:prstGeom prst="rect">
              <a:avLst/>
            </a:prstGeom>
          </p:spPr>
          <p:txBody>
            <a:bodyPr wrap="square">
              <a:spAutoFit/>
            </a:bodyPr>
            <a:lstStyle>
              <a:defPPr>
                <a:defRPr lang="zh-CN"/>
              </a:defPPr>
              <a:lvl1pPr>
                <a:lnSpc>
                  <a:spcPct val="150000"/>
                </a:lnSpc>
                <a:buClr>
                  <a:schemeClr val="accent3">
                    <a:lumMod val="75000"/>
                  </a:schemeClr>
                </a:buClr>
                <a:defRPr>
                  <a:solidFill>
                    <a:schemeClr val="tx1">
                      <a:lumMod val="85000"/>
                      <a:lumOff val="15000"/>
                    </a:schemeClr>
                  </a:solidFill>
                  <a:latin typeface="微软雅黑" pitchFamily="34" charset="-122"/>
                  <a:ea typeface="微软雅黑" pitchFamily="34" charset="-122"/>
                </a:defRPr>
              </a:lvl1pPr>
            </a:lstStyle>
            <a:p>
              <a:pPr algn="just">
                <a:lnSpc>
                  <a:spcPct val="125000"/>
                </a:lnSpc>
              </a:pPr>
              <a:r>
                <a:rPr lang="zh-CN" altLang="en-US" sz="2400" b="1" dirty="0"/>
                <a:t>  资源星级评定表</a:t>
              </a:r>
              <a:endParaRPr lang="en-US" altLang="zh-CN" sz="1700" b="1" dirty="0"/>
            </a:p>
          </p:txBody>
        </p:sp>
        <p:sp>
          <p:nvSpPr>
            <p:cNvPr id="34" name="椭圆 14"/>
            <p:cNvSpPr/>
            <p:nvPr/>
          </p:nvSpPr>
          <p:spPr bwMode="auto">
            <a:xfrm>
              <a:off x="847223" y="1492133"/>
              <a:ext cx="214387" cy="342906"/>
            </a:xfrm>
            <a:custGeom>
              <a:avLst/>
              <a:gdLst/>
              <a:ahLst/>
              <a:cxnLst/>
              <a:rect l="l" t="t" r="r" b="b"/>
              <a:pathLst>
                <a:path w="683568" h="864094">
                  <a:moveTo>
                    <a:pt x="341785" y="75471"/>
                  </a:moveTo>
                  <a:cubicBezTo>
                    <a:pt x="218037" y="75471"/>
                    <a:pt x="117720" y="175788"/>
                    <a:pt x="117720" y="299536"/>
                  </a:cubicBezTo>
                  <a:cubicBezTo>
                    <a:pt x="117720" y="423284"/>
                    <a:pt x="218037" y="523601"/>
                    <a:pt x="341785" y="523601"/>
                  </a:cubicBezTo>
                  <a:cubicBezTo>
                    <a:pt x="465533" y="523601"/>
                    <a:pt x="565850" y="423284"/>
                    <a:pt x="565850" y="299536"/>
                  </a:cubicBezTo>
                  <a:cubicBezTo>
                    <a:pt x="565850" y="175788"/>
                    <a:pt x="465533" y="75471"/>
                    <a:pt x="341785" y="75471"/>
                  </a:cubicBezTo>
                  <a:close/>
                  <a:moveTo>
                    <a:pt x="341784" y="0"/>
                  </a:moveTo>
                  <a:cubicBezTo>
                    <a:pt x="530546" y="0"/>
                    <a:pt x="683568" y="153022"/>
                    <a:pt x="683568" y="341784"/>
                  </a:cubicBezTo>
                  <a:cubicBezTo>
                    <a:pt x="683568" y="439085"/>
                    <a:pt x="642909" y="526890"/>
                    <a:pt x="577183" y="588642"/>
                  </a:cubicBezTo>
                  <a:lnTo>
                    <a:pt x="341597" y="864094"/>
                  </a:lnTo>
                  <a:lnTo>
                    <a:pt x="105111" y="587591"/>
                  </a:lnTo>
                  <a:cubicBezTo>
                    <a:pt x="87976" y="571864"/>
                    <a:pt x="72869" y="554041"/>
                    <a:pt x="59857" y="534679"/>
                  </a:cubicBezTo>
                  <a:lnTo>
                    <a:pt x="59306" y="534035"/>
                  </a:lnTo>
                  <a:lnTo>
                    <a:pt x="59325" y="534035"/>
                  </a:lnTo>
                  <a:cubicBezTo>
                    <a:pt x="21845" y="479324"/>
                    <a:pt x="0" y="413105"/>
                    <a:pt x="0" y="341784"/>
                  </a:cubicBezTo>
                  <a:cubicBezTo>
                    <a:pt x="0" y="153022"/>
                    <a:pt x="153022" y="0"/>
                    <a:pt x="341784" y="0"/>
                  </a:cubicBezTo>
                  <a:close/>
                </a:path>
              </a:pathLst>
            </a:custGeom>
            <a:solidFill>
              <a:schemeClr val="accent2"/>
            </a:solidFill>
            <a:ln w="3175"/>
          </p:spPr>
          <p:style>
            <a:lnRef idx="3">
              <a:schemeClr val="lt1"/>
            </a:lnRef>
            <a:fillRef idx="1">
              <a:schemeClr val="accent5"/>
            </a:fillRef>
            <a:effectRef idx="1">
              <a:schemeClr val="accent5"/>
            </a:effectRef>
            <a:fontRef idx="minor">
              <a:schemeClr val="lt1"/>
            </a:fontRef>
          </p:style>
          <p:txBody>
            <a:bodyPr anchor="ctr"/>
            <a:lstStyle/>
            <a:p>
              <a:pPr algn="ctr">
                <a:defRPr/>
              </a:pPr>
              <a:endParaRPr lang="zh-CN" altLang="en-US" sz="3200"/>
            </a:p>
          </p:txBody>
        </p:sp>
      </p:gr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 name="表格 1"/>
          <p:cNvGraphicFramePr>
            <a:graphicFrameLocks noGrp="1"/>
          </p:cNvGraphicFramePr>
          <p:nvPr>
            <p:extLst/>
          </p:nvPr>
        </p:nvGraphicFramePr>
        <p:xfrm>
          <a:off x="642789" y="1749114"/>
          <a:ext cx="8031323" cy="3054884"/>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2846748">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232247">
                  <a:extLst>
                    <a:ext uri="{9D8B030D-6E8A-4147-A177-3AD203B41FA5}">
                      <a16:colId xmlns:a16="http://schemas.microsoft.com/office/drawing/2014/main" val="20002"/>
                    </a:ext>
                  </a:extLst>
                </a:gridCol>
              </a:tblGrid>
              <a:tr h="436412">
                <a:tc>
                  <a:txBody>
                    <a:bodyPr/>
                    <a:lstStyle/>
                    <a:p>
                      <a:pPr algn="ctr">
                        <a:lnSpc>
                          <a:spcPts val="2200"/>
                        </a:lnSpc>
                        <a:spcAft>
                          <a:spcPts val="0"/>
                        </a:spcAft>
                      </a:pPr>
                      <a:r>
                        <a:rPr lang="zh-CN" sz="1800" b="1" kern="100" dirty="0">
                          <a:effectLst/>
                          <a:latin typeface="微软雅黑" panose="020B0503020204020204" pitchFamily="34" charset="-122"/>
                          <a:ea typeface="微软雅黑" panose="020B0503020204020204" pitchFamily="34" charset="-122"/>
                        </a:rPr>
                        <a:t>评价等级</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solidFill>
                      <a:schemeClr val="tx2">
                        <a:lumMod val="40000"/>
                        <a:lumOff val="60000"/>
                      </a:schemeClr>
                    </a:solidFill>
                  </a:tcPr>
                </a:tc>
                <a:tc>
                  <a:txBody>
                    <a:bodyPr/>
                    <a:lstStyle/>
                    <a:p>
                      <a:pPr algn="ctr">
                        <a:lnSpc>
                          <a:spcPts val="2200"/>
                        </a:lnSpc>
                        <a:spcAft>
                          <a:spcPts val="0"/>
                        </a:spcAft>
                      </a:pPr>
                      <a:r>
                        <a:rPr lang="zh-CN" sz="1800" b="1" kern="100" dirty="0">
                          <a:effectLst/>
                          <a:latin typeface="微软雅黑" panose="020B0503020204020204" pitchFamily="34" charset="-122"/>
                          <a:ea typeface="微软雅黑" panose="020B0503020204020204" pitchFamily="34" charset="-122"/>
                        </a:rPr>
                        <a:t>等级标准</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solidFill>
                      <a:schemeClr val="tx2">
                        <a:lumMod val="40000"/>
                        <a:lumOff val="60000"/>
                      </a:schemeClr>
                    </a:solidFill>
                  </a:tcPr>
                </a:tc>
                <a:tc>
                  <a:txBody>
                    <a:bodyPr/>
                    <a:lstStyle/>
                    <a:p>
                      <a:pPr algn="ctr">
                        <a:lnSpc>
                          <a:spcPts val="2200"/>
                        </a:lnSpc>
                        <a:spcAft>
                          <a:spcPts val="0"/>
                        </a:spcAft>
                      </a:pPr>
                      <a:r>
                        <a:rPr lang="zh-CN" altLang="en-US" sz="1600" b="1" kern="100" dirty="0">
                          <a:effectLst/>
                          <a:latin typeface="微软雅黑" panose="020B0503020204020204" pitchFamily="34" charset="-122"/>
                          <a:ea typeface="微软雅黑" panose="020B0503020204020204" pitchFamily="34" charset="-122"/>
                          <a:cs typeface="Times New Roman" panose="02020603050405020304" pitchFamily="18" charset="0"/>
                        </a:rPr>
                        <a:t>对应分值</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solidFill>
                      <a:schemeClr val="tx2">
                        <a:lumMod val="40000"/>
                        <a:lumOff val="60000"/>
                      </a:schemeClr>
                    </a:solidFill>
                  </a:tcPr>
                </a:tc>
                <a:extLst>
                  <a:ext uri="{0D108BD9-81ED-4DB2-BD59-A6C34878D82A}">
                    <a16:rowId xmlns:a16="http://schemas.microsoft.com/office/drawing/2014/main" val="10000"/>
                  </a:ext>
                </a:extLst>
              </a:tr>
              <a:tr h="436412">
                <a:tc>
                  <a:txBody>
                    <a:bodyPr/>
                    <a:lstStyle/>
                    <a:p>
                      <a:pPr indent="762000" algn="just">
                        <a:lnSpc>
                          <a:spcPts val="2200"/>
                        </a:lnSpc>
                        <a:spcAft>
                          <a:spcPts val="0"/>
                        </a:spcAft>
                      </a:pPr>
                      <a:endParaRPr lang="zh-CN" sz="2000" kern="1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tc>
                <a:tc>
                  <a:txBody>
                    <a:bodyPr/>
                    <a:lstStyle/>
                    <a:p>
                      <a:pPr algn="ctr">
                        <a:lnSpc>
                          <a:spcPts val="2200"/>
                        </a:lnSpc>
                        <a:spcAft>
                          <a:spcPts val="0"/>
                        </a:spcAft>
                      </a:pPr>
                      <a:r>
                        <a:rPr lang="zh-CN" sz="1600" kern="100" dirty="0">
                          <a:effectLst/>
                          <a:latin typeface="微软雅黑" panose="020B0503020204020204" pitchFamily="34" charset="-122"/>
                          <a:ea typeface="微软雅黑" panose="020B0503020204020204" pitchFamily="34" charset="-122"/>
                        </a:rPr>
                        <a:t>优质资源</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tc>
                <a:tc>
                  <a:txBody>
                    <a:bodyPr/>
                    <a:lstStyle/>
                    <a:p>
                      <a:pPr algn="ctr">
                        <a:lnSpc>
                          <a:spcPts val="2200"/>
                        </a:lnSpc>
                        <a:spcAft>
                          <a:spcPts val="0"/>
                        </a:spcAft>
                      </a:pPr>
                      <a:r>
                        <a:rPr lang="en-US"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5</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tc>
                <a:extLst>
                  <a:ext uri="{0D108BD9-81ED-4DB2-BD59-A6C34878D82A}">
                    <a16:rowId xmlns:a16="http://schemas.microsoft.com/office/drawing/2014/main" val="10001"/>
                  </a:ext>
                </a:extLst>
              </a:tr>
              <a:tr h="436412">
                <a:tc>
                  <a:txBody>
                    <a:bodyPr/>
                    <a:lstStyle/>
                    <a:p>
                      <a:pPr indent="762000" algn="just">
                        <a:lnSpc>
                          <a:spcPts val="2200"/>
                        </a:lnSpc>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tc>
                <a:tc>
                  <a:txBody>
                    <a:bodyPr/>
                    <a:lstStyle/>
                    <a:p>
                      <a:pPr algn="ctr">
                        <a:lnSpc>
                          <a:spcPts val="2200"/>
                        </a:lnSpc>
                        <a:spcAft>
                          <a:spcPts val="0"/>
                        </a:spcAft>
                      </a:pPr>
                      <a:r>
                        <a:rPr lang="zh-CN" sz="1600" kern="100" dirty="0">
                          <a:effectLst/>
                          <a:latin typeface="微软雅黑" panose="020B0503020204020204" pitchFamily="34" charset="-122"/>
                          <a:ea typeface="微软雅黑" panose="020B0503020204020204" pitchFamily="34" charset="-122"/>
                        </a:rPr>
                        <a:t>推荐资源</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tc>
                <a:tc>
                  <a:txBody>
                    <a:bodyPr/>
                    <a:lstStyle/>
                    <a:p>
                      <a:pPr algn="ctr">
                        <a:lnSpc>
                          <a:spcPts val="2200"/>
                        </a:lnSpc>
                        <a:spcAft>
                          <a:spcPts val="0"/>
                        </a:spcAft>
                      </a:pPr>
                      <a:r>
                        <a:rPr lang="en-US"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4</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tc>
                <a:extLst>
                  <a:ext uri="{0D108BD9-81ED-4DB2-BD59-A6C34878D82A}">
                    <a16:rowId xmlns:a16="http://schemas.microsoft.com/office/drawing/2014/main" val="10002"/>
                  </a:ext>
                </a:extLst>
              </a:tr>
              <a:tr h="436412">
                <a:tc>
                  <a:txBody>
                    <a:bodyPr/>
                    <a:lstStyle/>
                    <a:p>
                      <a:pPr indent="762000" algn="just">
                        <a:lnSpc>
                          <a:spcPts val="2200"/>
                        </a:lnSpc>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tc>
                <a:tc>
                  <a:txBody>
                    <a:bodyPr/>
                    <a:lstStyle/>
                    <a:p>
                      <a:pPr algn="ctr">
                        <a:lnSpc>
                          <a:spcPts val="2200"/>
                        </a:lnSpc>
                        <a:spcAft>
                          <a:spcPts val="0"/>
                        </a:spcAft>
                      </a:pPr>
                      <a:r>
                        <a:rPr lang="zh-CN" sz="1600" kern="100" dirty="0">
                          <a:effectLst/>
                          <a:latin typeface="微软雅黑" panose="020B0503020204020204" pitchFamily="34" charset="-122"/>
                          <a:ea typeface="微软雅黑" panose="020B0503020204020204" pitchFamily="34" charset="-122"/>
                        </a:rPr>
                        <a:t>一般资源</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tc>
                <a:tc>
                  <a:txBody>
                    <a:bodyPr/>
                    <a:lstStyle/>
                    <a:p>
                      <a:pPr algn="ctr">
                        <a:lnSpc>
                          <a:spcPts val="2200"/>
                        </a:lnSpc>
                        <a:spcAft>
                          <a:spcPts val="0"/>
                        </a:spcAft>
                      </a:pPr>
                      <a:r>
                        <a:rPr lang="en-US"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3</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tc>
                <a:extLst>
                  <a:ext uri="{0D108BD9-81ED-4DB2-BD59-A6C34878D82A}">
                    <a16:rowId xmlns:a16="http://schemas.microsoft.com/office/drawing/2014/main" val="10003"/>
                  </a:ext>
                </a:extLst>
              </a:tr>
              <a:tr h="436412">
                <a:tc>
                  <a:txBody>
                    <a:bodyPr/>
                    <a:lstStyle/>
                    <a:p>
                      <a:pPr indent="762000" algn="just">
                        <a:lnSpc>
                          <a:spcPts val="2200"/>
                        </a:lnSpc>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tc>
                <a:tc>
                  <a:txBody>
                    <a:bodyPr/>
                    <a:lstStyle/>
                    <a:p>
                      <a:pPr algn="ctr">
                        <a:lnSpc>
                          <a:spcPts val="2200"/>
                        </a:lnSpc>
                        <a:spcAft>
                          <a:spcPts val="0"/>
                        </a:spcAft>
                      </a:pPr>
                      <a:r>
                        <a:rPr lang="zh-CN" sz="1600" kern="100" dirty="0">
                          <a:effectLst/>
                          <a:latin typeface="微软雅黑" panose="020B0503020204020204" pitchFamily="34" charset="-122"/>
                          <a:ea typeface="微软雅黑" panose="020B0503020204020204" pitchFamily="34" charset="-122"/>
                        </a:rPr>
                        <a:t>缺陷资源</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tc>
                <a:tc>
                  <a:txBody>
                    <a:bodyPr/>
                    <a:lstStyle/>
                    <a:p>
                      <a:pPr algn="ctr">
                        <a:lnSpc>
                          <a:spcPts val="2200"/>
                        </a:lnSpc>
                        <a:spcAft>
                          <a:spcPts val="0"/>
                        </a:spcAft>
                      </a:pPr>
                      <a:r>
                        <a:rPr lang="en-US"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2</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tc>
                <a:extLst>
                  <a:ext uri="{0D108BD9-81ED-4DB2-BD59-A6C34878D82A}">
                    <a16:rowId xmlns:a16="http://schemas.microsoft.com/office/drawing/2014/main" val="10004"/>
                  </a:ext>
                </a:extLst>
              </a:tr>
              <a:tr h="436412">
                <a:tc>
                  <a:txBody>
                    <a:bodyPr/>
                    <a:lstStyle/>
                    <a:p>
                      <a:pPr indent="762000" algn="just">
                        <a:lnSpc>
                          <a:spcPts val="2200"/>
                        </a:lnSpc>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tc>
                <a:tc>
                  <a:txBody>
                    <a:bodyPr/>
                    <a:lstStyle/>
                    <a:p>
                      <a:pPr algn="ctr">
                        <a:lnSpc>
                          <a:spcPts val="2200"/>
                        </a:lnSpc>
                        <a:spcAft>
                          <a:spcPts val="0"/>
                        </a:spcAft>
                      </a:pPr>
                      <a:r>
                        <a:rPr lang="zh-CN" sz="1600" kern="100" dirty="0">
                          <a:effectLst/>
                          <a:latin typeface="微软雅黑" panose="020B0503020204020204" pitchFamily="34" charset="-122"/>
                          <a:ea typeface="微软雅黑" panose="020B0503020204020204" pitchFamily="34" charset="-122"/>
                        </a:rPr>
                        <a:t>较差资源</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tc>
                <a:tc>
                  <a:txBody>
                    <a:bodyPr/>
                    <a:lstStyle/>
                    <a:p>
                      <a:pPr algn="ctr">
                        <a:lnSpc>
                          <a:spcPts val="2200"/>
                        </a:lnSpc>
                        <a:spcAft>
                          <a:spcPts val="0"/>
                        </a:spcAft>
                      </a:pPr>
                      <a:r>
                        <a:rPr lang="en-US"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1</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tc>
                <a:extLst>
                  <a:ext uri="{0D108BD9-81ED-4DB2-BD59-A6C34878D82A}">
                    <a16:rowId xmlns:a16="http://schemas.microsoft.com/office/drawing/2014/main" val="10005"/>
                  </a:ext>
                </a:extLst>
              </a:tr>
              <a:tr h="436412">
                <a:tc>
                  <a:txBody>
                    <a:bodyPr/>
                    <a:lstStyle/>
                    <a:p>
                      <a:pPr indent="762000" algn="just">
                        <a:lnSpc>
                          <a:spcPts val="2200"/>
                        </a:lnSpc>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tc>
                <a:tc>
                  <a:txBody>
                    <a:bodyPr/>
                    <a:lstStyle/>
                    <a:p>
                      <a:pPr algn="ctr">
                        <a:lnSpc>
                          <a:spcPts val="2200"/>
                        </a:lnSpc>
                        <a:spcAft>
                          <a:spcPts val="0"/>
                        </a:spcAft>
                      </a:pPr>
                      <a:r>
                        <a:rPr lang="zh-CN" alt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暂无评价</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tc>
                <a:tc>
                  <a:txBody>
                    <a:bodyPr/>
                    <a:lstStyle/>
                    <a:p>
                      <a:pPr algn="ctr">
                        <a:lnSpc>
                          <a:spcPts val="2200"/>
                        </a:lnSpc>
                        <a:spcAft>
                          <a:spcPts val="0"/>
                        </a:spcAft>
                      </a:pPr>
                      <a:r>
                        <a:rPr lang="en-US"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0</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03816" marR="103816" marT="0" marB="0" anchor="ctr"/>
                </a:tc>
                <a:extLst>
                  <a:ext uri="{0D108BD9-81ED-4DB2-BD59-A6C34878D82A}">
                    <a16:rowId xmlns:a16="http://schemas.microsoft.com/office/drawing/2014/main" val="10006"/>
                  </a:ext>
                </a:extLst>
              </a:tr>
            </a:tbl>
          </a:graphicData>
        </a:graphic>
      </p:graphicFrame>
      <p:grpSp>
        <p:nvGrpSpPr>
          <p:cNvPr id="12" name="组合 11"/>
          <p:cNvGrpSpPr/>
          <p:nvPr/>
        </p:nvGrpSpPr>
        <p:grpSpPr>
          <a:xfrm>
            <a:off x="1382878" y="2253170"/>
            <a:ext cx="1424147" cy="2459720"/>
            <a:chOff x="1382878" y="2355726"/>
            <a:chExt cx="1424147" cy="2459720"/>
          </a:xfrm>
        </p:grpSpPr>
        <p:grpSp>
          <p:nvGrpSpPr>
            <p:cNvPr id="4" name="组合 3"/>
            <p:cNvGrpSpPr/>
            <p:nvPr/>
          </p:nvGrpSpPr>
          <p:grpSpPr>
            <a:xfrm>
              <a:off x="1385319" y="2355726"/>
              <a:ext cx="1386481" cy="288032"/>
              <a:chOff x="4632646" y="1264444"/>
              <a:chExt cx="1883570" cy="391299"/>
            </a:xfrm>
          </p:grpSpPr>
          <p:pic>
            <p:nvPicPr>
              <p:cNvPr id="17" name="图片 16"/>
              <p:cNvPicPr>
                <a:picLocks noChangeAspect="1"/>
              </p:cNvPicPr>
              <p:nvPr/>
            </p:nvPicPr>
            <p:blipFill>
              <a:blip r:embed="rId4"/>
              <a:stretch>
                <a:fillRect/>
              </a:stretch>
            </p:blipFill>
            <p:spPr>
              <a:xfrm>
                <a:off x="4632646" y="1264444"/>
                <a:ext cx="371402" cy="391299"/>
              </a:xfrm>
              <a:prstGeom prst="rect">
                <a:avLst/>
              </a:prstGeom>
            </p:spPr>
          </p:pic>
          <p:pic>
            <p:nvPicPr>
              <p:cNvPr id="22" name="图片 21"/>
              <p:cNvPicPr>
                <a:picLocks noChangeAspect="1"/>
              </p:cNvPicPr>
              <p:nvPr/>
            </p:nvPicPr>
            <p:blipFill>
              <a:blip r:embed="rId4"/>
              <a:stretch>
                <a:fillRect/>
              </a:stretch>
            </p:blipFill>
            <p:spPr>
              <a:xfrm>
                <a:off x="5010688" y="1264444"/>
                <a:ext cx="371402" cy="391299"/>
              </a:xfrm>
              <a:prstGeom prst="rect">
                <a:avLst/>
              </a:prstGeom>
            </p:spPr>
          </p:pic>
          <p:pic>
            <p:nvPicPr>
              <p:cNvPr id="23" name="图片 22"/>
              <p:cNvPicPr>
                <a:picLocks noChangeAspect="1"/>
              </p:cNvPicPr>
              <p:nvPr/>
            </p:nvPicPr>
            <p:blipFill>
              <a:blip r:embed="rId4"/>
              <a:stretch>
                <a:fillRect/>
              </a:stretch>
            </p:blipFill>
            <p:spPr>
              <a:xfrm>
                <a:off x="5388730" y="1264444"/>
                <a:ext cx="371402" cy="391299"/>
              </a:xfrm>
              <a:prstGeom prst="rect">
                <a:avLst/>
              </a:prstGeom>
            </p:spPr>
          </p:pic>
          <p:pic>
            <p:nvPicPr>
              <p:cNvPr id="24" name="图片 23"/>
              <p:cNvPicPr>
                <a:picLocks noChangeAspect="1"/>
              </p:cNvPicPr>
              <p:nvPr/>
            </p:nvPicPr>
            <p:blipFill>
              <a:blip r:embed="rId4"/>
              <a:stretch>
                <a:fillRect/>
              </a:stretch>
            </p:blipFill>
            <p:spPr>
              <a:xfrm>
                <a:off x="5766772" y="1264444"/>
                <a:ext cx="371402" cy="391299"/>
              </a:xfrm>
              <a:prstGeom prst="rect">
                <a:avLst/>
              </a:prstGeom>
            </p:spPr>
          </p:pic>
          <p:pic>
            <p:nvPicPr>
              <p:cNvPr id="25" name="图片 24"/>
              <p:cNvPicPr>
                <a:picLocks noChangeAspect="1"/>
              </p:cNvPicPr>
              <p:nvPr/>
            </p:nvPicPr>
            <p:blipFill>
              <a:blip r:embed="rId4"/>
              <a:stretch>
                <a:fillRect/>
              </a:stretch>
            </p:blipFill>
            <p:spPr>
              <a:xfrm>
                <a:off x="6144814" y="1264444"/>
                <a:ext cx="371402" cy="391299"/>
              </a:xfrm>
              <a:prstGeom prst="rect">
                <a:avLst/>
              </a:prstGeom>
            </p:spPr>
          </p:pic>
        </p:grpSp>
        <p:grpSp>
          <p:nvGrpSpPr>
            <p:cNvPr id="7" name="组合 6"/>
            <p:cNvGrpSpPr/>
            <p:nvPr/>
          </p:nvGrpSpPr>
          <p:grpSpPr>
            <a:xfrm>
              <a:off x="1385318" y="3226952"/>
              <a:ext cx="1401276" cy="298095"/>
              <a:chOff x="1385318" y="3226952"/>
              <a:chExt cx="1401276" cy="298095"/>
            </a:xfrm>
          </p:grpSpPr>
          <p:grpSp>
            <p:nvGrpSpPr>
              <p:cNvPr id="35" name="组合 34"/>
              <p:cNvGrpSpPr/>
              <p:nvPr/>
            </p:nvGrpSpPr>
            <p:grpSpPr>
              <a:xfrm>
                <a:off x="1385318" y="3231984"/>
                <a:ext cx="807890" cy="288033"/>
                <a:chOff x="4632646" y="1277417"/>
                <a:chExt cx="1097540" cy="391300"/>
              </a:xfrm>
            </p:grpSpPr>
            <p:pic>
              <p:nvPicPr>
                <p:cNvPr id="36" name="图片 35"/>
                <p:cNvPicPr>
                  <a:picLocks noChangeAspect="1"/>
                </p:cNvPicPr>
                <p:nvPr/>
              </p:nvPicPr>
              <p:blipFill>
                <a:blip r:embed="rId4"/>
                <a:stretch>
                  <a:fillRect/>
                </a:stretch>
              </p:blipFill>
              <p:spPr>
                <a:xfrm>
                  <a:off x="4632646" y="1277417"/>
                  <a:ext cx="371402" cy="391299"/>
                </a:xfrm>
                <a:prstGeom prst="rect">
                  <a:avLst/>
                </a:prstGeom>
              </p:spPr>
            </p:pic>
            <p:pic>
              <p:nvPicPr>
                <p:cNvPr id="37" name="图片 36"/>
                <p:cNvPicPr>
                  <a:picLocks noChangeAspect="1"/>
                </p:cNvPicPr>
                <p:nvPr/>
              </p:nvPicPr>
              <p:blipFill>
                <a:blip r:embed="rId4"/>
                <a:stretch>
                  <a:fillRect/>
                </a:stretch>
              </p:blipFill>
              <p:spPr>
                <a:xfrm>
                  <a:off x="4995715" y="1277418"/>
                  <a:ext cx="371402" cy="391299"/>
                </a:xfrm>
                <a:prstGeom prst="rect">
                  <a:avLst/>
                </a:prstGeom>
              </p:spPr>
            </p:pic>
            <p:pic>
              <p:nvPicPr>
                <p:cNvPr id="38" name="图片 37"/>
                <p:cNvPicPr>
                  <a:picLocks noChangeAspect="1"/>
                </p:cNvPicPr>
                <p:nvPr/>
              </p:nvPicPr>
              <p:blipFill>
                <a:blip r:embed="rId4"/>
                <a:stretch>
                  <a:fillRect/>
                </a:stretch>
              </p:blipFill>
              <p:spPr>
                <a:xfrm>
                  <a:off x="5358784" y="1277417"/>
                  <a:ext cx="371402" cy="391299"/>
                </a:xfrm>
                <a:prstGeom prst="rect">
                  <a:avLst/>
                </a:prstGeom>
              </p:spPr>
            </p:pic>
          </p:grpSp>
          <p:pic>
            <p:nvPicPr>
              <p:cNvPr id="48" name="图片 47"/>
              <p:cNvPicPr>
                <a:picLocks noChangeAspect="1"/>
              </p:cNvPicPr>
              <p:nvPr/>
            </p:nvPicPr>
            <p:blipFill>
              <a:blip r:embed="rId5"/>
              <a:stretch>
                <a:fillRect/>
              </a:stretch>
            </p:blipFill>
            <p:spPr>
              <a:xfrm>
                <a:off x="2187074" y="3226952"/>
                <a:ext cx="302826" cy="298095"/>
              </a:xfrm>
              <a:prstGeom prst="rect">
                <a:avLst/>
              </a:prstGeom>
            </p:spPr>
          </p:pic>
          <p:pic>
            <p:nvPicPr>
              <p:cNvPr id="49" name="图片 48"/>
              <p:cNvPicPr>
                <a:picLocks noChangeAspect="1"/>
              </p:cNvPicPr>
              <p:nvPr/>
            </p:nvPicPr>
            <p:blipFill>
              <a:blip r:embed="rId5"/>
              <a:stretch>
                <a:fillRect/>
              </a:stretch>
            </p:blipFill>
            <p:spPr>
              <a:xfrm>
                <a:off x="2483768" y="3226952"/>
                <a:ext cx="302826" cy="298095"/>
              </a:xfrm>
              <a:prstGeom prst="rect">
                <a:avLst/>
              </a:prstGeom>
            </p:spPr>
          </p:pic>
        </p:grpSp>
        <p:grpSp>
          <p:nvGrpSpPr>
            <p:cNvPr id="8" name="组合 7"/>
            <p:cNvGrpSpPr/>
            <p:nvPr/>
          </p:nvGrpSpPr>
          <p:grpSpPr>
            <a:xfrm>
              <a:off x="1385319" y="3657785"/>
              <a:ext cx="1406522" cy="303260"/>
              <a:chOff x="1385319" y="3657785"/>
              <a:chExt cx="1406522" cy="303260"/>
            </a:xfrm>
          </p:grpSpPr>
          <p:grpSp>
            <p:nvGrpSpPr>
              <p:cNvPr id="40" name="组合 39"/>
              <p:cNvGrpSpPr/>
              <p:nvPr/>
            </p:nvGrpSpPr>
            <p:grpSpPr>
              <a:xfrm>
                <a:off x="1385319" y="3665399"/>
                <a:ext cx="530656" cy="288032"/>
                <a:chOff x="4632646" y="1277418"/>
                <a:chExt cx="720910" cy="391299"/>
              </a:xfrm>
            </p:grpSpPr>
            <p:pic>
              <p:nvPicPr>
                <p:cNvPr id="41" name="图片 40"/>
                <p:cNvPicPr>
                  <a:picLocks noChangeAspect="1"/>
                </p:cNvPicPr>
                <p:nvPr/>
              </p:nvPicPr>
              <p:blipFill>
                <a:blip r:embed="rId4"/>
                <a:stretch>
                  <a:fillRect/>
                </a:stretch>
              </p:blipFill>
              <p:spPr>
                <a:xfrm>
                  <a:off x="4632646" y="1277418"/>
                  <a:ext cx="371402" cy="391299"/>
                </a:xfrm>
                <a:prstGeom prst="rect">
                  <a:avLst/>
                </a:prstGeom>
              </p:spPr>
            </p:pic>
            <p:pic>
              <p:nvPicPr>
                <p:cNvPr id="42" name="图片 41"/>
                <p:cNvPicPr>
                  <a:picLocks noChangeAspect="1"/>
                </p:cNvPicPr>
                <p:nvPr/>
              </p:nvPicPr>
              <p:blipFill>
                <a:blip r:embed="rId4"/>
                <a:stretch>
                  <a:fillRect/>
                </a:stretch>
              </p:blipFill>
              <p:spPr>
                <a:xfrm>
                  <a:off x="4982154" y="1277418"/>
                  <a:ext cx="371402" cy="391299"/>
                </a:xfrm>
                <a:prstGeom prst="rect">
                  <a:avLst/>
                </a:prstGeom>
              </p:spPr>
            </p:pic>
          </p:grpSp>
          <p:pic>
            <p:nvPicPr>
              <p:cNvPr id="50" name="图片 49"/>
              <p:cNvPicPr>
                <a:picLocks noChangeAspect="1"/>
              </p:cNvPicPr>
              <p:nvPr/>
            </p:nvPicPr>
            <p:blipFill>
              <a:blip r:embed="rId5"/>
              <a:stretch>
                <a:fillRect/>
              </a:stretch>
            </p:blipFill>
            <p:spPr>
              <a:xfrm>
                <a:off x="1899856" y="3657785"/>
                <a:ext cx="308073" cy="303260"/>
              </a:xfrm>
              <a:prstGeom prst="rect">
                <a:avLst/>
              </a:prstGeom>
            </p:spPr>
          </p:pic>
          <p:pic>
            <p:nvPicPr>
              <p:cNvPr id="51" name="图片 50"/>
              <p:cNvPicPr>
                <a:picLocks noChangeAspect="1"/>
              </p:cNvPicPr>
              <p:nvPr/>
            </p:nvPicPr>
            <p:blipFill>
              <a:blip r:embed="rId5"/>
              <a:stretch>
                <a:fillRect/>
              </a:stretch>
            </p:blipFill>
            <p:spPr>
              <a:xfrm>
                <a:off x="2191813" y="3657785"/>
                <a:ext cx="308073" cy="303260"/>
              </a:xfrm>
              <a:prstGeom prst="rect">
                <a:avLst/>
              </a:prstGeom>
            </p:spPr>
          </p:pic>
          <p:pic>
            <p:nvPicPr>
              <p:cNvPr id="52" name="图片 51"/>
              <p:cNvPicPr>
                <a:picLocks noChangeAspect="1"/>
              </p:cNvPicPr>
              <p:nvPr/>
            </p:nvPicPr>
            <p:blipFill>
              <a:blip r:embed="rId5"/>
              <a:stretch>
                <a:fillRect/>
              </a:stretch>
            </p:blipFill>
            <p:spPr>
              <a:xfrm>
                <a:off x="2483768" y="3657785"/>
                <a:ext cx="308073" cy="303260"/>
              </a:xfrm>
              <a:prstGeom prst="rect">
                <a:avLst/>
              </a:prstGeom>
            </p:spPr>
          </p:pic>
        </p:grpSp>
        <p:grpSp>
          <p:nvGrpSpPr>
            <p:cNvPr id="11" name="组合 10"/>
            <p:cNvGrpSpPr/>
            <p:nvPr/>
          </p:nvGrpSpPr>
          <p:grpSpPr>
            <a:xfrm>
              <a:off x="1382878" y="4086530"/>
              <a:ext cx="1397148" cy="291629"/>
              <a:chOff x="1382878" y="4086530"/>
              <a:chExt cx="1397148" cy="291629"/>
            </a:xfrm>
          </p:grpSpPr>
          <p:pic>
            <p:nvPicPr>
              <p:cNvPr id="45" name="图片 44"/>
              <p:cNvPicPr>
                <a:picLocks noChangeAspect="1"/>
              </p:cNvPicPr>
              <p:nvPr/>
            </p:nvPicPr>
            <p:blipFill>
              <a:blip r:embed="rId4"/>
              <a:stretch>
                <a:fillRect/>
              </a:stretch>
            </p:blipFill>
            <p:spPr>
              <a:xfrm>
                <a:off x="1382878" y="4088328"/>
                <a:ext cx="273386" cy="288032"/>
              </a:xfrm>
              <a:prstGeom prst="rect">
                <a:avLst/>
              </a:prstGeom>
            </p:spPr>
          </p:pic>
          <p:pic>
            <p:nvPicPr>
              <p:cNvPr id="53" name="图片 52"/>
              <p:cNvPicPr>
                <a:picLocks noChangeAspect="1"/>
              </p:cNvPicPr>
              <p:nvPr/>
            </p:nvPicPr>
            <p:blipFill>
              <a:blip r:embed="rId5"/>
              <a:stretch>
                <a:fillRect/>
              </a:stretch>
            </p:blipFill>
            <p:spPr>
              <a:xfrm>
                <a:off x="1640946" y="4086530"/>
                <a:ext cx="296258" cy="291629"/>
              </a:xfrm>
              <a:prstGeom prst="rect">
                <a:avLst/>
              </a:prstGeom>
            </p:spPr>
          </p:pic>
          <p:pic>
            <p:nvPicPr>
              <p:cNvPr id="55" name="图片 54"/>
              <p:cNvPicPr>
                <a:picLocks noChangeAspect="1"/>
              </p:cNvPicPr>
              <p:nvPr/>
            </p:nvPicPr>
            <p:blipFill>
              <a:blip r:embed="rId5"/>
              <a:stretch>
                <a:fillRect/>
              </a:stretch>
            </p:blipFill>
            <p:spPr>
              <a:xfrm>
                <a:off x="1921886" y="4086530"/>
                <a:ext cx="296258" cy="291629"/>
              </a:xfrm>
              <a:prstGeom prst="rect">
                <a:avLst/>
              </a:prstGeom>
            </p:spPr>
          </p:pic>
          <p:pic>
            <p:nvPicPr>
              <p:cNvPr id="56" name="图片 55"/>
              <p:cNvPicPr>
                <a:picLocks noChangeAspect="1"/>
              </p:cNvPicPr>
              <p:nvPr/>
            </p:nvPicPr>
            <p:blipFill>
              <a:blip r:embed="rId5"/>
              <a:stretch>
                <a:fillRect/>
              </a:stretch>
            </p:blipFill>
            <p:spPr>
              <a:xfrm>
                <a:off x="2202826" y="4086530"/>
                <a:ext cx="296258" cy="291629"/>
              </a:xfrm>
              <a:prstGeom prst="rect">
                <a:avLst/>
              </a:prstGeom>
            </p:spPr>
          </p:pic>
          <p:pic>
            <p:nvPicPr>
              <p:cNvPr id="57" name="图片 56"/>
              <p:cNvPicPr>
                <a:picLocks noChangeAspect="1"/>
              </p:cNvPicPr>
              <p:nvPr/>
            </p:nvPicPr>
            <p:blipFill>
              <a:blip r:embed="rId5"/>
              <a:stretch>
                <a:fillRect/>
              </a:stretch>
            </p:blipFill>
            <p:spPr>
              <a:xfrm>
                <a:off x="2483768" y="4086530"/>
                <a:ext cx="296258" cy="291629"/>
              </a:xfrm>
              <a:prstGeom prst="rect">
                <a:avLst/>
              </a:prstGeom>
            </p:spPr>
          </p:pic>
        </p:grpSp>
        <p:grpSp>
          <p:nvGrpSpPr>
            <p:cNvPr id="10" name="组合 9"/>
            <p:cNvGrpSpPr/>
            <p:nvPr/>
          </p:nvGrpSpPr>
          <p:grpSpPr>
            <a:xfrm>
              <a:off x="1382878" y="4508314"/>
              <a:ext cx="1418144" cy="307132"/>
              <a:chOff x="1382878" y="4508314"/>
              <a:chExt cx="1418144" cy="307132"/>
            </a:xfrm>
          </p:grpSpPr>
          <p:pic>
            <p:nvPicPr>
              <p:cNvPr id="58" name="图片 57"/>
              <p:cNvPicPr>
                <a:picLocks noChangeAspect="1"/>
              </p:cNvPicPr>
              <p:nvPr/>
            </p:nvPicPr>
            <p:blipFill>
              <a:blip r:embed="rId5"/>
              <a:stretch>
                <a:fillRect/>
              </a:stretch>
            </p:blipFill>
            <p:spPr>
              <a:xfrm>
                <a:off x="1659412" y="4508314"/>
                <a:ext cx="312007" cy="307132"/>
              </a:xfrm>
              <a:prstGeom prst="rect">
                <a:avLst/>
              </a:prstGeom>
            </p:spPr>
          </p:pic>
          <p:pic>
            <p:nvPicPr>
              <p:cNvPr id="59" name="图片 58"/>
              <p:cNvPicPr>
                <a:picLocks noChangeAspect="1"/>
              </p:cNvPicPr>
              <p:nvPr/>
            </p:nvPicPr>
            <p:blipFill>
              <a:blip r:embed="rId5"/>
              <a:stretch>
                <a:fillRect/>
              </a:stretch>
            </p:blipFill>
            <p:spPr>
              <a:xfrm>
                <a:off x="1935946" y="4508314"/>
                <a:ext cx="312007" cy="307132"/>
              </a:xfrm>
              <a:prstGeom prst="rect">
                <a:avLst/>
              </a:prstGeom>
            </p:spPr>
          </p:pic>
          <p:pic>
            <p:nvPicPr>
              <p:cNvPr id="60" name="图片 59"/>
              <p:cNvPicPr>
                <a:picLocks noChangeAspect="1"/>
              </p:cNvPicPr>
              <p:nvPr/>
            </p:nvPicPr>
            <p:blipFill>
              <a:blip r:embed="rId5"/>
              <a:stretch>
                <a:fillRect/>
              </a:stretch>
            </p:blipFill>
            <p:spPr>
              <a:xfrm>
                <a:off x="2212480" y="4508314"/>
                <a:ext cx="312007" cy="307132"/>
              </a:xfrm>
              <a:prstGeom prst="rect">
                <a:avLst/>
              </a:prstGeom>
            </p:spPr>
          </p:pic>
          <p:pic>
            <p:nvPicPr>
              <p:cNvPr id="61" name="图片 60"/>
              <p:cNvPicPr>
                <a:picLocks noChangeAspect="1"/>
              </p:cNvPicPr>
              <p:nvPr/>
            </p:nvPicPr>
            <p:blipFill>
              <a:blip r:embed="rId5"/>
              <a:stretch>
                <a:fillRect/>
              </a:stretch>
            </p:blipFill>
            <p:spPr>
              <a:xfrm>
                <a:off x="2489015" y="4508314"/>
                <a:ext cx="312007" cy="307132"/>
              </a:xfrm>
              <a:prstGeom prst="rect">
                <a:avLst/>
              </a:prstGeom>
            </p:spPr>
          </p:pic>
          <p:pic>
            <p:nvPicPr>
              <p:cNvPr id="62" name="图片 61"/>
              <p:cNvPicPr>
                <a:picLocks noChangeAspect="1"/>
              </p:cNvPicPr>
              <p:nvPr/>
            </p:nvPicPr>
            <p:blipFill>
              <a:blip r:embed="rId5"/>
              <a:stretch>
                <a:fillRect/>
              </a:stretch>
            </p:blipFill>
            <p:spPr>
              <a:xfrm>
                <a:off x="1382878" y="4508314"/>
                <a:ext cx="312007" cy="307132"/>
              </a:xfrm>
              <a:prstGeom prst="rect">
                <a:avLst/>
              </a:prstGeom>
            </p:spPr>
          </p:pic>
        </p:grpSp>
        <p:grpSp>
          <p:nvGrpSpPr>
            <p:cNvPr id="6" name="组合 5"/>
            <p:cNvGrpSpPr/>
            <p:nvPr/>
          </p:nvGrpSpPr>
          <p:grpSpPr>
            <a:xfrm>
              <a:off x="1385317" y="2776496"/>
              <a:ext cx="1421708" cy="318206"/>
              <a:chOff x="1385317" y="2776496"/>
              <a:chExt cx="1421708" cy="318206"/>
            </a:xfrm>
          </p:grpSpPr>
          <p:grpSp>
            <p:nvGrpSpPr>
              <p:cNvPr id="26" name="组合 25"/>
              <p:cNvGrpSpPr/>
              <p:nvPr/>
            </p:nvGrpSpPr>
            <p:grpSpPr>
              <a:xfrm>
                <a:off x="1385317" y="2791583"/>
                <a:ext cx="1097222" cy="288032"/>
                <a:chOff x="4632646" y="1279044"/>
                <a:chExt cx="1490605" cy="391299"/>
              </a:xfrm>
            </p:grpSpPr>
            <p:pic>
              <p:nvPicPr>
                <p:cNvPr id="27" name="图片 26"/>
                <p:cNvPicPr>
                  <a:picLocks noChangeAspect="1"/>
                </p:cNvPicPr>
                <p:nvPr/>
              </p:nvPicPr>
              <p:blipFill>
                <a:blip r:embed="rId4"/>
                <a:stretch>
                  <a:fillRect/>
                </a:stretch>
              </p:blipFill>
              <p:spPr>
                <a:xfrm>
                  <a:off x="4632646" y="1279044"/>
                  <a:ext cx="371402" cy="391299"/>
                </a:xfrm>
                <a:prstGeom prst="rect">
                  <a:avLst/>
                </a:prstGeom>
              </p:spPr>
            </p:pic>
            <p:pic>
              <p:nvPicPr>
                <p:cNvPr id="28" name="图片 27"/>
                <p:cNvPicPr>
                  <a:picLocks noChangeAspect="1"/>
                </p:cNvPicPr>
                <p:nvPr/>
              </p:nvPicPr>
              <p:blipFill>
                <a:blip r:embed="rId4"/>
                <a:stretch>
                  <a:fillRect/>
                </a:stretch>
              </p:blipFill>
              <p:spPr>
                <a:xfrm>
                  <a:off x="5005714" y="1279044"/>
                  <a:ext cx="371402" cy="391299"/>
                </a:xfrm>
                <a:prstGeom prst="rect">
                  <a:avLst/>
                </a:prstGeom>
              </p:spPr>
            </p:pic>
            <p:pic>
              <p:nvPicPr>
                <p:cNvPr id="29" name="图片 28"/>
                <p:cNvPicPr>
                  <a:picLocks noChangeAspect="1"/>
                </p:cNvPicPr>
                <p:nvPr/>
              </p:nvPicPr>
              <p:blipFill>
                <a:blip r:embed="rId4"/>
                <a:stretch>
                  <a:fillRect/>
                </a:stretch>
              </p:blipFill>
              <p:spPr>
                <a:xfrm>
                  <a:off x="5378781" y="1279044"/>
                  <a:ext cx="371402" cy="391299"/>
                </a:xfrm>
                <a:prstGeom prst="rect">
                  <a:avLst/>
                </a:prstGeom>
              </p:spPr>
            </p:pic>
            <p:pic>
              <p:nvPicPr>
                <p:cNvPr id="30" name="图片 29"/>
                <p:cNvPicPr>
                  <a:picLocks noChangeAspect="1"/>
                </p:cNvPicPr>
                <p:nvPr/>
              </p:nvPicPr>
              <p:blipFill>
                <a:blip r:embed="rId4"/>
                <a:stretch>
                  <a:fillRect/>
                </a:stretch>
              </p:blipFill>
              <p:spPr>
                <a:xfrm>
                  <a:off x="5751849" y="1279044"/>
                  <a:ext cx="371402" cy="391299"/>
                </a:xfrm>
                <a:prstGeom prst="rect">
                  <a:avLst/>
                </a:prstGeom>
              </p:spPr>
            </p:pic>
          </p:grpSp>
          <p:pic>
            <p:nvPicPr>
              <p:cNvPr id="63" name="图片 62"/>
              <p:cNvPicPr>
                <a:picLocks noChangeAspect="1"/>
              </p:cNvPicPr>
              <p:nvPr/>
            </p:nvPicPr>
            <p:blipFill>
              <a:blip r:embed="rId5"/>
              <a:stretch>
                <a:fillRect/>
              </a:stretch>
            </p:blipFill>
            <p:spPr>
              <a:xfrm>
                <a:off x="2483768" y="2776496"/>
                <a:ext cx="323257" cy="318206"/>
              </a:xfrm>
              <a:prstGeom prst="rect">
                <a:avLst/>
              </a:prstGeom>
            </p:spPr>
          </p:pic>
        </p:grpSp>
      </p:grpSp>
      <p:sp>
        <p:nvSpPr>
          <p:cNvPr id="64" name="圆角矩形 63"/>
          <p:cNvSpPr/>
          <p:nvPr/>
        </p:nvSpPr>
        <p:spPr>
          <a:xfrm>
            <a:off x="658812" y="39291"/>
            <a:ext cx="8485188" cy="9120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en-US" altLang="zh-CN" sz="3600" b="1" dirty="0">
                <a:solidFill>
                  <a:srgbClr val="0070C0"/>
                </a:solidFill>
                <a:latin typeface="微软雅黑" pitchFamily="34" charset="-122"/>
                <a:ea typeface="微软雅黑" pitchFamily="34" charset="-122"/>
              </a:rPr>
              <a:t>02 </a:t>
            </a:r>
            <a:r>
              <a:rPr lang="zh-CN" altLang="en-US" sz="3600" b="1" dirty="0">
                <a:solidFill>
                  <a:srgbClr val="0070C0"/>
                </a:solidFill>
                <a:latin typeface="微软雅黑" pitchFamily="34" charset="-122"/>
                <a:ea typeface="微软雅黑" pitchFamily="34" charset="-122"/>
              </a:rPr>
              <a:t>用户线上评价</a:t>
            </a:r>
            <a:endParaRPr lang="zh-TW" altLang="en-US" sz="3600" b="1" dirty="0">
              <a:solidFill>
                <a:srgbClr val="0070C0"/>
              </a:solidFill>
              <a:latin typeface="微软雅黑" pitchFamily="34" charset="-122"/>
              <a:ea typeface="微软雅黑" pitchFamily="34" charset="-122"/>
            </a:endParaRPr>
          </a:p>
        </p:txBody>
      </p:sp>
    </p:spTree>
    <p:custDataLst>
      <p:tags r:id="rId1"/>
    </p:custDataLst>
    <p:extLst>
      <p:ext uri="{BB962C8B-B14F-4D97-AF65-F5344CB8AC3E}">
        <p14:creationId xmlns:p14="http://schemas.microsoft.com/office/powerpoint/2010/main" val="38425867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77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 name="组合 31"/>
          <p:cNvGrpSpPr/>
          <p:nvPr/>
        </p:nvGrpSpPr>
        <p:grpSpPr>
          <a:xfrm>
            <a:off x="539552" y="915566"/>
            <a:ext cx="7872770" cy="553998"/>
            <a:chOff x="847223" y="1402990"/>
            <a:chExt cx="5904578" cy="553999"/>
          </a:xfrm>
        </p:grpSpPr>
        <p:sp>
          <p:nvSpPr>
            <p:cNvPr id="33" name="TextBox 4"/>
            <p:cNvSpPr txBox="1"/>
            <p:nvPr/>
          </p:nvSpPr>
          <p:spPr>
            <a:xfrm>
              <a:off x="955235" y="1402990"/>
              <a:ext cx="5796566" cy="553999"/>
            </a:xfrm>
            <a:prstGeom prst="rect">
              <a:avLst/>
            </a:prstGeom>
          </p:spPr>
          <p:txBody>
            <a:bodyPr wrap="square">
              <a:spAutoFit/>
            </a:bodyPr>
            <a:lstStyle>
              <a:defPPr>
                <a:defRPr lang="zh-CN"/>
              </a:defPPr>
              <a:lvl1pPr>
                <a:lnSpc>
                  <a:spcPct val="150000"/>
                </a:lnSpc>
                <a:buClr>
                  <a:schemeClr val="accent3">
                    <a:lumMod val="75000"/>
                  </a:schemeClr>
                </a:buClr>
                <a:defRPr>
                  <a:solidFill>
                    <a:schemeClr val="tx1">
                      <a:lumMod val="85000"/>
                      <a:lumOff val="15000"/>
                    </a:schemeClr>
                  </a:solidFill>
                  <a:latin typeface="微软雅黑" pitchFamily="34" charset="-122"/>
                  <a:ea typeface="微软雅黑" pitchFamily="34" charset="-122"/>
                </a:defRPr>
              </a:lvl1pPr>
            </a:lstStyle>
            <a:p>
              <a:pPr algn="just">
                <a:lnSpc>
                  <a:spcPct val="125000"/>
                </a:lnSpc>
              </a:pPr>
              <a:r>
                <a:rPr lang="zh-CN" altLang="en-US" sz="2400" b="1" dirty="0"/>
                <a:t>  资源质量评价量表</a:t>
              </a:r>
              <a:endParaRPr lang="en-US" altLang="zh-CN" sz="1700" b="1" dirty="0"/>
            </a:p>
          </p:txBody>
        </p:sp>
        <p:sp>
          <p:nvSpPr>
            <p:cNvPr id="34" name="椭圆 14"/>
            <p:cNvSpPr/>
            <p:nvPr/>
          </p:nvSpPr>
          <p:spPr bwMode="auto">
            <a:xfrm>
              <a:off x="847223" y="1492133"/>
              <a:ext cx="214387" cy="342906"/>
            </a:xfrm>
            <a:custGeom>
              <a:avLst/>
              <a:gdLst/>
              <a:ahLst/>
              <a:cxnLst/>
              <a:rect l="l" t="t" r="r" b="b"/>
              <a:pathLst>
                <a:path w="683568" h="864094">
                  <a:moveTo>
                    <a:pt x="341785" y="75471"/>
                  </a:moveTo>
                  <a:cubicBezTo>
                    <a:pt x="218037" y="75471"/>
                    <a:pt x="117720" y="175788"/>
                    <a:pt x="117720" y="299536"/>
                  </a:cubicBezTo>
                  <a:cubicBezTo>
                    <a:pt x="117720" y="423284"/>
                    <a:pt x="218037" y="523601"/>
                    <a:pt x="341785" y="523601"/>
                  </a:cubicBezTo>
                  <a:cubicBezTo>
                    <a:pt x="465533" y="523601"/>
                    <a:pt x="565850" y="423284"/>
                    <a:pt x="565850" y="299536"/>
                  </a:cubicBezTo>
                  <a:cubicBezTo>
                    <a:pt x="565850" y="175788"/>
                    <a:pt x="465533" y="75471"/>
                    <a:pt x="341785" y="75471"/>
                  </a:cubicBezTo>
                  <a:close/>
                  <a:moveTo>
                    <a:pt x="341784" y="0"/>
                  </a:moveTo>
                  <a:cubicBezTo>
                    <a:pt x="530546" y="0"/>
                    <a:pt x="683568" y="153022"/>
                    <a:pt x="683568" y="341784"/>
                  </a:cubicBezTo>
                  <a:cubicBezTo>
                    <a:pt x="683568" y="439085"/>
                    <a:pt x="642909" y="526890"/>
                    <a:pt x="577183" y="588642"/>
                  </a:cubicBezTo>
                  <a:lnTo>
                    <a:pt x="341597" y="864094"/>
                  </a:lnTo>
                  <a:lnTo>
                    <a:pt x="105111" y="587591"/>
                  </a:lnTo>
                  <a:cubicBezTo>
                    <a:pt x="87976" y="571864"/>
                    <a:pt x="72869" y="554041"/>
                    <a:pt x="59857" y="534679"/>
                  </a:cubicBezTo>
                  <a:lnTo>
                    <a:pt x="59306" y="534035"/>
                  </a:lnTo>
                  <a:lnTo>
                    <a:pt x="59325" y="534035"/>
                  </a:lnTo>
                  <a:cubicBezTo>
                    <a:pt x="21845" y="479324"/>
                    <a:pt x="0" y="413105"/>
                    <a:pt x="0" y="341784"/>
                  </a:cubicBezTo>
                  <a:cubicBezTo>
                    <a:pt x="0" y="153022"/>
                    <a:pt x="153022" y="0"/>
                    <a:pt x="341784" y="0"/>
                  </a:cubicBezTo>
                  <a:close/>
                </a:path>
              </a:pathLst>
            </a:custGeom>
            <a:solidFill>
              <a:schemeClr val="accent2"/>
            </a:solidFill>
            <a:ln w="3175"/>
          </p:spPr>
          <p:style>
            <a:lnRef idx="3">
              <a:schemeClr val="lt1"/>
            </a:lnRef>
            <a:fillRef idx="1">
              <a:schemeClr val="accent5"/>
            </a:fillRef>
            <a:effectRef idx="1">
              <a:schemeClr val="accent5"/>
            </a:effectRef>
            <a:fontRef idx="minor">
              <a:schemeClr val="lt1"/>
            </a:fontRef>
          </p:style>
          <p:txBody>
            <a:bodyPr anchor="ctr"/>
            <a:lstStyle/>
            <a:p>
              <a:pPr algn="ctr">
                <a:defRPr/>
              </a:pPr>
              <a:endParaRPr lang="zh-CN" altLang="en-US" sz="3200"/>
            </a:p>
          </p:txBody>
        </p:sp>
      </p:gr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圆角矩形 14"/>
          <p:cNvSpPr/>
          <p:nvPr/>
        </p:nvSpPr>
        <p:spPr>
          <a:xfrm>
            <a:off x="658812" y="39291"/>
            <a:ext cx="8485188" cy="9120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en-US" altLang="zh-CN" sz="3600" b="1" dirty="0">
                <a:solidFill>
                  <a:srgbClr val="0070C0"/>
                </a:solidFill>
                <a:latin typeface="微软雅黑" pitchFamily="34" charset="-122"/>
                <a:ea typeface="微软雅黑" pitchFamily="34" charset="-122"/>
              </a:rPr>
              <a:t>02 </a:t>
            </a:r>
            <a:r>
              <a:rPr lang="zh-CN" altLang="en-US" sz="3600" b="1" dirty="0">
                <a:solidFill>
                  <a:srgbClr val="0070C0"/>
                </a:solidFill>
                <a:latin typeface="微软雅黑" pitchFamily="34" charset="-122"/>
                <a:ea typeface="微软雅黑" pitchFamily="34" charset="-122"/>
              </a:rPr>
              <a:t>用户线上评价</a:t>
            </a:r>
            <a:endParaRPr lang="zh-TW" altLang="en-US" sz="3600" b="1" dirty="0">
              <a:solidFill>
                <a:srgbClr val="0070C0"/>
              </a:solidFill>
              <a:latin typeface="微软雅黑" pitchFamily="34" charset="-122"/>
              <a:ea typeface="微软雅黑" pitchFamily="34" charset="-122"/>
            </a:endParaRPr>
          </a:p>
        </p:txBody>
      </p:sp>
      <p:graphicFrame>
        <p:nvGraphicFramePr>
          <p:cNvPr id="16" name="表格 15"/>
          <p:cNvGraphicFramePr>
            <a:graphicFrameLocks noGrp="1"/>
          </p:cNvGraphicFramePr>
          <p:nvPr>
            <p:extLst/>
          </p:nvPr>
        </p:nvGraphicFramePr>
        <p:xfrm>
          <a:off x="923488" y="1474855"/>
          <a:ext cx="7488834" cy="3557496"/>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2913619">
                  <a:extLst>
                    <a:ext uri="{9D8B030D-6E8A-4147-A177-3AD203B41FA5}">
                      <a16:colId xmlns:a16="http://schemas.microsoft.com/office/drawing/2014/main" val="20000"/>
                    </a:ext>
                  </a:extLst>
                </a:gridCol>
                <a:gridCol w="915043">
                  <a:extLst>
                    <a:ext uri="{9D8B030D-6E8A-4147-A177-3AD203B41FA5}">
                      <a16:colId xmlns:a16="http://schemas.microsoft.com/office/drawing/2014/main" val="20001"/>
                    </a:ext>
                  </a:extLst>
                </a:gridCol>
                <a:gridCol w="915043">
                  <a:extLst>
                    <a:ext uri="{9D8B030D-6E8A-4147-A177-3AD203B41FA5}">
                      <a16:colId xmlns:a16="http://schemas.microsoft.com/office/drawing/2014/main" val="20002"/>
                    </a:ext>
                  </a:extLst>
                </a:gridCol>
                <a:gridCol w="915043">
                  <a:extLst>
                    <a:ext uri="{9D8B030D-6E8A-4147-A177-3AD203B41FA5}">
                      <a16:colId xmlns:a16="http://schemas.microsoft.com/office/drawing/2014/main" val="20003"/>
                    </a:ext>
                  </a:extLst>
                </a:gridCol>
                <a:gridCol w="915043">
                  <a:extLst>
                    <a:ext uri="{9D8B030D-6E8A-4147-A177-3AD203B41FA5}">
                      <a16:colId xmlns:a16="http://schemas.microsoft.com/office/drawing/2014/main" val="20004"/>
                    </a:ext>
                  </a:extLst>
                </a:gridCol>
                <a:gridCol w="915043">
                  <a:extLst>
                    <a:ext uri="{9D8B030D-6E8A-4147-A177-3AD203B41FA5}">
                      <a16:colId xmlns:a16="http://schemas.microsoft.com/office/drawing/2014/main" val="20005"/>
                    </a:ext>
                  </a:extLst>
                </a:gridCol>
              </a:tblGrid>
              <a:tr h="520831">
                <a:tc rowSpan="2">
                  <a:txBody>
                    <a:bodyPr/>
                    <a:lstStyle/>
                    <a:p>
                      <a:pPr algn="ctr">
                        <a:lnSpc>
                          <a:spcPts val="2200"/>
                        </a:lnSpc>
                        <a:spcAft>
                          <a:spcPts val="0"/>
                        </a:spcAft>
                      </a:pPr>
                      <a:r>
                        <a:rPr lang="zh-CN" sz="1800" b="1" kern="100" dirty="0">
                          <a:effectLst/>
                          <a:latin typeface="微软雅黑" panose="020B0503020204020204" pitchFamily="34" charset="-122"/>
                          <a:ea typeface="微软雅黑" panose="020B0503020204020204" pitchFamily="34" charset="-122"/>
                        </a:rPr>
                        <a:t>评价指标</a:t>
                      </a:r>
                      <a:endParaRPr lang="zh-CN" sz="1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solidFill>
                      <a:schemeClr val="tx2">
                        <a:lumMod val="40000"/>
                        <a:lumOff val="60000"/>
                      </a:schemeClr>
                    </a:solidFill>
                  </a:tcPr>
                </a:tc>
                <a:tc gridSpan="5">
                  <a:txBody>
                    <a:bodyPr/>
                    <a:lstStyle/>
                    <a:p>
                      <a:pPr algn="ctr">
                        <a:lnSpc>
                          <a:spcPts val="2200"/>
                        </a:lnSpc>
                        <a:spcAft>
                          <a:spcPts val="0"/>
                        </a:spcAft>
                      </a:pPr>
                      <a:r>
                        <a:rPr lang="zh-CN" sz="1800" b="1" kern="100" dirty="0">
                          <a:effectLst/>
                          <a:latin typeface="微软雅黑" panose="020B0503020204020204" pitchFamily="34" charset="-122"/>
                          <a:ea typeface="微软雅黑" panose="020B0503020204020204" pitchFamily="34" charset="-122"/>
                        </a:rPr>
                        <a:t>指标达成程度</a:t>
                      </a:r>
                      <a:endParaRPr lang="zh-CN" sz="1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solidFill>
                      <a:schemeClr val="tx2">
                        <a:lumMod val="40000"/>
                        <a:lumOff val="60000"/>
                      </a:schemeClr>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504056">
                <a:tc vMerge="1">
                  <a:txBody>
                    <a:bodyPr/>
                    <a:lstStyle/>
                    <a:p>
                      <a:endParaRPr lang="zh-CN" altLang="en-US"/>
                    </a:p>
                  </a:txBody>
                  <a:tcPr/>
                </a:tc>
                <a:tc>
                  <a:txBody>
                    <a:bodyPr/>
                    <a:lstStyle/>
                    <a:p>
                      <a:pPr algn="ctr">
                        <a:lnSpc>
                          <a:spcPts val="2200"/>
                        </a:lnSpc>
                        <a:spcAft>
                          <a:spcPts val="0"/>
                        </a:spcAft>
                      </a:pPr>
                      <a:r>
                        <a:rPr lang="zh-CN" sz="1400" b="1" kern="100" dirty="0">
                          <a:effectLst/>
                          <a:latin typeface="微软雅黑" panose="020B0503020204020204" pitchFamily="34" charset="-122"/>
                          <a:ea typeface="微软雅黑" panose="020B0503020204020204" pitchFamily="34" charset="-122"/>
                        </a:rPr>
                        <a:t>全部达成</a:t>
                      </a:r>
                    </a:p>
                    <a:p>
                      <a:pPr algn="ctr">
                        <a:lnSpc>
                          <a:spcPts val="2200"/>
                        </a:lnSpc>
                        <a:spcAft>
                          <a:spcPts val="0"/>
                        </a:spcAft>
                      </a:pPr>
                      <a:r>
                        <a:rPr lang="en-US" sz="1400" b="1" kern="100" dirty="0">
                          <a:effectLst/>
                          <a:latin typeface="微软雅黑" panose="020B0503020204020204" pitchFamily="34" charset="-122"/>
                          <a:ea typeface="微软雅黑" panose="020B0503020204020204" pitchFamily="34" charset="-122"/>
                        </a:rPr>
                        <a:t>3</a:t>
                      </a:r>
                      <a:endParaRPr lang="zh-CN" sz="14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solidFill>
                      <a:schemeClr val="tx2">
                        <a:lumMod val="40000"/>
                        <a:lumOff val="60000"/>
                      </a:schemeClr>
                    </a:solidFill>
                  </a:tcPr>
                </a:tc>
                <a:tc>
                  <a:txBody>
                    <a:bodyPr/>
                    <a:lstStyle/>
                    <a:p>
                      <a:pPr algn="ctr">
                        <a:lnSpc>
                          <a:spcPts val="2200"/>
                        </a:lnSpc>
                        <a:spcAft>
                          <a:spcPts val="0"/>
                        </a:spcAft>
                      </a:pPr>
                      <a:r>
                        <a:rPr lang="zh-CN" sz="1400" b="1" kern="100" dirty="0">
                          <a:effectLst/>
                          <a:latin typeface="微软雅黑" panose="020B0503020204020204" pitchFamily="34" charset="-122"/>
                          <a:ea typeface="微软雅黑" panose="020B0503020204020204" pitchFamily="34" charset="-122"/>
                        </a:rPr>
                        <a:t>基本达成</a:t>
                      </a:r>
                    </a:p>
                    <a:p>
                      <a:pPr algn="ctr">
                        <a:lnSpc>
                          <a:spcPts val="2200"/>
                        </a:lnSpc>
                        <a:spcAft>
                          <a:spcPts val="0"/>
                        </a:spcAft>
                      </a:pPr>
                      <a:r>
                        <a:rPr lang="en-US" sz="1400" b="1" kern="100" dirty="0">
                          <a:effectLst/>
                          <a:latin typeface="微软雅黑" panose="020B0503020204020204" pitchFamily="34" charset="-122"/>
                          <a:ea typeface="微软雅黑" panose="020B0503020204020204" pitchFamily="34" charset="-122"/>
                        </a:rPr>
                        <a:t>2</a:t>
                      </a:r>
                      <a:endParaRPr lang="zh-CN" sz="14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solidFill>
                      <a:schemeClr val="tx2">
                        <a:lumMod val="40000"/>
                        <a:lumOff val="60000"/>
                      </a:schemeClr>
                    </a:solidFill>
                  </a:tcPr>
                </a:tc>
                <a:tc>
                  <a:txBody>
                    <a:bodyPr/>
                    <a:lstStyle/>
                    <a:p>
                      <a:pPr algn="ctr">
                        <a:lnSpc>
                          <a:spcPts val="2200"/>
                        </a:lnSpc>
                        <a:spcAft>
                          <a:spcPts val="0"/>
                        </a:spcAft>
                      </a:pPr>
                      <a:r>
                        <a:rPr lang="zh-CN" sz="1400" b="1" kern="100" dirty="0">
                          <a:effectLst/>
                          <a:latin typeface="微软雅黑" panose="020B0503020204020204" pitchFamily="34" charset="-122"/>
                          <a:ea typeface="微软雅黑" panose="020B0503020204020204" pitchFamily="34" charset="-122"/>
                        </a:rPr>
                        <a:t>部分达成</a:t>
                      </a:r>
                    </a:p>
                    <a:p>
                      <a:pPr algn="ctr">
                        <a:lnSpc>
                          <a:spcPts val="2200"/>
                        </a:lnSpc>
                        <a:spcAft>
                          <a:spcPts val="0"/>
                        </a:spcAft>
                      </a:pPr>
                      <a:r>
                        <a:rPr lang="en-US" sz="1400" b="1" kern="100" dirty="0">
                          <a:effectLst/>
                          <a:latin typeface="微软雅黑" panose="020B0503020204020204" pitchFamily="34" charset="-122"/>
                          <a:ea typeface="微软雅黑" panose="020B0503020204020204" pitchFamily="34" charset="-122"/>
                        </a:rPr>
                        <a:t>1</a:t>
                      </a:r>
                      <a:endParaRPr lang="zh-CN" sz="14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solidFill>
                      <a:schemeClr val="tx2">
                        <a:lumMod val="40000"/>
                        <a:lumOff val="60000"/>
                      </a:schemeClr>
                    </a:solidFill>
                  </a:tcPr>
                </a:tc>
                <a:tc>
                  <a:txBody>
                    <a:bodyPr/>
                    <a:lstStyle/>
                    <a:p>
                      <a:pPr algn="ctr">
                        <a:lnSpc>
                          <a:spcPts val="2200"/>
                        </a:lnSpc>
                        <a:spcAft>
                          <a:spcPts val="0"/>
                        </a:spcAft>
                      </a:pPr>
                      <a:r>
                        <a:rPr lang="zh-CN" sz="1400" b="1" kern="100" dirty="0">
                          <a:effectLst/>
                          <a:latin typeface="微软雅黑" panose="020B0503020204020204" pitchFamily="34" charset="-122"/>
                          <a:ea typeface="微软雅黑" panose="020B0503020204020204" pitchFamily="34" charset="-122"/>
                        </a:rPr>
                        <a:t>没有达成</a:t>
                      </a:r>
                    </a:p>
                    <a:p>
                      <a:pPr algn="ctr">
                        <a:lnSpc>
                          <a:spcPts val="2200"/>
                        </a:lnSpc>
                        <a:spcAft>
                          <a:spcPts val="0"/>
                        </a:spcAft>
                      </a:pPr>
                      <a:r>
                        <a:rPr lang="en-US" sz="1400" b="1" kern="100" dirty="0">
                          <a:effectLst/>
                          <a:latin typeface="微软雅黑" panose="020B0503020204020204" pitchFamily="34" charset="-122"/>
                          <a:ea typeface="微软雅黑" panose="020B0503020204020204" pitchFamily="34" charset="-122"/>
                        </a:rPr>
                        <a:t>0</a:t>
                      </a:r>
                      <a:endParaRPr lang="zh-CN" sz="14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solidFill>
                      <a:schemeClr val="tx2">
                        <a:lumMod val="40000"/>
                        <a:lumOff val="60000"/>
                      </a:schemeClr>
                    </a:solidFill>
                  </a:tcPr>
                </a:tc>
                <a:tc>
                  <a:txBody>
                    <a:bodyPr/>
                    <a:lstStyle/>
                    <a:p>
                      <a:pPr algn="ctr">
                        <a:lnSpc>
                          <a:spcPts val="2200"/>
                        </a:lnSpc>
                        <a:spcAft>
                          <a:spcPts val="0"/>
                        </a:spcAft>
                      </a:pPr>
                      <a:r>
                        <a:rPr lang="zh-CN" sz="1400" b="1" kern="100" dirty="0">
                          <a:effectLst/>
                          <a:latin typeface="微软雅黑" panose="020B0503020204020204" pitchFamily="34" charset="-122"/>
                          <a:ea typeface="微软雅黑" panose="020B0503020204020204" pitchFamily="34" charset="-122"/>
                        </a:rPr>
                        <a:t>不提及</a:t>
                      </a:r>
                    </a:p>
                    <a:p>
                      <a:pPr algn="ctr">
                        <a:lnSpc>
                          <a:spcPts val="2200"/>
                        </a:lnSpc>
                        <a:spcAft>
                          <a:spcPts val="0"/>
                        </a:spcAft>
                      </a:pPr>
                      <a:r>
                        <a:rPr lang="zh-CN" sz="1400" b="1" kern="100" dirty="0">
                          <a:effectLst/>
                          <a:latin typeface="微软雅黑" panose="020B0503020204020204" pitchFamily="34" charset="-122"/>
                          <a:ea typeface="微软雅黑" panose="020B0503020204020204" pitchFamily="34" charset="-122"/>
                        </a:rPr>
                        <a:t>（</a:t>
                      </a:r>
                      <a:r>
                        <a:rPr lang="en-US" sz="1400" b="1" kern="100" dirty="0">
                          <a:effectLst/>
                          <a:latin typeface="微软雅黑" panose="020B0503020204020204" pitchFamily="34" charset="-122"/>
                          <a:ea typeface="微软雅黑" panose="020B0503020204020204" pitchFamily="34" charset="-122"/>
                        </a:rPr>
                        <a:t>N/A</a:t>
                      </a:r>
                      <a:r>
                        <a:rPr lang="zh-CN" sz="1400" b="1" kern="100" dirty="0">
                          <a:effectLst/>
                          <a:latin typeface="微软雅黑" panose="020B0503020204020204" pitchFamily="34" charset="-122"/>
                          <a:ea typeface="微软雅黑" panose="020B0503020204020204" pitchFamily="34" charset="-122"/>
                        </a:rPr>
                        <a:t>）</a:t>
                      </a:r>
                      <a:endParaRPr lang="zh-CN" sz="14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solidFill>
                      <a:schemeClr val="tx2">
                        <a:lumMod val="40000"/>
                        <a:lumOff val="60000"/>
                      </a:schemeClr>
                    </a:solidFill>
                  </a:tcPr>
                </a:tc>
                <a:extLst>
                  <a:ext uri="{0D108BD9-81ED-4DB2-BD59-A6C34878D82A}">
                    <a16:rowId xmlns:a16="http://schemas.microsoft.com/office/drawing/2014/main" val="10001"/>
                  </a:ext>
                </a:extLst>
              </a:tr>
              <a:tr h="389633">
                <a:tc>
                  <a:txBody>
                    <a:bodyPr/>
                    <a:lstStyle/>
                    <a:p>
                      <a:pPr algn="just">
                        <a:lnSpc>
                          <a:spcPct val="125000"/>
                        </a:lnSpc>
                        <a:spcAft>
                          <a:spcPts val="0"/>
                        </a:spcAft>
                      </a:pPr>
                      <a:r>
                        <a:rPr lang="en-US" sz="1400" kern="100" dirty="0">
                          <a:effectLst/>
                          <a:latin typeface="微软雅黑" panose="020B0503020204020204" pitchFamily="34" charset="-122"/>
                          <a:ea typeface="微软雅黑" panose="020B0503020204020204" pitchFamily="34" charset="-122"/>
                        </a:rPr>
                        <a:t>1.</a:t>
                      </a:r>
                      <a:r>
                        <a:rPr lang="zh-CN" altLang="en-US" sz="1400" kern="100" dirty="0">
                          <a:effectLst/>
                          <a:latin typeface="微软雅黑" panose="020B0503020204020204" pitchFamily="34" charset="-122"/>
                          <a:ea typeface="微软雅黑" panose="020B0503020204020204" pitchFamily="34" charset="-122"/>
                        </a:rPr>
                        <a:t>符合学科课程标准的情况</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dirty="0">
                          <a:effectLst/>
                          <a:latin typeface="微软雅黑" panose="020B0503020204020204" pitchFamily="34" charset="-122"/>
                          <a:ea typeface="微软雅黑" panose="020B0503020204020204" pitchFamily="34" charset="-122"/>
                        </a:rPr>
                        <a:t> </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dirty="0">
                          <a:effectLst/>
                          <a:latin typeface="微软雅黑" panose="020B0503020204020204" pitchFamily="34" charset="-122"/>
                          <a:ea typeface="微软雅黑" panose="020B0503020204020204" pitchFamily="34" charset="-122"/>
                        </a:rPr>
                        <a:t> </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extLst>
                  <a:ext uri="{0D108BD9-81ED-4DB2-BD59-A6C34878D82A}">
                    <a16:rowId xmlns:a16="http://schemas.microsoft.com/office/drawing/2014/main" val="10002"/>
                  </a:ext>
                </a:extLst>
              </a:tr>
              <a:tr h="360040">
                <a:tc>
                  <a:txBody>
                    <a:bodyPr/>
                    <a:lstStyle/>
                    <a:p>
                      <a:pPr algn="just">
                        <a:lnSpc>
                          <a:spcPct val="125000"/>
                        </a:lnSpc>
                        <a:spcAft>
                          <a:spcPts val="0"/>
                        </a:spcAft>
                      </a:pPr>
                      <a:r>
                        <a:rPr lang="en-US" sz="1400" kern="100" dirty="0">
                          <a:effectLst/>
                          <a:latin typeface="微软雅黑" panose="020B0503020204020204" pitchFamily="34" charset="-122"/>
                          <a:ea typeface="微软雅黑" panose="020B0503020204020204" pitchFamily="34" charset="-122"/>
                        </a:rPr>
                        <a:t>2.</a:t>
                      </a:r>
                      <a:r>
                        <a:rPr lang="zh-CN" sz="1400" kern="100" dirty="0">
                          <a:effectLst/>
                          <a:latin typeface="微软雅黑" panose="020B0503020204020204" pitchFamily="34" charset="-122"/>
                          <a:ea typeface="微软雅黑" panose="020B0503020204020204" pitchFamily="34" charset="-122"/>
                        </a:rPr>
                        <a:t>资源</a:t>
                      </a:r>
                      <a:r>
                        <a:rPr lang="zh-CN" altLang="en-US" sz="1400" kern="100" dirty="0">
                          <a:effectLst/>
                          <a:latin typeface="微软雅黑" panose="020B0503020204020204" pitchFamily="34" charset="-122"/>
                          <a:ea typeface="微软雅黑" panose="020B0503020204020204" pitchFamily="34" charset="-122"/>
                        </a:rPr>
                        <a:t>的内容设计质量</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dirty="0">
                          <a:effectLst/>
                          <a:latin typeface="微软雅黑" panose="020B0503020204020204" pitchFamily="34" charset="-122"/>
                          <a:ea typeface="微软雅黑" panose="020B0503020204020204" pitchFamily="34" charset="-122"/>
                        </a:rPr>
                        <a:t> </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dirty="0">
                          <a:effectLst/>
                          <a:latin typeface="微软雅黑" panose="020B0503020204020204" pitchFamily="34" charset="-122"/>
                          <a:ea typeface="微软雅黑" panose="020B0503020204020204" pitchFamily="34" charset="-122"/>
                        </a:rPr>
                        <a:t> </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extLst>
                  <a:ext uri="{0D108BD9-81ED-4DB2-BD59-A6C34878D82A}">
                    <a16:rowId xmlns:a16="http://schemas.microsoft.com/office/drawing/2014/main" val="10003"/>
                  </a:ext>
                </a:extLst>
              </a:tr>
              <a:tr h="288032">
                <a:tc>
                  <a:txBody>
                    <a:bodyPr/>
                    <a:lstStyle/>
                    <a:p>
                      <a:pPr algn="just">
                        <a:lnSpc>
                          <a:spcPct val="125000"/>
                        </a:lnSpc>
                        <a:spcAft>
                          <a:spcPts val="0"/>
                        </a:spcAft>
                      </a:pPr>
                      <a:r>
                        <a:rPr lang="en-US" sz="1400" kern="100" dirty="0">
                          <a:effectLst/>
                          <a:latin typeface="微软雅黑" panose="020B0503020204020204" pitchFamily="34" charset="-122"/>
                          <a:ea typeface="微软雅黑" panose="020B0503020204020204" pitchFamily="34" charset="-122"/>
                        </a:rPr>
                        <a:t>3.</a:t>
                      </a:r>
                      <a:r>
                        <a:rPr lang="zh-CN" sz="1400" kern="100" dirty="0">
                          <a:effectLst/>
                          <a:latin typeface="微软雅黑" panose="020B0503020204020204" pitchFamily="34" charset="-122"/>
                          <a:ea typeface="微软雅黑" panose="020B0503020204020204" pitchFamily="34" charset="-122"/>
                        </a:rPr>
                        <a:t>资源</a:t>
                      </a:r>
                      <a:r>
                        <a:rPr lang="zh-CN" altLang="en-US" sz="1400" kern="100" dirty="0">
                          <a:effectLst/>
                          <a:latin typeface="微软雅黑" panose="020B0503020204020204" pitchFamily="34" charset="-122"/>
                          <a:ea typeface="微软雅黑" panose="020B0503020204020204" pitchFamily="34" charset="-122"/>
                        </a:rPr>
                        <a:t>的交互设计</a:t>
                      </a:r>
                      <a:r>
                        <a:rPr lang="zh-CN" sz="1400" kern="100" dirty="0">
                          <a:effectLst/>
                          <a:latin typeface="微软雅黑" panose="020B0503020204020204" pitchFamily="34" charset="-122"/>
                          <a:ea typeface="微软雅黑" panose="020B0503020204020204" pitchFamily="34" charset="-122"/>
                        </a:rPr>
                        <a:t>质量</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dirty="0">
                          <a:effectLst/>
                          <a:latin typeface="微软雅黑" panose="020B0503020204020204" pitchFamily="34" charset="-122"/>
                          <a:ea typeface="微软雅黑" panose="020B0503020204020204" pitchFamily="34" charset="-122"/>
                        </a:rPr>
                        <a:t> </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dirty="0">
                          <a:effectLst/>
                          <a:latin typeface="微软雅黑" panose="020B0503020204020204" pitchFamily="34" charset="-122"/>
                          <a:ea typeface="微软雅黑" panose="020B0503020204020204" pitchFamily="34" charset="-122"/>
                        </a:rPr>
                        <a:t> </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extLst>
                  <a:ext uri="{0D108BD9-81ED-4DB2-BD59-A6C34878D82A}">
                    <a16:rowId xmlns:a16="http://schemas.microsoft.com/office/drawing/2014/main" val="10004"/>
                  </a:ext>
                </a:extLst>
              </a:tr>
              <a:tr h="360040">
                <a:tc>
                  <a:txBody>
                    <a:bodyPr/>
                    <a:lstStyle/>
                    <a:p>
                      <a:pPr algn="just">
                        <a:lnSpc>
                          <a:spcPct val="125000"/>
                        </a:lnSpc>
                        <a:spcAft>
                          <a:spcPts val="0"/>
                        </a:spcAft>
                      </a:pPr>
                      <a:r>
                        <a:rPr lang="en-US" sz="1400" kern="100" dirty="0">
                          <a:effectLst/>
                          <a:latin typeface="微软雅黑" panose="020B0503020204020204" pitchFamily="34" charset="-122"/>
                          <a:ea typeface="微软雅黑" panose="020B0503020204020204" pitchFamily="34" charset="-122"/>
                        </a:rPr>
                        <a:t>4.</a:t>
                      </a:r>
                      <a:r>
                        <a:rPr lang="zh-CN" sz="1400" kern="100" dirty="0">
                          <a:effectLst/>
                          <a:latin typeface="微软雅黑" panose="020B0503020204020204" pitchFamily="34" charset="-122"/>
                          <a:ea typeface="微软雅黑" panose="020B0503020204020204" pitchFamily="34" charset="-122"/>
                        </a:rPr>
                        <a:t>资源</a:t>
                      </a:r>
                      <a:r>
                        <a:rPr lang="zh-CN" altLang="en-US" sz="1400" kern="100" dirty="0">
                          <a:effectLst/>
                          <a:latin typeface="微软雅黑" panose="020B0503020204020204" pitchFamily="34" charset="-122"/>
                          <a:ea typeface="微软雅黑" panose="020B0503020204020204" pitchFamily="34" charset="-122"/>
                        </a:rPr>
                        <a:t>的学习活动设计</a:t>
                      </a:r>
                      <a:r>
                        <a:rPr lang="zh-CN" sz="1400" kern="100" dirty="0">
                          <a:effectLst/>
                          <a:latin typeface="微软雅黑" panose="020B0503020204020204" pitchFamily="34" charset="-122"/>
                          <a:ea typeface="微软雅黑" panose="020B0503020204020204" pitchFamily="34" charset="-122"/>
                        </a:rPr>
                        <a:t>质量</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dirty="0">
                          <a:effectLst/>
                          <a:latin typeface="微软雅黑" panose="020B0503020204020204" pitchFamily="34" charset="-122"/>
                          <a:ea typeface="微软雅黑" panose="020B0503020204020204" pitchFamily="34" charset="-122"/>
                        </a:rPr>
                        <a:t> </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dirty="0">
                          <a:effectLst/>
                          <a:latin typeface="微软雅黑" panose="020B0503020204020204" pitchFamily="34" charset="-122"/>
                          <a:ea typeface="微软雅黑" panose="020B0503020204020204" pitchFamily="34" charset="-122"/>
                        </a:rPr>
                        <a:t> </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dirty="0">
                          <a:effectLst/>
                          <a:latin typeface="微软雅黑" panose="020B0503020204020204" pitchFamily="34" charset="-122"/>
                          <a:ea typeface="微软雅黑" panose="020B0503020204020204" pitchFamily="34" charset="-122"/>
                        </a:rPr>
                        <a:t> </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extLst>
                  <a:ext uri="{0D108BD9-81ED-4DB2-BD59-A6C34878D82A}">
                    <a16:rowId xmlns:a16="http://schemas.microsoft.com/office/drawing/2014/main" val="10005"/>
                  </a:ext>
                </a:extLst>
              </a:tr>
              <a:tr h="360040">
                <a:tc>
                  <a:txBody>
                    <a:bodyPr/>
                    <a:lstStyle/>
                    <a:p>
                      <a:pPr marL="0" marR="0" indent="0" algn="just" defTabSz="914400" rtl="0" eaLnBrk="1" fontAlgn="auto" latinLnBrk="0" hangingPunct="1">
                        <a:lnSpc>
                          <a:spcPct val="125000"/>
                        </a:lnSpc>
                        <a:spcBef>
                          <a:spcPts val="0"/>
                        </a:spcBef>
                        <a:spcAft>
                          <a:spcPts val="0"/>
                        </a:spcAft>
                        <a:buClrTx/>
                        <a:buSzTx/>
                        <a:buFontTx/>
                        <a:buNone/>
                        <a:tabLst/>
                        <a:defRPr/>
                      </a:pPr>
                      <a:r>
                        <a:rPr lang="en-US" sz="1400" kern="100" dirty="0">
                          <a:effectLst/>
                          <a:latin typeface="微软雅黑" panose="020B0503020204020204" pitchFamily="34" charset="-122"/>
                          <a:ea typeface="微软雅黑" panose="020B0503020204020204" pitchFamily="34" charset="-122"/>
                        </a:rPr>
                        <a:t>5.</a:t>
                      </a:r>
                      <a:r>
                        <a:rPr lang="zh-CN" sz="1400" kern="100" dirty="0">
                          <a:solidFill>
                            <a:schemeClr val="dk1"/>
                          </a:solidFill>
                          <a:effectLst/>
                          <a:latin typeface="微软雅黑" panose="020B0503020204020204" pitchFamily="34" charset="-122"/>
                          <a:ea typeface="微软雅黑" panose="020B0503020204020204" pitchFamily="34" charset="-122"/>
                          <a:cs typeface="+mn-cs"/>
                        </a:rPr>
                        <a:t>资源的</a:t>
                      </a:r>
                      <a:r>
                        <a:rPr lang="zh-CN" altLang="en-US" sz="1400" kern="100" dirty="0">
                          <a:solidFill>
                            <a:schemeClr val="dk1"/>
                          </a:solidFill>
                          <a:effectLst/>
                          <a:latin typeface="微软雅黑" panose="020B0503020204020204" pitchFamily="34" charset="-122"/>
                          <a:ea typeface="微软雅黑" panose="020B0503020204020204" pitchFamily="34" charset="-122"/>
                          <a:cs typeface="+mn-cs"/>
                        </a:rPr>
                        <a:t>评价设计质量</a:t>
                      </a:r>
                      <a:endParaRPr lang="zh-CN" altLang="zh-CN" sz="1400" kern="100" dirty="0">
                        <a:solidFill>
                          <a:schemeClr val="dk1"/>
                        </a:solidFill>
                        <a:effectLst/>
                        <a:latin typeface="微软雅黑" panose="020B0503020204020204" pitchFamily="34" charset="-122"/>
                        <a:ea typeface="微软雅黑" panose="020B0503020204020204" pitchFamily="34" charset="-122"/>
                        <a:cs typeface="+mn-cs"/>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dirty="0">
                          <a:effectLst/>
                          <a:latin typeface="微软雅黑" panose="020B0503020204020204" pitchFamily="34" charset="-122"/>
                          <a:ea typeface="微软雅黑" panose="020B0503020204020204" pitchFamily="34" charset="-122"/>
                        </a:rPr>
                        <a:t> </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dirty="0">
                          <a:effectLst/>
                          <a:latin typeface="微软雅黑" panose="020B0503020204020204" pitchFamily="34" charset="-122"/>
                          <a:ea typeface="微软雅黑" panose="020B0503020204020204" pitchFamily="34" charset="-122"/>
                        </a:rPr>
                        <a:t> </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extLst>
                  <a:ext uri="{0D108BD9-81ED-4DB2-BD59-A6C34878D82A}">
                    <a16:rowId xmlns:a16="http://schemas.microsoft.com/office/drawing/2014/main" val="10006"/>
                  </a:ext>
                </a:extLst>
              </a:tr>
              <a:tr h="360040">
                <a:tc>
                  <a:txBody>
                    <a:bodyPr/>
                    <a:lstStyle/>
                    <a:p>
                      <a:pPr algn="just">
                        <a:lnSpc>
                          <a:spcPct val="125000"/>
                        </a:lnSpc>
                        <a:spcAft>
                          <a:spcPts val="0"/>
                        </a:spcAft>
                      </a:pPr>
                      <a:r>
                        <a:rPr lang="en-US" sz="1400" kern="100" dirty="0">
                          <a:effectLst/>
                          <a:latin typeface="微软雅黑" panose="020B0503020204020204" pitchFamily="34" charset="-122"/>
                          <a:ea typeface="微软雅黑" panose="020B0503020204020204" pitchFamily="34" charset="-122"/>
                        </a:rPr>
                        <a:t>6.</a:t>
                      </a:r>
                      <a:r>
                        <a:rPr lang="zh-CN" sz="1400" kern="100" dirty="0">
                          <a:effectLst/>
                          <a:latin typeface="微软雅黑" panose="020B0503020204020204" pitchFamily="34" charset="-122"/>
                          <a:ea typeface="微软雅黑" panose="020B0503020204020204" pitchFamily="34" charset="-122"/>
                        </a:rPr>
                        <a:t>资源的</a:t>
                      </a:r>
                      <a:r>
                        <a:rPr lang="zh-CN" altLang="en-US" sz="1400" kern="100" dirty="0">
                          <a:effectLst/>
                          <a:latin typeface="微软雅黑" panose="020B0503020204020204" pitchFamily="34" charset="-122"/>
                          <a:ea typeface="微软雅黑" panose="020B0503020204020204" pitchFamily="34" charset="-122"/>
                        </a:rPr>
                        <a:t>运行状况</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dirty="0">
                          <a:effectLst/>
                          <a:latin typeface="微软雅黑" panose="020B0503020204020204" pitchFamily="34" charset="-122"/>
                          <a:ea typeface="微软雅黑" panose="020B0503020204020204" pitchFamily="34" charset="-122"/>
                        </a:rPr>
                        <a:t> </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dirty="0">
                          <a:effectLst/>
                          <a:latin typeface="微软雅黑" panose="020B0503020204020204" pitchFamily="34" charset="-122"/>
                          <a:ea typeface="微软雅黑" panose="020B0503020204020204" pitchFamily="34" charset="-122"/>
                        </a:rPr>
                        <a:t> </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extLst>
                  <a:ext uri="{0D108BD9-81ED-4DB2-BD59-A6C34878D82A}">
                    <a16:rowId xmlns:a16="http://schemas.microsoft.com/office/drawing/2014/main" val="10007"/>
                  </a:ext>
                </a:extLst>
              </a:tr>
              <a:tr h="360040">
                <a:tc>
                  <a:txBody>
                    <a:bodyPr/>
                    <a:lstStyle/>
                    <a:p>
                      <a:pPr algn="just">
                        <a:lnSpc>
                          <a:spcPct val="125000"/>
                        </a:lnSpc>
                        <a:spcAft>
                          <a:spcPts val="0"/>
                        </a:spcAft>
                      </a:pPr>
                      <a:r>
                        <a:rPr lang="en-US" sz="1400" kern="100" dirty="0">
                          <a:effectLst/>
                          <a:latin typeface="微软雅黑" panose="020B0503020204020204" pitchFamily="34" charset="-122"/>
                          <a:ea typeface="微软雅黑" panose="020B0503020204020204" pitchFamily="34" charset="-122"/>
                        </a:rPr>
                        <a:t>7.</a:t>
                      </a:r>
                      <a:r>
                        <a:rPr lang="zh-CN" sz="1400" kern="100" dirty="0">
                          <a:effectLst/>
                          <a:latin typeface="微软雅黑" panose="020B0503020204020204" pitchFamily="34" charset="-122"/>
                          <a:ea typeface="微软雅黑" panose="020B0503020204020204" pitchFamily="34" charset="-122"/>
                        </a:rPr>
                        <a:t>资源的</a:t>
                      </a:r>
                      <a:r>
                        <a:rPr lang="zh-CN" altLang="en-US" sz="1400" kern="100" dirty="0">
                          <a:effectLst/>
                          <a:latin typeface="微软雅黑" panose="020B0503020204020204" pitchFamily="34" charset="-122"/>
                          <a:ea typeface="微软雅黑" panose="020B0503020204020204" pitchFamily="34" charset="-122"/>
                        </a:rPr>
                        <a:t>使用支持</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a:effectLst/>
                          <a:latin typeface="微软雅黑" panose="020B0503020204020204" pitchFamily="34" charset="-122"/>
                          <a:ea typeface="微软雅黑" panose="020B0503020204020204" pitchFamily="34" charset="-122"/>
                        </a:rPr>
                        <a:t> </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tc>
                  <a:txBody>
                    <a:bodyPr/>
                    <a:lstStyle/>
                    <a:p>
                      <a:pPr algn="ctr">
                        <a:lnSpc>
                          <a:spcPct val="115000"/>
                        </a:lnSpc>
                        <a:spcAft>
                          <a:spcPts val="0"/>
                        </a:spcAft>
                      </a:pPr>
                      <a:r>
                        <a:rPr lang="en-US" sz="1400" kern="100" dirty="0">
                          <a:effectLst/>
                          <a:latin typeface="微软雅黑" panose="020B0503020204020204" pitchFamily="34" charset="-122"/>
                          <a:ea typeface="微软雅黑" panose="020B0503020204020204" pitchFamily="34" charset="-122"/>
                        </a:rPr>
                        <a:t> </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78187" marR="78187" marT="0" marB="0" anchor="ctr"/>
                </a:tc>
                <a:extLst>
                  <a:ext uri="{0D108BD9-81ED-4DB2-BD59-A6C34878D82A}">
                    <a16:rowId xmlns:a16="http://schemas.microsoft.com/office/drawing/2014/main" val="10008"/>
                  </a:ext>
                </a:extLst>
              </a:tr>
            </a:tbl>
          </a:graphicData>
        </a:graphic>
      </p:graphicFrame>
    </p:spTree>
    <p:custDataLst>
      <p:tags r:id="rId1"/>
    </p:custDataLst>
    <p:extLst>
      <p:ext uri="{BB962C8B-B14F-4D97-AF65-F5344CB8AC3E}">
        <p14:creationId xmlns:p14="http://schemas.microsoft.com/office/powerpoint/2010/main" val="22077739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77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 name="组合 31"/>
          <p:cNvGrpSpPr/>
          <p:nvPr/>
        </p:nvGrpSpPr>
        <p:grpSpPr>
          <a:xfrm>
            <a:off x="539552" y="1059582"/>
            <a:ext cx="7872770" cy="511807"/>
            <a:chOff x="847223" y="1402990"/>
            <a:chExt cx="5904578" cy="511808"/>
          </a:xfrm>
        </p:grpSpPr>
        <p:sp>
          <p:nvSpPr>
            <p:cNvPr id="33" name="TextBox 4"/>
            <p:cNvSpPr txBox="1"/>
            <p:nvPr/>
          </p:nvSpPr>
          <p:spPr>
            <a:xfrm>
              <a:off x="955235" y="1402990"/>
              <a:ext cx="5796566" cy="511808"/>
            </a:xfrm>
            <a:prstGeom prst="rect">
              <a:avLst/>
            </a:prstGeom>
          </p:spPr>
          <p:txBody>
            <a:bodyPr wrap="square">
              <a:spAutoFit/>
            </a:bodyPr>
            <a:lstStyle>
              <a:defPPr>
                <a:defRPr lang="zh-CN"/>
              </a:defPPr>
              <a:lvl1pPr>
                <a:lnSpc>
                  <a:spcPct val="150000"/>
                </a:lnSpc>
                <a:buClr>
                  <a:schemeClr val="accent3">
                    <a:lumMod val="75000"/>
                  </a:schemeClr>
                </a:buClr>
                <a:defRPr>
                  <a:solidFill>
                    <a:schemeClr val="tx1">
                      <a:lumMod val="85000"/>
                      <a:lumOff val="15000"/>
                    </a:schemeClr>
                  </a:solidFill>
                  <a:latin typeface="微软雅黑" pitchFamily="34" charset="-122"/>
                  <a:ea typeface="微软雅黑" pitchFamily="34" charset="-122"/>
                </a:defRPr>
              </a:lvl1pPr>
            </a:lstStyle>
            <a:p>
              <a:pPr algn="just">
                <a:lnSpc>
                  <a:spcPct val="125000"/>
                </a:lnSpc>
              </a:pPr>
              <a:r>
                <a:rPr lang="zh-CN" altLang="en-US" sz="2400" b="1" dirty="0"/>
                <a:t>  评论发表</a:t>
              </a:r>
              <a:endParaRPr lang="en-US" altLang="zh-CN" sz="1700" b="1" dirty="0"/>
            </a:p>
          </p:txBody>
        </p:sp>
        <p:sp>
          <p:nvSpPr>
            <p:cNvPr id="34" name="椭圆 14"/>
            <p:cNvSpPr/>
            <p:nvPr/>
          </p:nvSpPr>
          <p:spPr bwMode="auto">
            <a:xfrm>
              <a:off x="847223" y="1492133"/>
              <a:ext cx="214387" cy="342906"/>
            </a:xfrm>
            <a:custGeom>
              <a:avLst/>
              <a:gdLst/>
              <a:ahLst/>
              <a:cxnLst/>
              <a:rect l="l" t="t" r="r" b="b"/>
              <a:pathLst>
                <a:path w="683568" h="864094">
                  <a:moveTo>
                    <a:pt x="341785" y="75471"/>
                  </a:moveTo>
                  <a:cubicBezTo>
                    <a:pt x="218037" y="75471"/>
                    <a:pt x="117720" y="175788"/>
                    <a:pt x="117720" y="299536"/>
                  </a:cubicBezTo>
                  <a:cubicBezTo>
                    <a:pt x="117720" y="423284"/>
                    <a:pt x="218037" y="523601"/>
                    <a:pt x="341785" y="523601"/>
                  </a:cubicBezTo>
                  <a:cubicBezTo>
                    <a:pt x="465533" y="523601"/>
                    <a:pt x="565850" y="423284"/>
                    <a:pt x="565850" y="299536"/>
                  </a:cubicBezTo>
                  <a:cubicBezTo>
                    <a:pt x="565850" y="175788"/>
                    <a:pt x="465533" y="75471"/>
                    <a:pt x="341785" y="75471"/>
                  </a:cubicBezTo>
                  <a:close/>
                  <a:moveTo>
                    <a:pt x="341784" y="0"/>
                  </a:moveTo>
                  <a:cubicBezTo>
                    <a:pt x="530546" y="0"/>
                    <a:pt x="683568" y="153022"/>
                    <a:pt x="683568" y="341784"/>
                  </a:cubicBezTo>
                  <a:cubicBezTo>
                    <a:pt x="683568" y="439085"/>
                    <a:pt x="642909" y="526890"/>
                    <a:pt x="577183" y="588642"/>
                  </a:cubicBezTo>
                  <a:lnTo>
                    <a:pt x="341597" y="864094"/>
                  </a:lnTo>
                  <a:lnTo>
                    <a:pt x="105111" y="587591"/>
                  </a:lnTo>
                  <a:cubicBezTo>
                    <a:pt x="87976" y="571864"/>
                    <a:pt x="72869" y="554041"/>
                    <a:pt x="59857" y="534679"/>
                  </a:cubicBezTo>
                  <a:lnTo>
                    <a:pt x="59306" y="534035"/>
                  </a:lnTo>
                  <a:lnTo>
                    <a:pt x="59325" y="534035"/>
                  </a:lnTo>
                  <a:cubicBezTo>
                    <a:pt x="21845" y="479324"/>
                    <a:pt x="0" y="413105"/>
                    <a:pt x="0" y="341784"/>
                  </a:cubicBezTo>
                  <a:cubicBezTo>
                    <a:pt x="0" y="153022"/>
                    <a:pt x="153022" y="0"/>
                    <a:pt x="341784" y="0"/>
                  </a:cubicBezTo>
                  <a:close/>
                </a:path>
              </a:pathLst>
            </a:custGeom>
            <a:solidFill>
              <a:schemeClr val="accent2"/>
            </a:solidFill>
            <a:ln w="3175"/>
          </p:spPr>
          <p:style>
            <a:lnRef idx="3">
              <a:schemeClr val="lt1"/>
            </a:lnRef>
            <a:fillRef idx="1">
              <a:schemeClr val="accent5"/>
            </a:fillRef>
            <a:effectRef idx="1">
              <a:schemeClr val="accent5"/>
            </a:effectRef>
            <a:fontRef idx="minor">
              <a:schemeClr val="lt1"/>
            </a:fontRef>
          </p:style>
          <p:txBody>
            <a:bodyPr anchor="ctr"/>
            <a:lstStyle/>
            <a:p>
              <a:pPr algn="ctr">
                <a:defRPr/>
              </a:pPr>
              <a:endParaRPr lang="zh-CN" altLang="en-US" sz="3200"/>
            </a:p>
          </p:txBody>
        </p:sp>
      </p:gr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6" name="矩形 45"/>
          <p:cNvSpPr/>
          <p:nvPr/>
        </p:nvSpPr>
        <p:spPr>
          <a:xfrm>
            <a:off x="467544" y="1635646"/>
            <a:ext cx="8280920" cy="1884618"/>
          </a:xfrm>
          <a:prstGeom prst="rect">
            <a:avLst/>
          </a:prstGeom>
        </p:spPr>
        <p:txBody>
          <a:bodyPr wrap="square">
            <a:spAutoFit/>
          </a:bodyPr>
          <a:lstStyle/>
          <a:p>
            <a:pPr indent="720000" algn="just">
              <a:lnSpc>
                <a:spcPct val="150000"/>
              </a:lnSpc>
            </a:pPr>
            <a:r>
              <a:rPr lang="zh-CN" altLang="en-US" sz="2000" dirty="0">
                <a:solidFill>
                  <a:schemeClr val="tx1">
                    <a:lumMod val="85000"/>
                    <a:lumOff val="15000"/>
                  </a:schemeClr>
                </a:solidFill>
                <a:latin typeface="微软雅黑" pitchFamily="34" charset="-122"/>
                <a:ea typeface="微软雅黑" pitchFamily="34" charset="-122"/>
              </a:rPr>
              <a:t>发表评论是指平台用户针对资源发表评论，用户可以根据</a:t>
            </a:r>
            <a:r>
              <a:rPr lang="zh-CN" altLang="en-US" sz="2000" dirty="0">
                <a:solidFill>
                  <a:srgbClr val="FF0000"/>
                </a:solidFill>
                <a:latin typeface="微软雅黑" pitchFamily="34" charset="-122"/>
                <a:ea typeface="微软雅黑" pitchFamily="34" charset="-122"/>
              </a:rPr>
              <a:t>自己对资源的理解</a:t>
            </a:r>
            <a:r>
              <a:rPr lang="zh-CN" altLang="en-US" sz="2000" dirty="0">
                <a:solidFill>
                  <a:schemeClr val="tx1">
                    <a:lumMod val="85000"/>
                    <a:lumOff val="15000"/>
                  </a:schemeClr>
                </a:solidFill>
                <a:latin typeface="微软雅黑" pitchFamily="34" charset="-122"/>
                <a:ea typeface="微软雅黑" pitchFamily="34" charset="-122"/>
              </a:rPr>
              <a:t>或</a:t>
            </a:r>
            <a:r>
              <a:rPr lang="zh-CN" altLang="en-US" sz="2000" dirty="0">
                <a:solidFill>
                  <a:srgbClr val="FF0000"/>
                </a:solidFill>
                <a:latin typeface="微软雅黑" pitchFamily="34" charset="-122"/>
                <a:ea typeface="微软雅黑" pitchFamily="34" charset="-122"/>
              </a:rPr>
              <a:t>应用资源的效果</a:t>
            </a:r>
            <a:r>
              <a:rPr lang="zh-CN" altLang="en-US" sz="2000" dirty="0">
                <a:solidFill>
                  <a:schemeClr val="tx1">
                    <a:lumMod val="85000"/>
                    <a:lumOff val="15000"/>
                  </a:schemeClr>
                </a:solidFill>
                <a:latin typeface="微软雅黑" pitchFamily="34" charset="-122"/>
                <a:ea typeface="微软雅黑" pitchFamily="34" charset="-122"/>
              </a:rPr>
              <a:t>，对资源的评价给予</a:t>
            </a:r>
            <a:r>
              <a:rPr lang="zh-CN" altLang="en-US" sz="2000" dirty="0">
                <a:solidFill>
                  <a:srgbClr val="FF0000"/>
                </a:solidFill>
                <a:latin typeface="微软雅黑" pitchFamily="34" charset="-122"/>
                <a:ea typeface="微软雅黑" pitchFamily="34" charset="-122"/>
              </a:rPr>
              <a:t>文字方面的描述</a:t>
            </a:r>
            <a:r>
              <a:rPr lang="zh-CN" altLang="en-US" sz="2000" dirty="0">
                <a:solidFill>
                  <a:schemeClr val="tx1">
                    <a:lumMod val="85000"/>
                    <a:lumOff val="15000"/>
                  </a:schemeClr>
                </a:solidFill>
                <a:latin typeface="微软雅黑" pitchFamily="34" charset="-122"/>
                <a:ea typeface="微软雅黑" pitchFamily="34" charset="-122"/>
              </a:rPr>
              <a:t>，以便给其它用户提供更多关于本资源的可用信息和已使用信息，从中了解到该资源的适用性和有效性。</a:t>
            </a:r>
          </a:p>
        </p:txBody>
      </p:sp>
      <p:sp>
        <p:nvSpPr>
          <p:cNvPr id="15" name="圆角矩形 14"/>
          <p:cNvSpPr/>
          <p:nvPr/>
        </p:nvSpPr>
        <p:spPr>
          <a:xfrm>
            <a:off x="658812" y="39291"/>
            <a:ext cx="8485188" cy="9120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en-US" altLang="zh-CN" sz="3600" b="1" dirty="0">
                <a:solidFill>
                  <a:srgbClr val="0070C0"/>
                </a:solidFill>
                <a:latin typeface="微软雅黑" pitchFamily="34" charset="-122"/>
                <a:ea typeface="微软雅黑" pitchFamily="34" charset="-122"/>
              </a:rPr>
              <a:t>02 </a:t>
            </a:r>
            <a:r>
              <a:rPr lang="zh-CN" altLang="en-US" sz="3600" b="1" dirty="0">
                <a:solidFill>
                  <a:srgbClr val="0070C0"/>
                </a:solidFill>
                <a:latin typeface="微软雅黑" pitchFamily="34" charset="-122"/>
                <a:ea typeface="微软雅黑" pitchFamily="34" charset="-122"/>
              </a:rPr>
              <a:t>用户线上评价</a:t>
            </a:r>
            <a:endParaRPr lang="zh-TW" altLang="en-US" sz="3600" b="1" dirty="0">
              <a:solidFill>
                <a:srgbClr val="0070C0"/>
              </a:solidFill>
              <a:latin typeface="微软雅黑" pitchFamily="34" charset="-122"/>
              <a:ea typeface="微软雅黑" pitchFamily="34" charset="-122"/>
            </a:endParaRPr>
          </a:p>
        </p:txBody>
      </p:sp>
    </p:spTree>
    <p:custDataLst>
      <p:tags r:id="rId1"/>
    </p:custDataLst>
    <p:extLst>
      <p:ext uri="{BB962C8B-B14F-4D97-AF65-F5344CB8AC3E}">
        <p14:creationId xmlns:p14="http://schemas.microsoft.com/office/powerpoint/2010/main" val="2095829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77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 name="组合 31"/>
          <p:cNvGrpSpPr/>
          <p:nvPr/>
        </p:nvGrpSpPr>
        <p:grpSpPr>
          <a:xfrm>
            <a:off x="539552" y="1059582"/>
            <a:ext cx="7872770" cy="511807"/>
            <a:chOff x="847223" y="1402990"/>
            <a:chExt cx="5904578" cy="511808"/>
          </a:xfrm>
        </p:grpSpPr>
        <p:sp>
          <p:nvSpPr>
            <p:cNvPr id="33" name="TextBox 4"/>
            <p:cNvSpPr txBox="1"/>
            <p:nvPr/>
          </p:nvSpPr>
          <p:spPr>
            <a:xfrm>
              <a:off x="955235" y="1402990"/>
              <a:ext cx="5796566" cy="511808"/>
            </a:xfrm>
            <a:prstGeom prst="rect">
              <a:avLst/>
            </a:prstGeom>
          </p:spPr>
          <p:txBody>
            <a:bodyPr wrap="square">
              <a:spAutoFit/>
            </a:bodyPr>
            <a:lstStyle>
              <a:defPPr>
                <a:defRPr lang="zh-CN"/>
              </a:defPPr>
              <a:lvl1pPr>
                <a:lnSpc>
                  <a:spcPct val="150000"/>
                </a:lnSpc>
                <a:buClr>
                  <a:schemeClr val="accent3">
                    <a:lumMod val="75000"/>
                  </a:schemeClr>
                </a:buClr>
                <a:defRPr>
                  <a:solidFill>
                    <a:schemeClr val="tx1">
                      <a:lumMod val="85000"/>
                      <a:lumOff val="15000"/>
                    </a:schemeClr>
                  </a:solidFill>
                  <a:latin typeface="微软雅黑" pitchFamily="34" charset="-122"/>
                  <a:ea typeface="微软雅黑" pitchFamily="34" charset="-122"/>
                </a:defRPr>
              </a:lvl1pPr>
            </a:lstStyle>
            <a:p>
              <a:pPr algn="just">
                <a:lnSpc>
                  <a:spcPct val="125000"/>
                </a:lnSpc>
              </a:pPr>
              <a:r>
                <a:rPr lang="zh-CN" altLang="en-US" sz="2400" b="1" dirty="0"/>
                <a:t>  标签创建</a:t>
              </a:r>
              <a:endParaRPr lang="en-US" altLang="zh-CN" sz="1700" b="1" dirty="0"/>
            </a:p>
          </p:txBody>
        </p:sp>
        <p:sp>
          <p:nvSpPr>
            <p:cNvPr id="34" name="椭圆 14"/>
            <p:cNvSpPr/>
            <p:nvPr/>
          </p:nvSpPr>
          <p:spPr bwMode="auto">
            <a:xfrm>
              <a:off x="847223" y="1492133"/>
              <a:ext cx="214387" cy="342906"/>
            </a:xfrm>
            <a:custGeom>
              <a:avLst/>
              <a:gdLst/>
              <a:ahLst/>
              <a:cxnLst/>
              <a:rect l="l" t="t" r="r" b="b"/>
              <a:pathLst>
                <a:path w="683568" h="864094">
                  <a:moveTo>
                    <a:pt x="341785" y="75471"/>
                  </a:moveTo>
                  <a:cubicBezTo>
                    <a:pt x="218037" y="75471"/>
                    <a:pt x="117720" y="175788"/>
                    <a:pt x="117720" y="299536"/>
                  </a:cubicBezTo>
                  <a:cubicBezTo>
                    <a:pt x="117720" y="423284"/>
                    <a:pt x="218037" y="523601"/>
                    <a:pt x="341785" y="523601"/>
                  </a:cubicBezTo>
                  <a:cubicBezTo>
                    <a:pt x="465533" y="523601"/>
                    <a:pt x="565850" y="423284"/>
                    <a:pt x="565850" y="299536"/>
                  </a:cubicBezTo>
                  <a:cubicBezTo>
                    <a:pt x="565850" y="175788"/>
                    <a:pt x="465533" y="75471"/>
                    <a:pt x="341785" y="75471"/>
                  </a:cubicBezTo>
                  <a:close/>
                  <a:moveTo>
                    <a:pt x="341784" y="0"/>
                  </a:moveTo>
                  <a:cubicBezTo>
                    <a:pt x="530546" y="0"/>
                    <a:pt x="683568" y="153022"/>
                    <a:pt x="683568" y="341784"/>
                  </a:cubicBezTo>
                  <a:cubicBezTo>
                    <a:pt x="683568" y="439085"/>
                    <a:pt x="642909" y="526890"/>
                    <a:pt x="577183" y="588642"/>
                  </a:cubicBezTo>
                  <a:lnTo>
                    <a:pt x="341597" y="864094"/>
                  </a:lnTo>
                  <a:lnTo>
                    <a:pt x="105111" y="587591"/>
                  </a:lnTo>
                  <a:cubicBezTo>
                    <a:pt x="87976" y="571864"/>
                    <a:pt x="72869" y="554041"/>
                    <a:pt x="59857" y="534679"/>
                  </a:cubicBezTo>
                  <a:lnTo>
                    <a:pt x="59306" y="534035"/>
                  </a:lnTo>
                  <a:lnTo>
                    <a:pt x="59325" y="534035"/>
                  </a:lnTo>
                  <a:cubicBezTo>
                    <a:pt x="21845" y="479324"/>
                    <a:pt x="0" y="413105"/>
                    <a:pt x="0" y="341784"/>
                  </a:cubicBezTo>
                  <a:cubicBezTo>
                    <a:pt x="0" y="153022"/>
                    <a:pt x="153022" y="0"/>
                    <a:pt x="341784" y="0"/>
                  </a:cubicBezTo>
                  <a:close/>
                </a:path>
              </a:pathLst>
            </a:custGeom>
            <a:solidFill>
              <a:schemeClr val="accent2"/>
            </a:solidFill>
            <a:ln w="3175"/>
          </p:spPr>
          <p:style>
            <a:lnRef idx="3">
              <a:schemeClr val="lt1"/>
            </a:lnRef>
            <a:fillRef idx="1">
              <a:schemeClr val="accent5"/>
            </a:fillRef>
            <a:effectRef idx="1">
              <a:schemeClr val="accent5"/>
            </a:effectRef>
            <a:fontRef idx="minor">
              <a:schemeClr val="lt1"/>
            </a:fontRef>
          </p:style>
          <p:txBody>
            <a:bodyPr anchor="ctr"/>
            <a:lstStyle/>
            <a:p>
              <a:pPr algn="ctr">
                <a:defRPr/>
              </a:pPr>
              <a:endParaRPr lang="zh-CN" altLang="en-US" sz="3200"/>
            </a:p>
          </p:txBody>
        </p:sp>
      </p:gr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6" name="矩形 45"/>
          <p:cNvSpPr/>
          <p:nvPr/>
        </p:nvSpPr>
        <p:spPr>
          <a:xfrm>
            <a:off x="467544" y="1635646"/>
            <a:ext cx="8280920" cy="3323987"/>
          </a:xfrm>
          <a:prstGeom prst="rect">
            <a:avLst/>
          </a:prstGeom>
        </p:spPr>
        <p:txBody>
          <a:bodyPr wrap="square">
            <a:spAutoFit/>
          </a:bodyPr>
          <a:lstStyle/>
          <a:p>
            <a:pPr indent="720000" algn="just">
              <a:lnSpc>
                <a:spcPct val="150000"/>
              </a:lnSpc>
            </a:pPr>
            <a:r>
              <a:rPr lang="zh-CN" altLang="en-US" sz="2000" dirty="0">
                <a:solidFill>
                  <a:schemeClr val="tx1">
                    <a:lumMod val="85000"/>
                    <a:lumOff val="15000"/>
                  </a:schemeClr>
                </a:solidFill>
                <a:latin typeface="微软雅黑" pitchFamily="34" charset="-122"/>
                <a:ea typeface="微软雅黑" pitchFamily="34" charset="-122"/>
              </a:rPr>
              <a:t>创建标签主要是指用户</a:t>
            </a:r>
            <a:r>
              <a:rPr lang="zh-CN" altLang="en-US" sz="2000" dirty="0">
                <a:solidFill>
                  <a:srgbClr val="FF0000"/>
                </a:solidFill>
                <a:latin typeface="微软雅黑" pitchFamily="34" charset="-122"/>
                <a:ea typeface="微软雅黑" pitchFamily="34" charset="-122"/>
              </a:rPr>
              <a:t>使用关键词对资源进行分类</a:t>
            </a:r>
            <a:r>
              <a:rPr lang="zh-CN" altLang="en-US" sz="2000" dirty="0">
                <a:solidFill>
                  <a:schemeClr val="tx1">
                    <a:lumMod val="85000"/>
                    <a:lumOff val="15000"/>
                  </a:schemeClr>
                </a:solidFill>
                <a:latin typeface="微软雅黑" pitchFamily="34" charset="-122"/>
                <a:ea typeface="微软雅黑" pitchFamily="34" charset="-122"/>
              </a:rPr>
              <a:t>，方便在大量资源中</a:t>
            </a:r>
            <a:r>
              <a:rPr lang="zh-CN" altLang="en-US" sz="2000" dirty="0">
                <a:solidFill>
                  <a:srgbClr val="FF0000"/>
                </a:solidFill>
                <a:latin typeface="微软雅黑" pitchFamily="34" charset="-122"/>
                <a:ea typeface="微软雅黑" pitchFamily="34" charset="-122"/>
              </a:rPr>
              <a:t>对特定资源定位</a:t>
            </a:r>
            <a:r>
              <a:rPr lang="zh-CN" altLang="en-US" sz="2000" dirty="0">
                <a:solidFill>
                  <a:schemeClr val="tx1">
                    <a:lumMod val="85000"/>
                    <a:lumOff val="15000"/>
                  </a:schemeClr>
                </a:solidFill>
                <a:latin typeface="微软雅黑" pitchFamily="34" charset="-122"/>
                <a:ea typeface="微软雅黑" pitchFamily="34" charset="-122"/>
              </a:rPr>
              <a:t>。当用户对高质量资源创建标签时，就成了一种新颖的评价，因为只有资源质量被认为是较高时，才会被创建标签。</a:t>
            </a:r>
          </a:p>
          <a:p>
            <a:pPr indent="720000" algn="just">
              <a:lnSpc>
                <a:spcPct val="150000"/>
              </a:lnSpc>
            </a:pPr>
            <a:r>
              <a:rPr lang="zh-CN" altLang="en-US" sz="2000" dirty="0">
                <a:solidFill>
                  <a:schemeClr val="tx1">
                    <a:lumMod val="85000"/>
                    <a:lumOff val="15000"/>
                  </a:schemeClr>
                </a:solidFill>
                <a:latin typeface="微软雅黑" pitchFamily="34" charset="-122"/>
                <a:ea typeface="微软雅黑" pitchFamily="34" charset="-122"/>
              </a:rPr>
              <a:t>此外，同一用户的标签是</a:t>
            </a:r>
            <a:r>
              <a:rPr lang="zh-CN" altLang="en-US" sz="2000" dirty="0">
                <a:solidFill>
                  <a:srgbClr val="FF0000"/>
                </a:solidFill>
                <a:latin typeface="微软雅黑" pitchFamily="34" charset="-122"/>
                <a:ea typeface="微软雅黑" pitchFamily="34" charset="-122"/>
              </a:rPr>
              <a:t>个性化</a:t>
            </a:r>
            <a:r>
              <a:rPr lang="zh-CN" altLang="en-US" sz="2000" dirty="0">
                <a:solidFill>
                  <a:schemeClr val="tx1">
                    <a:lumMod val="85000"/>
                    <a:lumOff val="15000"/>
                  </a:schemeClr>
                </a:solidFill>
                <a:latin typeface="微软雅黑" pitchFamily="34" charset="-122"/>
                <a:ea typeface="微软雅黑" pitchFamily="34" charset="-122"/>
              </a:rPr>
              <a:t>和</a:t>
            </a:r>
            <a:r>
              <a:rPr lang="zh-CN" altLang="en-US" sz="2000" dirty="0">
                <a:solidFill>
                  <a:srgbClr val="FF0000"/>
                </a:solidFill>
                <a:latin typeface="微软雅黑" pitchFamily="34" charset="-122"/>
                <a:ea typeface="微软雅黑" pitchFamily="34" charset="-122"/>
              </a:rPr>
              <a:t>共享化</a:t>
            </a:r>
            <a:r>
              <a:rPr lang="zh-CN" altLang="en-US" sz="2000" dirty="0">
                <a:solidFill>
                  <a:schemeClr val="tx1">
                    <a:lumMod val="85000"/>
                    <a:lumOff val="15000"/>
                  </a:schemeClr>
                </a:solidFill>
                <a:latin typeface="微软雅黑" pitchFamily="34" charset="-122"/>
                <a:ea typeface="微软雅黑" pitchFamily="34" charset="-122"/>
              </a:rPr>
              <a:t>的，当其他用户遇到高质量资源标签时，可以通过点击该标签，</a:t>
            </a:r>
            <a:r>
              <a:rPr lang="zh-CN" altLang="en-US" sz="2000" dirty="0">
                <a:solidFill>
                  <a:srgbClr val="FF0000"/>
                </a:solidFill>
                <a:latin typeface="微软雅黑" pitchFamily="34" charset="-122"/>
                <a:ea typeface="微软雅黑" pitchFamily="34" charset="-122"/>
              </a:rPr>
              <a:t>链接到同样属于该标签的其他推荐资源</a:t>
            </a:r>
            <a:r>
              <a:rPr lang="zh-CN" altLang="en-US" sz="2000" dirty="0">
                <a:solidFill>
                  <a:schemeClr val="tx1">
                    <a:lumMod val="85000"/>
                    <a:lumOff val="15000"/>
                  </a:schemeClr>
                </a:solidFill>
                <a:latin typeface="微软雅黑" pitchFamily="34" charset="-122"/>
                <a:ea typeface="微软雅黑" pitchFamily="34" charset="-122"/>
              </a:rPr>
              <a:t>，同时也可</a:t>
            </a:r>
            <a:r>
              <a:rPr lang="zh-CN" altLang="en-US" sz="2000" dirty="0">
                <a:solidFill>
                  <a:srgbClr val="FF0000"/>
                </a:solidFill>
                <a:latin typeface="微软雅黑" pitchFamily="34" charset="-122"/>
                <a:ea typeface="微软雅黑" pitchFamily="34" charset="-122"/>
              </a:rPr>
              <a:t>对创建该标签的用户进行追踪</a:t>
            </a:r>
            <a:r>
              <a:rPr lang="zh-CN" altLang="en-US" sz="2000" dirty="0">
                <a:solidFill>
                  <a:schemeClr val="tx1">
                    <a:lumMod val="85000"/>
                    <a:lumOff val="15000"/>
                  </a:schemeClr>
                </a:solidFill>
                <a:latin typeface="微软雅黑" pitchFamily="34" charset="-122"/>
                <a:ea typeface="微软雅黑" pitchFamily="34" charset="-122"/>
              </a:rPr>
              <a:t>，以获得更丰富的资源推荐。</a:t>
            </a:r>
            <a:endParaRPr lang="zh-CN" altLang="en-US" sz="2000" dirty="0">
              <a:latin typeface="微软雅黑" pitchFamily="34" charset="-122"/>
              <a:ea typeface="微软雅黑" pitchFamily="34" charset="-122"/>
            </a:endParaRPr>
          </a:p>
        </p:txBody>
      </p:sp>
      <p:sp>
        <p:nvSpPr>
          <p:cNvPr id="15" name="圆角矩形 14"/>
          <p:cNvSpPr/>
          <p:nvPr/>
        </p:nvSpPr>
        <p:spPr>
          <a:xfrm>
            <a:off x="658812" y="39291"/>
            <a:ext cx="8485188" cy="9120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en-US" altLang="zh-CN" sz="3600" b="1" dirty="0">
                <a:solidFill>
                  <a:srgbClr val="0070C0"/>
                </a:solidFill>
                <a:latin typeface="微软雅黑" pitchFamily="34" charset="-122"/>
                <a:ea typeface="微软雅黑" pitchFamily="34" charset="-122"/>
              </a:rPr>
              <a:t>02 </a:t>
            </a:r>
            <a:r>
              <a:rPr lang="zh-CN" altLang="en-US" sz="3600" b="1" dirty="0">
                <a:solidFill>
                  <a:srgbClr val="0070C0"/>
                </a:solidFill>
                <a:latin typeface="微软雅黑" pitchFamily="34" charset="-122"/>
                <a:ea typeface="微软雅黑" pitchFamily="34" charset="-122"/>
              </a:rPr>
              <a:t>用户线上评价</a:t>
            </a:r>
            <a:endParaRPr lang="zh-TW" altLang="en-US" sz="3600" b="1" dirty="0">
              <a:solidFill>
                <a:srgbClr val="0070C0"/>
              </a:solidFill>
              <a:latin typeface="微软雅黑" pitchFamily="34" charset="-122"/>
              <a:ea typeface="微软雅黑" pitchFamily="34" charset="-122"/>
            </a:endParaRPr>
          </a:p>
        </p:txBody>
      </p:sp>
    </p:spTree>
    <p:custDataLst>
      <p:tags r:id="rId1"/>
    </p:custDataLst>
    <p:extLst>
      <p:ext uri="{BB962C8B-B14F-4D97-AF65-F5344CB8AC3E}">
        <p14:creationId xmlns:p14="http://schemas.microsoft.com/office/powerpoint/2010/main" val="3385910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xEl>
                                              <p:pRg st="1" end="1"/>
                                            </p:txEl>
                                          </p:spTgt>
                                        </p:tgtEl>
                                        <p:attrNameLst>
                                          <p:attrName>style.visibility</p:attrName>
                                        </p:attrNameLst>
                                      </p:cBhvr>
                                      <p:to>
                                        <p:strVal val="visible"/>
                                      </p:to>
                                    </p:set>
                                    <p:animEffect transition="in" filter="fade">
                                      <p:cBhvr>
                                        <p:cTn id="7" dur="500"/>
                                        <p:tgtEl>
                                          <p:spTgt spid="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77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 name="组合 31"/>
          <p:cNvGrpSpPr/>
          <p:nvPr/>
        </p:nvGrpSpPr>
        <p:grpSpPr>
          <a:xfrm>
            <a:off x="539552" y="1059582"/>
            <a:ext cx="7872770" cy="511807"/>
            <a:chOff x="847223" y="1402990"/>
            <a:chExt cx="5904578" cy="511808"/>
          </a:xfrm>
        </p:grpSpPr>
        <p:sp>
          <p:nvSpPr>
            <p:cNvPr id="33" name="TextBox 4"/>
            <p:cNvSpPr txBox="1"/>
            <p:nvPr/>
          </p:nvSpPr>
          <p:spPr>
            <a:xfrm>
              <a:off x="955235" y="1402990"/>
              <a:ext cx="5796566" cy="511808"/>
            </a:xfrm>
            <a:prstGeom prst="rect">
              <a:avLst/>
            </a:prstGeom>
          </p:spPr>
          <p:txBody>
            <a:bodyPr wrap="square">
              <a:spAutoFit/>
            </a:bodyPr>
            <a:lstStyle>
              <a:defPPr>
                <a:defRPr lang="zh-CN"/>
              </a:defPPr>
              <a:lvl1pPr>
                <a:lnSpc>
                  <a:spcPct val="150000"/>
                </a:lnSpc>
                <a:buClr>
                  <a:schemeClr val="accent3">
                    <a:lumMod val="75000"/>
                  </a:schemeClr>
                </a:buClr>
                <a:defRPr>
                  <a:solidFill>
                    <a:schemeClr val="tx1">
                      <a:lumMod val="85000"/>
                      <a:lumOff val="15000"/>
                    </a:schemeClr>
                  </a:solidFill>
                  <a:latin typeface="微软雅黑" pitchFamily="34" charset="-122"/>
                  <a:ea typeface="微软雅黑" pitchFamily="34" charset="-122"/>
                </a:defRPr>
              </a:lvl1pPr>
            </a:lstStyle>
            <a:p>
              <a:pPr algn="just">
                <a:lnSpc>
                  <a:spcPct val="125000"/>
                </a:lnSpc>
              </a:pPr>
              <a:r>
                <a:rPr lang="zh-CN" altLang="en-US" sz="2400" b="1" dirty="0"/>
                <a:t>  网络计量评价机制</a:t>
              </a:r>
              <a:endParaRPr lang="en-US" altLang="zh-CN" sz="1700" b="1" dirty="0"/>
            </a:p>
          </p:txBody>
        </p:sp>
        <p:sp>
          <p:nvSpPr>
            <p:cNvPr id="34" name="椭圆 14"/>
            <p:cNvSpPr/>
            <p:nvPr/>
          </p:nvSpPr>
          <p:spPr bwMode="auto">
            <a:xfrm>
              <a:off x="847223" y="1492133"/>
              <a:ext cx="214387" cy="342906"/>
            </a:xfrm>
            <a:custGeom>
              <a:avLst/>
              <a:gdLst/>
              <a:ahLst/>
              <a:cxnLst/>
              <a:rect l="l" t="t" r="r" b="b"/>
              <a:pathLst>
                <a:path w="683568" h="864094">
                  <a:moveTo>
                    <a:pt x="341785" y="75471"/>
                  </a:moveTo>
                  <a:cubicBezTo>
                    <a:pt x="218037" y="75471"/>
                    <a:pt x="117720" y="175788"/>
                    <a:pt x="117720" y="299536"/>
                  </a:cubicBezTo>
                  <a:cubicBezTo>
                    <a:pt x="117720" y="423284"/>
                    <a:pt x="218037" y="523601"/>
                    <a:pt x="341785" y="523601"/>
                  </a:cubicBezTo>
                  <a:cubicBezTo>
                    <a:pt x="465533" y="523601"/>
                    <a:pt x="565850" y="423284"/>
                    <a:pt x="565850" y="299536"/>
                  </a:cubicBezTo>
                  <a:cubicBezTo>
                    <a:pt x="565850" y="175788"/>
                    <a:pt x="465533" y="75471"/>
                    <a:pt x="341785" y="75471"/>
                  </a:cubicBezTo>
                  <a:close/>
                  <a:moveTo>
                    <a:pt x="341784" y="0"/>
                  </a:moveTo>
                  <a:cubicBezTo>
                    <a:pt x="530546" y="0"/>
                    <a:pt x="683568" y="153022"/>
                    <a:pt x="683568" y="341784"/>
                  </a:cubicBezTo>
                  <a:cubicBezTo>
                    <a:pt x="683568" y="439085"/>
                    <a:pt x="642909" y="526890"/>
                    <a:pt x="577183" y="588642"/>
                  </a:cubicBezTo>
                  <a:lnTo>
                    <a:pt x="341597" y="864094"/>
                  </a:lnTo>
                  <a:lnTo>
                    <a:pt x="105111" y="587591"/>
                  </a:lnTo>
                  <a:cubicBezTo>
                    <a:pt x="87976" y="571864"/>
                    <a:pt x="72869" y="554041"/>
                    <a:pt x="59857" y="534679"/>
                  </a:cubicBezTo>
                  <a:lnTo>
                    <a:pt x="59306" y="534035"/>
                  </a:lnTo>
                  <a:lnTo>
                    <a:pt x="59325" y="534035"/>
                  </a:lnTo>
                  <a:cubicBezTo>
                    <a:pt x="21845" y="479324"/>
                    <a:pt x="0" y="413105"/>
                    <a:pt x="0" y="341784"/>
                  </a:cubicBezTo>
                  <a:cubicBezTo>
                    <a:pt x="0" y="153022"/>
                    <a:pt x="153022" y="0"/>
                    <a:pt x="341784" y="0"/>
                  </a:cubicBezTo>
                  <a:close/>
                </a:path>
              </a:pathLst>
            </a:custGeom>
            <a:solidFill>
              <a:schemeClr val="accent1"/>
            </a:solidFill>
            <a:ln w="3175"/>
          </p:spPr>
          <p:style>
            <a:lnRef idx="3">
              <a:schemeClr val="lt1"/>
            </a:lnRef>
            <a:fillRef idx="1">
              <a:schemeClr val="accent5"/>
            </a:fillRef>
            <a:effectRef idx="1">
              <a:schemeClr val="accent5"/>
            </a:effectRef>
            <a:fontRef idx="minor">
              <a:schemeClr val="lt1"/>
            </a:fontRef>
          </p:style>
          <p:txBody>
            <a:bodyPr anchor="ctr"/>
            <a:lstStyle/>
            <a:p>
              <a:pPr algn="ctr">
                <a:defRPr/>
              </a:pPr>
              <a:endParaRPr lang="zh-CN" altLang="en-US" sz="3200"/>
            </a:p>
          </p:txBody>
        </p:sp>
      </p:gr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圆角矩形 16"/>
          <p:cNvSpPr/>
          <p:nvPr/>
        </p:nvSpPr>
        <p:spPr>
          <a:xfrm>
            <a:off x="658812" y="39291"/>
            <a:ext cx="8485188" cy="9120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en-US" altLang="zh-CN" sz="3600" b="1" dirty="0">
                <a:solidFill>
                  <a:srgbClr val="0070C0"/>
                </a:solidFill>
                <a:latin typeface="微软雅黑" pitchFamily="34" charset="-122"/>
                <a:ea typeface="微软雅黑" pitchFamily="34" charset="-122"/>
              </a:rPr>
              <a:t>02 </a:t>
            </a:r>
            <a:r>
              <a:rPr lang="zh-CN" altLang="en-US" sz="3600" b="1" dirty="0">
                <a:solidFill>
                  <a:srgbClr val="0070C0"/>
                </a:solidFill>
                <a:latin typeface="微软雅黑" pitchFamily="34" charset="-122"/>
                <a:ea typeface="微软雅黑" pitchFamily="34" charset="-122"/>
              </a:rPr>
              <a:t>用户线上评价</a:t>
            </a:r>
            <a:endParaRPr lang="zh-TW" altLang="en-US" sz="3600" b="1" dirty="0">
              <a:solidFill>
                <a:srgbClr val="0070C0"/>
              </a:solidFill>
              <a:latin typeface="微软雅黑" pitchFamily="34" charset="-122"/>
              <a:ea typeface="微软雅黑" pitchFamily="34" charset="-122"/>
            </a:endParaRPr>
          </a:p>
        </p:txBody>
      </p:sp>
      <p:sp>
        <p:nvSpPr>
          <p:cNvPr id="16" name="矩形 15"/>
          <p:cNvSpPr/>
          <p:nvPr/>
        </p:nvSpPr>
        <p:spPr>
          <a:xfrm>
            <a:off x="467544" y="1635646"/>
            <a:ext cx="8280920" cy="1596078"/>
          </a:xfrm>
          <a:prstGeom prst="rect">
            <a:avLst/>
          </a:prstGeom>
        </p:spPr>
        <p:txBody>
          <a:bodyPr wrap="square">
            <a:spAutoFit/>
          </a:bodyPr>
          <a:lstStyle/>
          <a:p>
            <a:pPr marL="0" lvl="1" indent="720000" algn="just">
              <a:lnSpc>
                <a:spcPct val="125000"/>
              </a:lnSpc>
            </a:pPr>
            <a:r>
              <a:rPr lang="zh-CN" altLang="en-US" sz="2000" dirty="0">
                <a:solidFill>
                  <a:schemeClr val="tx1">
                    <a:lumMod val="85000"/>
                    <a:lumOff val="15000"/>
                  </a:schemeClr>
                </a:solidFill>
                <a:latin typeface="微软雅黑" pitchFamily="34" charset="-122"/>
                <a:ea typeface="微软雅黑" pitchFamily="34" charset="-122"/>
              </a:rPr>
              <a:t>网络计量评价机制主要是一种基于</a:t>
            </a:r>
            <a:r>
              <a:rPr lang="zh-CN" altLang="en-US" sz="2000" dirty="0">
                <a:solidFill>
                  <a:srgbClr val="FF0000"/>
                </a:solidFill>
                <a:latin typeface="微软雅黑" pitchFamily="34" charset="-122"/>
                <a:ea typeface="微软雅黑" pitchFamily="34" charset="-122"/>
              </a:rPr>
              <a:t>大数据</a:t>
            </a:r>
            <a:r>
              <a:rPr lang="zh-CN" altLang="en-US" sz="2000" dirty="0">
                <a:solidFill>
                  <a:schemeClr val="tx1">
                    <a:lumMod val="85000"/>
                    <a:lumOff val="15000"/>
                  </a:schemeClr>
                </a:solidFill>
                <a:latin typeface="微软雅黑" pitchFamily="34" charset="-122"/>
                <a:ea typeface="微软雅黑" pitchFamily="34" charset="-122"/>
              </a:rPr>
              <a:t>的理念下，利用系统平台</a:t>
            </a:r>
            <a:r>
              <a:rPr lang="zh-CN" altLang="en-US" sz="2000" dirty="0">
                <a:solidFill>
                  <a:srgbClr val="FF0000"/>
                </a:solidFill>
                <a:latin typeface="微软雅黑" pitchFamily="34" charset="-122"/>
                <a:ea typeface="微软雅黑" pitchFamily="34" charset="-122"/>
              </a:rPr>
              <a:t>自动记录</a:t>
            </a:r>
            <a:r>
              <a:rPr lang="zh-CN" altLang="en-US" sz="2000" dirty="0">
                <a:solidFill>
                  <a:schemeClr val="tx1">
                    <a:lumMod val="85000"/>
                    <a:lumOff val="15000"/>
                  </a:schemeClr>
                </a:solidFill>
                <a:latin typeface="微软雅黑" pitchFamily="34" charset="-122"/>
                <a:ea typeface="微软雅黑" pitchFamily="34" charset="-122"/>
              </a:rPr>
              <a:t>用户的</a:t>
            </a:r>
            <a:r>
              <a:rPr lang="zh-CN" altLang="en-US" sz="2000" dirty="0">
                <a:solidFill>
                  <a:srgbClr val="FF0000"/>
                </a:solidFill>
                <a:latin typeface="微软雅黑" pitchFamily="34" charset="-122"/>
                <a:ea typeface="微软雅黑" pitchFamily="34" charset="-122"/>
              </a:rPr>
              <a:t>操作行为</a:t>
            </a:r>
            <a:r>
              <a:rPr lang="zh-CN" altLang="en-US" sz="2000" dirty="0">
                <a:solidFill>
                  <a:schemeClr val="tx1">
                    <a:lumMod val="85000"/>
                    <a:lumOff val="15000"/>
                  </a:schemeClr>
                </a:solidFill>
                <a:latin typeface="微软雅黑" pitchFamily="34" charset="-122"/>
                <a:ea typeface="微软雅黑" pitchFamily="34" charset="-122"/>
              </a:rPr>
              <a:t>，并借助</a:t>
            </a:r>
            <a:r>
              <a:rPr lang="zh-CN" altLang="en-US" sz="2000" dirty="0">
                <a:solidFill>
                  <a:srgbClr val="FF0000"/>
                </a:solidFill>
                <a:latin typeface="微软雅黑" pitchFamily="34" charset="-122"/>
                <a:ea typeface="微软雅黑" pitchFamily="34" charset="-122"/>
              </a:rPr>
              <a:t>行为统计数据</a:t>
            </a:r>
            <a:r>
              <a:rPr lang="zh-CN" altLang="en-US" sz="2000" dirty="0">
                <a:solidFill>
                  <a:schemeClr val="tx1">
                    <a:lumMod val="85000"/>
                    <a:lumOff val="15000"/>
                  </a:schemeClr>
                </a:solidFill>
                <a:latin typeface="微软雅黑" pitchFamily="34" charset="-122"/>
                <a:ea typeface="微软雅黑" pitchFamily="34" charset="-122"/>
              </a:rPr>
              <a:t>来</a:t>
            </a:r>
            <a:r>
              <a:rPr lang="zh-CN" altLang="en-US" sz="2000" dirty="0">
                <a:solidFill>
                  <a:srgbClr val="FF0000"/>
                </a:solidFill>
                <a:latin typeface="微软雅黑" pitchFamily="34" charset="-122"/>
                <a:ea typeface="微软雅黑" pitchFamily="34" charset="-122"/>
              </a:rPr>
              <a:t>反映</a:t>
            </a:r>
            <a:r>
              <a:rPr lang="zh-CN" altLang="en-US" sz="2000" dirty="0">
                <a:solidFill>
                  <a:schemeClr val="tx1">
                    <a:lumMod val="85000"/>
                    <a:lumOff val="15000"/>
                  </a:schemeClr>
                </a:solidFill>
                <a:latin typeface="微软雅黑" pitchFamily="34" charset="-122"/>
                <a:ea typeface="微软雅黑" pitchFamily="34" charset="-122"/>
              </a:rPr>
              <a:t>用户对资源的态度，以此来衡量该资源质量高低的评价机制。该机制仅作为一种用户评价的辅助机制，是用户评价中定量评价的一种体现。</a:t>
            </a:r>
            <a:endParaRPr lang="en-US" altLang="zh-CN" sz="2000" dirty="0">
              <a:solidFill>
                <a:schemeClr val="tx1">
                  <a:lumMod val="85000"/>
                  <a:lumOff val="15000"/>
                </a:schemeClr>
              </a:solidFill>
              <a:latin typeface="微软雅黑" pitchFamily="34" charset="-122"/>
              <a:ea typeface="微软雅黑" pitchFamily="34" charset="-122"/>
            </a:endParaRPr>
          </a:p>
        </p:txBody>
      </p:sp>
      <p:grpSp>
        <p:nvGrpSpPr>
          <p:cNvPr id="4" name="组合 3"/>
          <p:cNvGrpSpPr/>
          <p:nvPr/>
        </p:nvGrpSpPr>
        <p:grpSpPr>
          <a:xfrm>
            <a:off x="467544" y="3326670"/>
            <a:ext cx="9198768" cy="1477328"/>
            <a:chOff x="467544" y="3495079"/>
            <a:chExt cx="9198768" cy="1477328"/>
          </a:xfrm>
        </p:grpSpPr>
        <p:sp>
          <p:nvSpPr>
            <p:cNvPr id="2" name="圆角矩形 1"/>
            <p:cNvSpPr/>
            <p:nvPr/>
          </p:nvSpPr>
          <p:spPr>
            <a:xfrm>
              <a:off x="539552" y="3507854"/>
              <a:ext cx="8275836" cy="1451779"/>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467544" y="3495079"/>
              <a:ext cx="9198768" cy="1477328"/>
            </a:xfrm>
            <a:prstGeom prst="rect">
              <a:avLst/>
            </a:prstGeom>
          </p:spPr>
          <p:txBody>
            <a:bodyPr wrap="square">
              <a:spAutoFit/>
            </a:bodyPr>
            <a:lstStyle/>
            <a:p>
              <a:pPr indent="720000" algn="just">
                <a:lnSpc>
                  <a:spcPct val="150000"/>
                </a:lnSpc>
              </a:pPr>
              <a:r>
                <a:rPr lang="zh-CN" altLang="en-US" sz="2000" dirty="0">
                  <a:solidFill>
                    <a:schemeClr val="tx1">
                      <a:lumMod val="85000"/>
                      <a:lumOff val="15000"/>
                    </a:schemeClr>
                  </a:solidFill>
                  <a:latin typeface="微软雅黑" pitchFamily="34" charset="-122"/>
                  <a:ea typeface="微软雅黑" pitchFamily="34" charset="-122"/>
                </a:rPr>
                <a:t>网络计量主要收集用户对资源的访问交互情况：</a:t>
              </a:r>
              <a:endParaRPr lang="en-US" altLang="zh-CN" sz="2000" dirty="0">
                <a:solidFill>
                  <a:schemeClr val="tx1">
                    <a:lumMod val="85000"/>
                    <a:lumOff val="15000"/>
                  </a:schemeClr>
                </a:solidFill>
                <a:latin typeface="微软雅黑" pitchFamily="34" charset="-122"/>
                <a:ea typeface="微软雅黑" pitchFamily="34" charset="-122"/>
              </a:endParaRPr>
            </a:p>
            <a:p>
              <a:pPr marL="800100" lvl="1" indent="-342900" algn="just">
                <a:lnSpc>
                  <a:spcPct val="150000"/>
                </a:lnSpc>
                <a:buFont typeface="Wingdings" panose="05000000000000000000" pitchFamily="2" charset="2"/>
                <a:buChar char="ü"/>
              </a:pPr>
              <a:r>
                <a:rPr lang="zh-CN" altLang="en-US" sz="2000" dirty="0">
                  <a:solidFill>
                    <a:srgbClr val="FF0000"/>
                  </a:solidFill>
                  <a:latin typeface="微软雅黑" pitchFamily="34" charset="-122"/>
                  <a:ea typeface="微软雅黑" pitchFamily="34" charset="-122"/>
                </a:rPr>
                <a:t>用户特征</a:t>
              </a:r>
              <a:r>
                <a:rPr lang="zh-CN" altLang="en-US" sz="2000" dirty="0">
                  <a:solidFill>
                    <a:schemeClr val="tx1">
                      <a:lumMod val="85000"/>
                      <a:lumOff val="15000"/>
                    </a:schemeClr>
                  </a:solidFill>
                  <a:latin typeface="微软雅黑" pitchFamily="34" charset="-122"/>
                  <a:ea typeface="微软雅黑" pitchFamily="34" charset="-122"/>
                </a:rPr>
                <a:t>：用户角色、个人信息等；</a:t>
              </a:r>
              <a:endParaRPr lang="en-US" altLang="zh-CN" sz="2000" dirty="0">
                <a:solidFill>
                  <a:schemeClr val="tx1">
                    <a:lumMod val="85000"/>
                    <a:lumOff val="15000"/>
                  </a:schemeClr>
                </a:solidFill>
                <a:latin typeface="微软雅黑" pitchFamily="34" charset="-122"/>
                <a:ea typeface="微软雅黑" pitchFamily="34" charset="-122"/>
              </a:endParaRPr>
            </a:p>
            <a:p>
              <a:pPr marL="800100" lvl="1" indent="-342900" algn="just">
                <a:lnSpc>
                  <a:spcPct val="150000"/>
                </a:lnSpc>
                <a:buFont typeface="Wingdings" panose="05000000000000000000" pitchFamily="2" charset="2"/>
                <a:buChar char="ü"/>
              </a:pPr>
              <a:r>
                <a:rPr lang="zh-CN" altLang="en-US" sz="2000" dirty="0">
                  <a:solidFill>
                    <a:srgbClr val="FF0000"/>
                  </a:solidFill>
                  <a:latin typeface="微软雅黑" pitchFamily="34" charset="-122"/>
                  <a:ea typeface="微软雅黑" pitchFamily="34" charset="-122"/>
                </a:rPr>
                <a:t>资源访问</a:t>
              </a:r>
              <a:r>
                <a:rPr lang="zh-CN" altLang="en-US" sz="2000" dirty="0">
                  <a:solidFill>
                    <a:schemeClr val="tx1">
                      <a:lumMod val="85000"/>
                      <a:lumOff val="15000"/>
                    </a:schemeClr>
                  </a:solidFill>
                  <a:latin typeface="微软雅黑" pitchFamily="34" charset="-122"/>
                  <a:ea typeface="微软雅黑" pitchFamily="34" charset="-122"/>
                </a:rPr>
                <a:t>：访问次数、浏览时间、下载次数、评价次数等。</a:t>
              </a:r>
              <a:endParaRPr lang="en-US" altLang="zh-CN" sz="2000" dirty="0">
                <a:solidFill>
                  <a:schemeClr val="tx1">
                    <a:lumMod val="85000"/>
                    <a:lumOff val="15000"/>
                  </a:schemeClr>
                </a:solidFill>
                <a:latin typeface="微软雅黑" pitchFamily="34" charset="-122"/>
                <a:ea typeface="微软雅黑" pitchFamily="34" charset="-122"/>
              </a:endParaRPr>
            </a:p>
          </p:txBody>
        </p:sp>
      </p:grpSp>
    </p:spTree>
    <p:custDataLst>
      <p:tags r:id="rId1"/>
    </p:custDataLst>
    <p:extLst>
      <p:ext uri="{BB962C8B-B14F-4D97-AF65-F5344CB8AC3E}">
        <p14:creationId xmlns:p14="http://schemas.microsoft.com/office/powerpoint/2010/main" val="37621664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77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 name="组合 31"/>
          <p:cNvGrpSpPr/>
          <p:nvPr/>
        </p:nvGrpSpPr>
        <p:grpSpPr>
          <a:xfrm>
            <a:off x="539552" y="1059582"/>
            <a:ext cx="7872770" cy="553998"/>
            <a:chOff x="847223" y="1402990"/>
            <a:chExt cx="5904578" cy="553999"/>
          </a:xfrm>
        </p:grpSpPr>
        <p:sp>
          <p:nvSpPr>
            <p:cNvPr id="33" name="TextBox 4"/>
            <p:cNvSpPr txBox="1"/>
            <p:nvPr/>
          </p:nvSpPr>
          <p:spPr>
            <a:xfrm>
              <a:off x="955235" y="1402990"/>
              <a:ext cx="5796566" cy="553999"/>
            </a:xfrm>
            <a:prstGeom prst="rect">
              <a:avLst/>
            </a:prstGeom>
          </p:spPr>
          <p:txBody>
            <a:bodyPr wrap="square">
              <a:spAutoFit/>
            </a:bodyPr>
            <a:lstStyle>
              <a:defPPr>
                <a:defRPr lang="zh-CN"/>
              </a:defPPr>
              <a:lvl1pPr>
                <a:lnSpc>
                  <a:spcPct val="150000"/>
                </a:lnSpc>
                <a:buClr>
                  <a:schemeClr val="accent3">
                    <a:lumMod val="75000"/>
                  </a:schemeClr>
                </a:buClr>
                <a:defRPr>
                  <a:solidFill>
                    <a:schemeClr val="tx1">
                      <a:lumMod val="85000"/>
                      <a:lumOff val="15000"/>
                    </a:schemeClr>
                  </a:solidFill>
                  <a:latin typeface="微软雅黑" pitchFamily="34" charset="-122"/>
                  <a:ea typeface="微软雅黑" pitchFamily="34" charset="-122"/>
                </a:defRPr>
              </a:lvl1pPr>
            </a:lstStyle>
            <a:p>
              <a:pPr algn="just">
                <a:lnSpc>
                  <a:spcPct val="125000"/>
                </a:lnSpc>
              </a:pPr>
              <a:r>
                <a:rPr lang="zh-CN" altLang="en-US" sz="2400" b="1" dirty="0"/>
                <a:t>  网络计量评价信息基本模型</a:t>
              </a:r>
              <a:endParaRPr lang="en-US" altLang="zh-CN" sz="1700" b="1" dirty="0"/>
            </a:p>
          </p:txBody>
        </p:sp>
        <p:sp>
          <p:nvSpPr>
            <p:cNvPr id="34" name="椭圆 14"/>
            <p:cNvSpPr/>
            <p:nvPr/>
          </p:nvSpPr>
          <p:spPr bwMode="auto">
            <a:xfrm>
              <a:off x="847223" y="1492133"/>
              <a:ext cx="214387" cy="342906"/>
            </a:xfrm>
            <a:custGeom>
              <a:avLst/>
              <a:gdLst/>
              <a:ahLst/>
              <a:cxnLst/>
              <a:rect l="l" t="t" r="r" b="b"/>
              <a:pathLst>
                <a:path w="683568" h="864094">
                  <a:moveTo>
                    <a:pt x="341785" y="75471"/>
                  </a:moveTo>
                  <a:cubicBezTo>
                    <a:pt x="218037" y="75471"/>
                    <a:pt x="117720" y="175788"/>
                    <a:pt x="117720" y="299536"/>
                  </a:cubicBezTo>
                  <a:cubicBezTo>
                    <a:pt x="117720" y="423284"/>
                    <a:pt x="218037" y="523601"/>
                    <a:pt x="341785" y="523601"/>
                  </a:cubicBezTo>
                  <a:cubicBezTo>
                    <a:pt x="465533" y="523601"/>
                    <a:pt x="565850" y="423284"/>
                    <a:pt x="565850" y="299536"/>
                  </a:cubicBezTo>
                  <a:cubicBezTo>
                    <a:pt x="565850" y="175788"/>
                    <a:pt x="465533" y="75471"/>
                    <a:pt x="341785" y="75471"/>
                  </a:cubicBezTo>
                  <a:close/>
                  <a:moveTo>
                    <a:pt x="341784" y="0"/>
                  </a:moveTo>
                  <a:cubicBezTo>
                    <a:pt x="530546" y="0"/>
                    <a:pt x="683568" y="153022"/>
                    <a:pt x="683568" y="341784"/>
                  </a:cubicBezTo>
                  <a:cubicBezTo>
                    <a:pt x="683568" y="439085"/>
                    <a:pt x="642909" y="526890"/>
                    <a:pt x="577183" y="588642"/>
                  </a:cubicBezTo>
                  <a:lnTo>
                    <a:pt x="341597" y="864094"/>
                  </a:lnTo>
                  <a:lnTo>
                    <a:pt x="105111" y="587591"/>
                  </a:lnTo>
                  <a:cubicBezTo>
                    <a:pt x="87976" y="571864"/>
                    <a:pt x="72869" y="554041"/>
                    <a:pt x="59857" y="534679"/>
                  </a:cubicBezTo>
                  <a:lnTo>
                    <a:pt x="59306" y="534035"/>
                  </a:lnTo>
                  <a:lnTo>
                    <a:pt x="59325" y="534035"/>
                  </a:lnTo>
                  <a:cubicBezTo>
                    <a:pt x="21845" y="479324"/>
                    <a:pt x="0" y="413105"/>
                    <a:pt x="0" y="341784"/>
                  </a:cubicBezTo>
                  <a:cubicBezTo>
                    <a:pt x="0" y="153022"/>
                    <a:pt x="153022" y="0"/>
                    <a:pt x="341784" y="0"/>
                  </a:cubicBezTo>
                  <a:close/>
                </a:path>
              </a:pathLst>
            </a:custGeom>
            <a:solidFill>
              <a:schemeClr val="accent1"/>
            </a:solidFill>
            <a:ln w="3175"/>
          </p:spPr>
          <p:style>
            <a:lnRef idx="3">
              <a:schemeClr val="lt1"/>
            </a:lnRef>
            <a:fillRef idx="1">
              <a:schemeClr val="accent5"/>
            </a:fillRef>
            <a:effectRef idx="1">
              <a:schemeClr val="accent5"/>
            </a:effectRef>
            <a:fontRef idx="minor">
              <a:schemeClr val="lt1"/>
            </a:fontRef>
          </p:style>
          <p:txBody>
            <a:bodyPr anchor="ctr"/>
            <a:lstStyle/>
            <a:p>
              <a:pPr algn="ctr">
                <a:defRPr/>
              </a:pPr>
              <a:endParaRPr lang="zh-CN" altLang="en-US" sz="3200"/>
            </a:p>
          </p:txBody>
        </p:sp>
      </p:gr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圆角矩形 16"/>
          <p:cNvSpPr/>
          <p:nvPr/>
        </p:nvSpPr>
        <p:spPr>
          <a:xfrm>
            <a:off x="658812" y="39291"/>
            <a:ext cx="8485188" cy="9120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en-US" altLang="zh-CN" sz="3600" b="1" dirty="0">
                <a:solidFill>
                  <a:srgbClr val="0070C0"/>
                </a:solidFill>
                <a:latin typeface="微软雅黑" pitchFamily="34" charset="-122"/>
                <a:ea typeface="微软雅黑" pitchFamily="34" charset="-122"/>
              </a:rPr>
              <a:t>02 </a:t>
            </a:r>
            <a:r>
              <a:rPr lang="zh-CN" altLang="en-US" sz="3600" b="1" dirty="0">
                <a:solidFill>
                  <a:srgbClr val="0070C0"/>
                </a:solidFill>
                <a:latin typeface="微软雅黑" pitchFamily="34" charset="-122"/>
                <a:ea typeface="微软雅黑" pitchFamily="34" charset="-122"/>
              </a:rPr>
              <a:t>用户线上评价</a:t>
            </a:r>
            <a:endParaRPr lang="zh-TW" altLang="en-US" sz="3600" b="1" dirty="0">
              <a:solidFill>
                <a:srgbClr val="0070C0"/>
              </a:solidFill>
              <a:latin typeface="微软雅黑" pitchFamily="34" charset="-122"/>
              <a:ea typeface="微软雅黑" pitchFamily="34" charset="-122"/>
            </a:endParaRPr>
          </a:p>
        </p:txBody>
      </p:sp>
      <p:graphicFrame>
        <p:nvGraphicFramePr>
          <p:cNvPr id="2" name="表格 1"/>
          <p:cNvGraphicFramePr>
            <a:graphicFrameLocks noGrp="1"/>
          </p:cNvGraphicFramePr>
          <p:nvPr>
            <p:extLst/>
          </p:nvPr>
        </p:nvGraphicFramePr>
        <p:xfrm>
          <a:off x="899592" y="1635646"/>
          <a:ext cx="7632848" cy="307238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073721">
                  <a:extLst>
                    <a:ext uri="{9D8B030D-6E8A-4147-A177-3AD203B41FA5}">
                      <a16:colId xmlns:a16="http://schemas.microsoft.com/office/drawing/2014/main" val="20000"/>
                    </a:ext>
                  </a:extLst>
                </a:gridCol>
                <a:gridCol w="5559127">
                  <a:extLst>
                    <a:ext uri="{9D8B030D-6E8A-4147-A177-3AD203B41FA5}">
                      <a16:colId xmlns:a16="http://schemas.microsoft.com/office/drawing/2014/main" val="20001"/>
                    </a:ext>
                  </a:extLst>
                </a:gridCol>
              </a:tblGrid>
              <a:tr h="432048">
                <a:tc>
                  <a:txBody>
                    <a:bodyPr/>
                    <a:lstStyle/>
                    <a:p>
                      <a:pPr algn="ctr">
                        <a:lnSpc>
                          <a:spcPct val="114000"/>
                        </a:lnSpc>
                      </a:pPr>
                      <a:r>
                        <a:rPr lang="zh-CN" altLang="en-US" sz="2000" dirty="0">
                          <a:latin typeface="仿宋" panose="02010609060101010101" pitchFamily="49" charset="-122"/>
                          <a:ea typeface="仿宋" panose="02010609060101010101" pitchFamily="49" charset="-122"/>
                        </a:rPr>
                        <a:t>评价指标</a:t>
                      </a:r>
                    </a:p>
                  </a:txBody>
                  <a:tcPr/>
                </a:tc>
                <a:tc>
                  <a:txBody>
                    <a:bodyPr/>
                    <a:lstStyle/>
                    <a:p>
                      <a:pPr algn="ctr">
                        <a:lnSpc>
                          <a:spcPct val="114000"/>
                        </a:lnSpc>
                      </a:pPr>
                      <a:r>
                        <a:rPr lang="zh-CN" altLang="en-US" sz="2000" dirty="0">
                          <a:latin typeface="仿宋" panose="02010609060101010101" pitchFamily="49" charset="-122"/>
                          <a:ea typeface="仿宋" panose="02010609060101010101" pitchFamily="49" charset="-122"/>
                        </a:rPr>
                        <a:t>说明</a:t>
                      </a:r>
                    </a:p>
                  </a:txBody>
                  <a:tcPr/>
                </a:tc>
                <a:extLst>
                  <a:ext uri="{0D108BD9-81ED-4DB2-BD59-A6C34878D82A}">
                    <a16:rowId xmlns:a16="http://schemas.microsoft.com/office/drawing/2014/main" val="10000"/>
                  </a:ext>
                </a:extLst>
              </a:tr>
              <a:tr h="432048">
                <a:tc>
                  <a:txBody>
                    <a:bodyPr/>
                    <a:lstStyle/>
                    <a:p>
                      <a:pPr algn="ctr">
                        <a:lnSpc>
                          <a:spcPct val="114000"/>
                        </a:lnSpc>
                      </a:pPr>
                      <a:r>
                        <a:rPr lang="zh-CN" altLang="en-US" sz="2000" dirty="0">
                          <a:latin typeface="仿宋" panose="02010609060101010101" pitchFamily="49" charset="-122"/>
                          <a:ea typeface="仿宋" panose="02010609060101010101" pitchFamily="49" charset="-122"/>
                        </a:rPr>
                        <a:t>用户类型</a:t>
                      </a:r>
                      <a:endParaRPr lang="en-US" altLang="zh-CN" sz="2000" dirty="0">
                        <a:latin typeface="仿宋" panose="02010609060101010101" pitchFamily="49" charset="-122"/>
                        <a:ea typeface="仿宋" panose="02010609060101010101" pitchFamily="49" charset="-122"/>
                      </a:endParaRPr>
                    </a:p>
                  </a:txBody>
                  <a:tcPr/>
                </a:tc>
                <a:tc>
                  <a:txBody>
                    <a:bodyPr/>
                    <a:lstStyle/>
                    <a:p>
                      <a:pPr marL="0" indent="401955" algn="ctr" defTabSz="914400" rtl="0" eaLnBrk="1" latinLnBrk="0" hangingPunct="1">
                        <a:lnSpc>
                          <a:spcPct val="114000"/>
                        </a:lnSpc>
                        <a:spcAft>
                          <a:spcPts val="0"/>
                        </a:spcAft>
                      </a:pPr>
                      <a:r>
                        <a:rPr lang="zh-CN" sz="2000" kern="1200" dirty="0">
                          <a:solidFill>
                            <a:schemeClr val="dk1"/>
                          </a:solidFill>
                          <a:latin typeface="仿宋" panose="02010609060101010101" pitchFamily="49" charset="-122"/>
                          <a:ea typeface="仿宋" panose="02010609060101010101" pitchFamily="49" charset="-122"/>
                          <a:cs typeface="+mn-cs"/>
                        </a:rPr>
                        <a:t>使用该资源的用户类型</a:t>
                      </a:r>
                    </a:p>
                  </a:txBody>
                  <a:tcPr marL="68580" marR="68580" marT="17780" marB="17780" anchor="ctr"/>
                </a:tc>
                <a:extLst>
                  <a:ext uri="{0D108BD9-81ED-4DB2-BD59-A6C34878D82A}">
                    <a16:rowId xmlns:a16="http://schemas.microsoft.com/office/drawing/2014/main" val="10001"/>
                  </a:ext>
                </a:extLst>
              </a:tr>
              <a:tr h="432048">
                <a:tc>
                  <a:txBody>
                    <a:bodyPr/>
                    <a:lstStyle/>
                    <a:p>
                      <a:pPr marL="0" marR="0" indent="0" algn="ctr" defTabSz="914400" rtl="0" eaLnBrk="1" fontAlgn="auto" latinLnBrk="0" hangingPunct="1">
                        <a:lnSpc>
                          <a:spcPct val="114000"/>
                        </a:lnSpc>
                        <a:spcBef>
                          <a:spcPts val="0"/>
                        </a:spcBef>
                        <a:spcAft>
                          <a:spcPts val="0"/>
                        </a:spcAft>
                        <a:buClrTx/>
                        <a:buSzTx/>
                        <a:buFontTx/>
                        <a:buNone/>
                        <a:tabLst/>
                        <a:defRPr/>
                      </a:pPr>
                      <a:r>
                        <a:rPr lang="zh-CN" altLang="en-US" sz="2000" dirty="0">
                          <a:latin typeface="仿宋" panose="02010609060101010101" pitchFamily="49" charset="-122"/>
                          <a:ea typeface="仿宋" panose="02010609060101010101" pitchFamily="49" charset="-122"/>
                        </a:rPr>
                        <a:t>个人信息</a:t>
                      </a:r>
                    </a:p>
                  </a:txBody>
                  <a:tcPr/>
                </a:tc>
                <a:tc>
                  <a:txBody>
                    <a:bodyPr/>
                    <a:lstStyle/>
                    <a:p>
                      <a:pPr marL="0" indent="401955" algn="ctr" defTabSz="914400" rtl="0" eaLnBrk="1" latinLnBrk="0" hangingPunct="1">
                        <a:lnSpc>
                          <a:spcPct val="114000"/>
                        </a:lnSpc>
                        <a:spcAft>
                          <a:spcPts val="0"/>
                        </a:spcAft>
                      </a:pPr>
                      <a:r>
                        <a:rPr lang="zh-CN" sz="2000" kern="1200" dirty="0">
                          <a:solidFill>
                            <a:schemeClr val="dk1"/>
                          </a:solidFill>
                          <a:latin typeface="仿宋" panose="02010609060101010101" pitchFamily="49" charset="-122"/>
                          <a:ea typeface="仿宋" panose="02010609060101010101" pitchFamily="49" charset="-122"/>
                          <a:cs typeface="+mn-cs"/>
                        </a:rPr>
                        <a:t>用户基本信息与资源使用轨迹</a:t>
                      </a:r>
                    </a:p>
                  </a:txBody>
                  <a:tcPr marL="68580" marR="68580" marT="17780" marB="17780" anchor="ctr"/>
                </a:tc>
                <a:extLst>
                  <a:ext uri="{0D108BD9-81ED-4DB2-BD59-A6C34878D82A}">
                    <a16:rowId xmlns:a16="http://schemas.microsoft.com/office/drawing/2014/main" val="10002"/>
                  </a:ext>
                </a:extLst>
              </a:tr>
              <a:tr h="432048">
                <a:tc>
                  <a:txBody>
                    <a:bodyPr/>
                    <a:lstStyle/>
                    <a:p>
                      <a:pPr algn="ctr">
                        <a:lnSpc>
                          <a:spcPct val="114000"/>
                        </a:lnSpc>
                      </a:pPr>
                      <a:r>
                        <a:rPr lang="zh-CN" altLang="en-US" sz="2000" dirty="0">
                          <a:latin typeface="仿宋" panose="02010609060101010101" pitchFamily="49" charset="-122"/>
                          <a:ea typeface="仿宋" panose="02010609060101010101" pitchFamily="49" charset="-122"/>
                        </a:rPr>
                        <a:t>访问次数</a:t>
                      </a:r>
                    </a:p>
                  </a:txBody>
                  <a:tcPr/>
                </a:tc>
                <a:tc>
                  <a:txBody>
                    <a:bodyPr/>
                    <a:lstStyle/>
                    <a:p>
                      <a:pPr marL="0" indent="401955" algn="ctr" defTabSz="914400" rtl="0" eaLnBrk="1" latinLnBrk="0" hangingPunct="1">
                        <a:lnSpc>
                          <a:spcPct val="114000"/>
                        </a:lnSpc>
                        <a:spcAft>
                          <a:spcPts val="0"/>
                        </a:spcAft>
                      </a:pPr>
                      <a:r>
                        <a:rPr lang="zh-CN" sz="2000" kern="1200" dirty="0">
                          <a:solidFill>
                            <a:schemeClr val="dk1"/>
                          </a:solidFill>
                          <a:latin typeface="仿宋" panose="02010609060101010101" pitchFamily="49" charset="-122"/>
                          <a:ea typeface="仿宋" panose="02010609060101010101" pitchFamily="49" charset="-122"/>
                          <a:cs typeface="+mn-cs"/>
                        </a:rPr>
                        <a:t>资源的关注度</a:t>
                      </a:r>
                    </a:p>
                  </a:txBody>
                  <a:tcPr marL="68580" marR="68580" marT="17780" marB="17780" anchor="ctr"/>
                </a:tc>
                <a:extLst>
                  <a:ext uri="{0D108BD9-81ED-4DB2-BD59-A6C34878D82A}">
                    <a16:rowId xmlns:a16="http://schemas.microsoft.com/office/drawing/2014/main" val="10003"/>
                  </a:ext>
                </a:extLst>
              </a:tr>
              <a:tr h="432048">
                <a:tc>
                  <a:txBody>
                    <a:bodyPr/>
                    <a:lstStyle/>
                    <a:p>
                      <a:pPr algn="ctr">
                        <a:lnSpc>
                          <a:spcPct val="114000"/>
                        </a:lnSpc>
                      </a:pPr>
                      <a:r>
                        <a:rPr lang="zh-CN" altLang="en-US" sz="2000" dirty="0">
                          <a:latin typeface="仿宋" panose="02010609060101010101" pitchFamily="49" charset="-122"/>
                          <a:ea typeface="仿宋" panose="02010609060101010101" pitchFamily="49" charset="-122"/>
                        </a:rPr>
                        <a:t>浏览时间</a:t>
                      </a:r>
                    </a:p>
                  </a:txBody>
                  <a:tcPr/>
                </a:tc>
                <a:tc>
                  <a:txBody>
                    <a:bodyPr/>
                    <a:lstStyle/>
                    <a:p>
                      <a:pPr marL="0" indent="401955" algn="ctr" defTabSz="914400" rtl="0" eaLnBrk="1" latinLnBrk="0" hangingPunct="1">
                        <a:lnSpc>
                          <a:spcPct val="114000"/>
                        </a:lnSpc>
                        <a:spcAft>
                          <a:spcPts val="0"/>
                        </a:spcAft>
                      </a:pPr>
                      <a:r>
                        <a:rPr lang="zh-CN" sz="2000" kern="1200" dirty="0">
                          <a:solidFill>
                            <a:schemeClr val="dk1"/>
                          </a:solidFill>
                          <a:latin typeface="仿宋" panose="02010609060101010101" pitchFamily="49" charset="-122"/>
                          <a:ea typeface="仿宋" panose="02010609060101010101" pitchFamily="49" charset="-122"/>
                          <a:cs typeface="+mn-cs"/>
                        </a:rPr>
                        <a:t>资源的受欢迎程度</a:t>
                      </a:r>
                    </a:p>
                  </a:txBody>
                  <a:tcPr marL="68580" marR="68580" marT="17780" marB="17780" anchor="ctr"/>
                </a:tc>
                <a:extLst>
                  <a:ext uri="{0D108BD9-81ED-4DB2-BD59-A6C34878D82A}">
                    <a16:rowId xmlns:a16="http://schemas.microsoft.com/office/drawing/2014/main" val="10004"/>
                  </a:ext>
                </a:extLst>
              </a:tr>
              <a:tr h="432048">
                <a:tc>
                  <a:txBody>
                    <a:bodyPr/>
                    <a:lstStyle/>
                    <a:p>
                      <a:pPr algn="ctr">
                        <a:lnSpc>
                          <a:spcPct val="114000"/>
                        </a:lnSpc>
                      </a:pPr>
                      <a:r>
                        <a:rPr lang="zh-CN" altLang="en-US" sz="2000" dirty="0">
                          <a:latin typeface="仿宋" panose="02010609060101010101" pitchFamily="49" charset="-122"/>
                          <a:ea typeface="仿宋" panose="02010609060101010101" pitchFamily="49" charset="-122"/>
                        </a:rPr>
                        <a:t>下载次数</a:t>
                      </a:r>
                    </a:p>
                  </a:txBody>
                  <a:tcPr/>
                </a:tc>
                <a:tc>
                  <a:txBody>
                    <a:bodyPr/>
                    <a:lstStyle/>
                    <a:p>
                      <a:pPr marL="0" indent="401955" algn="ctr" defTabSz="914400" rtl="0" eaLnBrk="1" latinLnBrk="0" hangingPunct="1">
                        <a:lnSpc>
                          <a:spcPct val="114000"/>
                        </a:lnSpc>
                        <a:spcAft>
                          <a:spcPts val="0"/>
                        </a:spcAft>
                      </a:pPr>
                      <a:r>
                        <a:rPr lang="zh-CN" sz="2000" kern="1200" dirty="0">
                          <a:solidFill>
                            <a:schemeClr val="dk1"/>
                          </a:solidFill>
                          <a:latin typeface="仿宋" panose="02010609060101010101" pitchFamily="49" charset="-122"/>
                          <a:ea typeface="仿宋" panose="02010609060101010101" pitchFamily="49" charset="-122"/>
                          <a:cs typeface="+mn-cs"/>
                        </a:rPr>
                        <a:t>资源的受欢迎程度与下载量</a:t>
                      </a:r>
                    </a:p>
                  </a:txBody>
                  <a:tcPr marL="68580" marR="68580" marT="17780" marB="17780" anchor="ctr"/>
                </a:tc>
                <a:extLst>
                  <a:ext uri="{0D108BD9-81ED-4DB2-BD59-A6C34878D82A}">
                    <a16:rowId xmlns:a16="http://schemas.microsoft.com/office/drawing/2014/main" val="10005"/>
                  </a:ext>
                </a:extLst>
              </a:tr>
              <a:tr h="432048">
                <a:tc>
                  <a:txBody>
                    <a:bodyPr/>
                    <a:lstStyle/>
                    <a:p>
                      <a:pPr algn="ctr">
                        <a:lnSpc>
                          <a:spcPct val="114000"/>
                        </a:lnSpc>
                      </a:pPr>
                      <a:r>
                        <a:rPr lang="zh-CN" altLang="en-US" sz="2000" dirty="0">
                          <a:latin typeface="仿宋" panose="02010609060101010101" pitchFamily="49" charset="-122"/>
                          <a:ea typeface="仿宋" panose="02010609060101010101" pitchFamily="49" charset="-122"/>
                        </a:rPr>
                        <a:t>评价次数</a:t>
                      </a:r>
                    </a:p>
                  </a:txBody>
                  <a:tcPr/>
                </a:tc>
                <a:tc>
                  <a:txBody>
                    <a:bodyPr/>
                    <a:lstStyle/>
                    <a:p>
                      <a:pPr marL="0" indent="401955" algn="ctr" defTabSz="914400" rtl="0" eaLnBrk="1" latinLnBrk="0" hangingPunct="1">
                        <a:lnSpc>
                          <a:spcPct val="114000"/>
                        </a:lnSpc>
                        <a:spcAft>
                          <a:spcPts val="0"/>
                        </a:spcAft>
                      </a:pPr>
                      <a:r>
                        <a:rPr lang="zh-CN" sz="2000" kern="1200" dirty="0">
                          <a:solidFill>
                            <a:schemeClr val="dk1"/>
                          </a:solidFill>
                          <a:latin typeface="仿宋" panose="02010609060101010101" pitchFamily="49" charset="-122"/>
                          <a:ea typeface="仿宋" panose="02010609060101010101" pitchFamily="49" charset="-122"/>
                          <a:cs typeface="+mn-cs"/>
                        </a:rPr>
                        <a:t>资源的使用反馈信息收集次数</a:t>
                      </a:r>
                    </a:p>
                  </a:txBody>
                  <a:tcPr marL="68580" marR="68580" marT="17780" marB="17780" anchor="ctr"/>
                </a:tc>
                <a:extLst>
                  <a:ext uri="{0D108BD9-81ED-4DB2-BD59-A6C34878D82A}">
                    <a16:rowId xmlns:a16="http://schemas.microsoft.com/office/drawing/2014/main" val="10006"/>
                  </a:ext>
                </a:extLst>
              </a:tr>
            </a:tbl>
          </a:graphicData>
        </a:graphic>
      </p:graphicFrame>
    </p:spTree>
    <p:custDataLst>
      <p:tags r:id="rId1"/>
    </p:custDataLst>
    <p:extLst>
      <p:ext uri="{BB962C8B-B14F-4D97-AF65-F5344CB8AC3E}">
        <p14:creationId xmlns:p14="http://schemas.microsoft.com/office/powerpoint/2010/main" val="22711527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77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sp>
        <p:nvSpPr>
          <p:cNvPr id="6146" name="Rectangle 2"/>
          <p:cNvSpPr>
            <a:spLocks noChangeArrowheads="1"/>
          </p:cNvSpPr>
          <p:nvPr/>
        </p:nvSpPr>
        <p:spPr bwMode="auto">
          <a:xfrm>
            <a:off x="184731" y="-10108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圆角矩形 16"/>
          <p:cNvSpPr/>
          <p:nvPr/>
        </p:nvSpPr>
        <p:spPr>
          <a:xfrm>
            <a:off x="658812" y="39291"/>
            <a:ext cx="8485188" cy="9120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en-US" altLang="zh-CN" sz="3600" b="1" dirty="0">
                <a:solidFill>
                  <a:srgbClr val="0070C0"/>
                </a:solidFill>
                <a:latin typeface="微软雅黑" pitchFamily="34" charset="-122"/>
                <a:ea typeface="微软雅黑" pitchFamily="34" charset="-122"/>
              </a:rPr>
              <a:t>03 </a:t>
            </a:r>
            <a:r>
              <a:rPr lang="zh-CN" altLang="en-US" sz="3600" b="1" dirty="0">
                <a:solidFill>
                  <a:srgbClr val="0070C0"/>
                </a:solidFill>
                <a:latin typeface="微软雅黑" pitchFamily="34" charset="-122"/>
                <a:ea typeface="微软雅黑" pitchFamily="34" charset="-122"/>
              </a:rPr>
              <a:t>用户测试应用评价</a:t>
            </a:r>
            <a:endParaRPr lang="zh-TW" altLang="en-US" sz="3600" b="1" dirty="0">
              <a:solidFill>
                <a:srgbClr val="0070C0"/>
              </a:solidFill>
              <a:latin typeface="微软雅黑" pitchFamily="34" charset="-122"/>
              <a:ea typeface="微软雅黑" pitchFamily="34" charset="-122"/>
            </a:endParaRPr>
          </a:p>
        </p:txBody>
      </p:sp>
      <p:grpSp>
        <p:nvGrpSpPr>
          <p:cNvPr id="12" name="组合 11"/>
          <p:cNvGrpSpPr/>
          <p:nvPr/>
        </p:nvGrpSpPr>
        <p:grpSpPr>
          <a:xfrm>
            <a:off x="539552" y="1059582"/>
            <a:ext cx="7872770" cy="511807"/>
            <a:chOff x="847223" y="1402990"/>
            <a:chExt cx="5904578" cy="511808"/>
          </a:xfrm>
        </p:grpSpPr>
        <p:sp>
          <p:nvSpPr>
            <p:cNvPr id="13" name="TextBox 4"/>
            <p:cNvSpPr txBox="1"/>
            <p:nvPr/>
          </p:nvSpPr>
          <p:spPr>
            <a:xfrm>
              <a:off x="955235" y="1402990"/>
              <a:ext cx="5796566" cy="511808"/>
            </a:xfrm>
            <a:prstGeom prst="rect">
              <a:avLst/>
            </a:prstGeom>
          </p:spPr>
          <p:txBody>
            <a:bodyPr wrap="square">
              <a:spAutoFit/>
            </a:bodyPr>
            <a:lstStyle>
              <a:defPPr>
                <a:defRPr lang="zh-CN"/>
              </a:defPPr>
              <a:lvl1pPr>
                <a:lnSpc>
                  <a:spcPct val="150000"/>
                </a:lnSpc>
                <a:buClr>
                  <a:schemeClr val="accent3">
                    <a:lumMod val="75000"/>
                  </a:schemeClr>
                </a:buClr>
                <a:defRPr>
                  <a:solidFill>
                    <a:schemeClr val="tx1">
                      <a:lumMod val="85000"/>
                      <a:lumOff val="15000"/>
                    </a:schemeClr>
                  </a:solidFill>
                  <a:latin typeface="微软雅黑" pitchFamily="34" charset="-122"/>
                  <a:ea typeface="微软雅黑" pitchFamily="34" charset="-122"/>
                </a:defRPr>
              </a:lvl1pPr>
            </a:lstStyle>
            <a:p>
              <a:pPr algn="just">
                <a:lnSpc>
                  <a:spcPct val="125000"/>
                </a:lnSpc>
              </a:pPr>
              <a:r>
                <a:rPr lang="zh-CN" altLang="en-US" sz="2400" b="1" dirty="0"/>
                <a:t>  用户测试应用评价</a:t>
              </a:r>
              <a:endParaRPr lang="en-US" altLang="zh-CN" sz="1700" b="1" dirty="0"/>
            </a:p>
          </p:txBody>
        </p:sp>
        <p:sp>
          <p:nvSpPr>
            <p:cNvPr id="14" name="椭圆 14"/>
            <p:cNvSpPr/>
            <p:nvPr/>
          </p:nvSpPr>
          <p:spPr bwMode="auto">
            <a:xfrm>
              <a:off x="847223" y="1492133"/>
              <a:ext cx="214387" cy="342906"/>
            </a:xfrm>
            <a:custGeom>
              <a:avLst/>
              <a:gdLst/>
              <a:ahLst/>
              <a:cxnLst/>
              <a:rect l="l" t="t" r="r" b="b"/>
              <a:pathLst>
                <a:path w="683568" h="864094">
                  <a:moveTo>
                    <a:pt x="341785" y="75471"/>
                  </a:moveTo>
                  <a:cubicBezTo>
                    <a:pt x="218037" y="75471"/>
                    <a:pt x="117720" y="175788"/>
                    <a:pt x="117720" y="299536"/>
                  </a:cubicBezTo>
                  <a:cubicBezTo>
                    <a:pt x="117720" y="423284"/>
                    <a:pt x="218037" y="523601"/>
                    <a:pt x="341785" y="523601"/>
                  </a:cubicBezTo>
                  <a:cubicBezTo>
                    <a:pt x="465533" y="523601"/>
                    <a:pt x="565850" y="423284"/>
                    <a:pt x="565850" y="299536"/>
                  </a:cubicBezTo>
                  <a:cubicBezTo>
                    <a:pt x="565850" y="175788"/>
                    <a:pt x="465533" y="75471"/>
                    <a:pt x="341785" y="75471"/>
                  </a:cubicBezTo>
                  <a:close/>
                  <a:moveTo>
                    <a:pt x="341784" y="0"/>
                  </a:moveTo>
                  <a:cubicBezTo>
                    <a:pt x="530546" y="0"/>
                    <a:pt x="683568" y="153022"/>
                    <a:pt x="683568" y="341784"/>
                  </a:cubicBezTo>
                  <a:cubicBezTo>
                    <a:pt x="683568" y="439085"/>
                    <a:pt x="642909" y="526890"/>
                    <a:pt x="577183" y="588642"/>
                  </a:cubicBezTo>
                  <a:lnTo>
                    <a:pt x="341597" y="864094"/>
                  </a:lnTo>
                  <a:lnTo>
                    <a:pt x="105111" y="587591"/>
                  </a:lnTo>
                  <a:cubicBezTo>
                    <a:pt x="87976" y="571864"/>
                    <a:pt x="72869" y="554041"/>
                    <a:pt x="59857" y="534679"/>
                  </a:cubicBezTo>
                  <a:lnTo>
                    <a:pt x="59306" y="534035"/>
                  </a:lnTo>
                  <a:lnTo>
                    <a:pt x="59325" y="534035"/>
                  </a:lnTo>
                  <a:cubicBezTo>
                    <a:pt x="21845" y="479324"/>
                    <a:pt x="0" y="413105"/>
                    <a:pt x="0" y="341784"/>
                  </a:cubicBezTo>
                  <a:cubicBezTo>
                    <a:pt x="0" y="153022"/>
                    <a:pt x="153022" y="0"/>
                    <a:pt x="341784" y="0"/>
                  </a:cubicBezTo>
                  <a:close/>
                </a:path>
              </a:pathLst>
            </a:custGeom>
            <a:solidFill>
              <a:srgbClr val="FF0000"/>
            </a:solidFill>
            <a:ln w="3175"/>
          </p:spPr>
          <p:style>
            <a:lnRef idx="3">
              <a:schemeClr val="lt1"/>
            </a:lnRef>
            <a:fillRef idx="1">
              <a:schemeClr val="accent5"/>
            </a:fillRef>
            <a:effectRef idx="1">
              <a:schemeClr val="accent5"/>
            </a:effectRef>
            <a:fontRef idx="minor">
              <a:schemeClr val="lt1"/>
            </a:fontRef>
          </p:style>
          <p:txBody>
            <a:bodyPr anchor="ctr"/>
            <a:lstStyle/>
            <a:p>
              <a:pPr algn="ctr">
                <a:defRPr/>
              </a:pPr>
              <a:endParaRPr lang="zh-CN" altLang="en-US" sz="3200"/>
            </a:p>
          </p:txBody>
        </p:sp>
      </p:grpSp>
      <p:sp>
        <p:nvSpPr>
          <p:cNvPr id="16" name="TextBox 4"/>
          <p:cNvSpPr txBox="1"/>
          <p:nvPr/>
        </p:nvSpPr>
        <p:spPr>
          <a:xfrm>
            <a:off x="515654" y="1576809"/>
            <a:ext cx="7728754" cy="2346283"/>
          </a:xfrm>
          <a:prstGeom prst="rect">
            <a:avLst/>
          </a:prstGeom>
        </p:spPr>
        <p:txBody>
          <a:bodyPr wrap="square">
            <a:spAutoFit/>
          </a:bodyPr>
          <a:lstStyle>
            <a:defPPr>
              <a:defRPr lang="zh-CN"/>
            </a:defPPr>
            <a:lvl1pPr>
              <a:lnSpc>
                <a:spcPct val="150000"/>
              </a:lnSpc>
              <a:buClr>
                <a:schemeClr val="accent3">
                  <a:lumMod val="75000"/>
                </a:schemeClr>
              </a:buClr>
              <a:defRPr>
                <a:solidFill>
                  <a:schemeClr val="tx1">
                    <a:lumMod val="85000"/>
                    <a:lumOff val="15000"/>
                  </a:schemeClr>
                </a:solidFill>
                <a:latin typeface="微软雅黑" pitchFamily="34" charset="-122"/>
                <a:ea typeface="微软雅黑" pitchFamily="34" charset="-122"/>
              </a:defRPr>
            </a:lvl1pPr>
          </a:lstStyle>
          <a:p>
            <a:pPr marL="342900" indent="-342900" algn="just">
              <a:buClr>
                <a:srgbClr val="C00000"/>
              </a:buClr>
              <a:buFont typeface="Wingdings" panose="05000000000000000000" pitchFamily="2" charset="2"/>
              <a:buChar char="ü"/>
            </a:pPr>
            <a:r>
              <a:rPr lang="zh-CN" altLang="zh-CN" sz="2000" dirty="0">
                <a:solidFill>
                  <a:schemeClr val="tx1"/>
                </a:solidFill>
              </a:rPr>
              <a:t>用户测试应用评价指的是对资源进行试用，获得用户对资源的评价及反馈意见。</a:t>
            </a:r>
            <a:endParaRPr lang="en-US" altLang="zh-CN" sz="2000" dirty="0">
              <a:solidFill>
                <a:schemeClr val="tx1"/>
              </a:solidFill>
            </a:endParaRPr>
          </a:p>
          <a:p>
            <a:pPr marL="342900" indent="-342900" algn="just">
              <a:buClr>
                <a:srgbClr val="C00000"/>
              </a:buClr>
              <a:buFont typeface="Wingdings" panose="05000000000000000000" pitchFamily="2" charset="2"/>
              <a:buChar char="ü"/>
            </a:pPr>
            <a:r>
              <a:rPr lang="zh-CN" altLang="zh-CN" sz="2000" dirty="0">
                <a:solidFill>
                  <a:schemeClr val="tx1"/>
                </a:solidFill>
              </a:rPr>
              <a:t>用户试用结束后</a:t>
            </a:r>
            <a:r>
              <a:rPr lang="zh-CN" altLang="zh-CN" sz="2000" dirty="0">
                <a:solidFill>
                  <a:srgbClr val="C00000"/>
                </a:solidFill>
              </a:rPr>
              <a:t>填写资源测试评价表</a:t>
            </a:r>
            <a:r>
              <a:rPr lang="zh-CN" altLang="zh-CN" sz="2000" dirty="0">
                <a:solidFill>
                  <a:schemeClr val="tx1"/>
                </a:solidFill>
              </a:rPr>
              <a:t>，对资源的试用情况进行说明，并对资源的教学内容、教学设计及技术规范进行评价，提出资源的修改意见。</a:t>
            </a:r>
            <a:endParaRPr lang="en-US" altLang="zh-CN" sz="2000" dirty="0">
              <a:solidFill>
                <a:schemeClr val="tx1"/>
              </a:solidFill>
            </a:endParaRPr>
          </a:p>
        </p:txBody>
      </p:sp>
      <p:sp>
        <p:nvSpPr>
          <p:cNvPr id="22" name="矩形 21"/>
          <p:cNvSpPr/>
          <p:nvPr/>
        </p:nvSpPr>
        <p:spPr>
          <a:xfrm>
            <a:off x="491110" y="3986725"/>
            <a:ext cx="7753297" cy="961289"/>
          </a:xfrm>
          <a:prstGeom prst="rect">
            <a:avLst/>
          </a:prstGeom>
        </p:spPr>
        <p:txBody>
          <a:bodyPr wrap="square">
            <a:spAutoFit/>
          </a:bodyPr>
          <a:lstStyle/>
          <a:p>
            <a:pPr marL="342900" indent="-342900" algn="just">
              <a:lnSpc>
                <a:spcPct val="150000"/>
              </a:lnSpc>
              <a:buClr>
                <a:srgbClr val="C00000"/>
              </a:buClr>
              <a:buFont typeface="Wingdings" panose="05000000000000000000" pitchFamily="2" charset="2"/>
              <a:buChar char="ü"/>
            </a:pPr>
            <a:r>
              <a:rPr lang="zh-CN" altLang="en-US" sz="2000" dirty="0">
                <a:latin typeface="微软雅黑" pitchFamily="34" charset="-122"/>
                <a:ea typeface="微软雅黑" pitchFamily="34" charset="-122"/>
              </a:rPr>
              <a:t>资源提供者进行资源交付时需为购买者提供资源的用户试用报告，供购买者判断资源质量和资源适用范围。</a:t>
            </a:r>
          </a:p>
        </p:txBody>
      </p:sp>
    </p:spTree>
    <p:custDataLst>
      <p:tags r:id="rId1"/>
    </p:custDataLst>
    <p:extLst>
      <p:ext uri="{BB962C8B-B14F-4D97-AF65-F5344CB8AC3E}">
        <p14:creationId xmlns:p14="http://schemas.microsoft.com/office/powerpoint/2010/main" val="41389149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4"/>
          <a:stretch>
            <a:fillRect/>
          </a:stretch>
        </p:blipFill>
        <p:spPr>
          <a:xfrm>
            <a:off x="4725195" y="1347614"/>
            <a:ext cx="3497614" cy="3691566"/>
          </a:xfrm>
          <a:prstGeom prst="rect">
            <a:avLst/>
          </a:prstGeom>
          <a:ln>
            <a:solidFill>
              <a:srgbClr val="FFC000"/>
            </a:solidFill>
            <a:prstDash val="sysDash"/>
          </a:ln>
        </p:spPr>
      </p:pic>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77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圆角矩形 16"/>
          <p:cNvSpPr/>
          <p:nvPr/>
        </p:nvSpPr>
        <p:spPr>
          <a:xfrm>
            <a:off x="658812" y="39291"/>
            <a:ext cx="8485188" cy="9120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en-US" altLang="zh-CN" sz="3600" b="1" dirty="0">
                <a:solidFill>
                  <a:srgbClr val="0070C0"/>
                </a:solidFill>
                <a:latin typeface="微软雅黑" pitchFamily="34" charset="-122"/>
                <a:ea typeface="微软雅黑" pitchFamily="34" charset="-122"/>
              </a:rPr>
              <a:t>03 </a:t>
            </a:r>
            <a:r>
              <a:rPr lang="zh-CN" altLang="en-US" sz="3600" b="1" dirty="0">
                <a:solidFill>
                  <a:srgbClr val="0070C0"/>
                </a:solidFill>
                <a:latin typeface="微软雅黑" pitchFamily="34" charset="-122"/>
                <a:ea typeface="微软雅黑" pitchFamily="34" charset="-122"/>
              </a:rPr>
              <a:t>用户测试应用评价</a:t>
            </a:r>
            <a:endParaRPr lang="zh-TW" altLang="en-US" sz="3600" b="1" dirty="0">
              <a:solidFill>
                <a:srgbClr val="0070C0"/>
              </a:solidFill>
              <a:latin typeface="微软雅黑" pitchFamily="34" charset="-122"/>
              <a:ea typeface="微软雅黑" pitchFamily="34" charset="-122"/>
            </a:endParaRPr>
          </a:p>
        </p:txBody>
      </p:sp>
      <p:sp>
        <p:nvSpPr>
          <p:cNvPr id="22" name="矩形 21"/>
          <p:cNvSpPr/>
          <p:nvPr/>
        </p:nvSpPr>
        <p:spPr>
          <a:xfrm>
            <a:off x="306388" y="843558"/>
            <a:ext cx="8837612" cy="507831"/>
          </a:xfrm>
          <a:prstGeom prst="rect">
            <a:avLst/>
          </a:prstGeom>
        </p:spPr>
        <p:txBody>
          <a:bodyPr wrap="square">
            <a:spAutoFit/>
          </a:bodyPr>
          <a:lstStyle/>
          <a:p>
            <a:pPr marL="342900" indent="-342900" algn="just">
              <a:lnSpc>
                <a:spcPct val="150000"/>
              </a:lnSpc>
              <a:buClr>
                <a:srgbClr val="C00000"/>
              </a:buClr>
              <a:buFont typeface="Wingdings" panose="05000000000000000000" pitchFamily="2" charset="2"/>
              <a:buChar char="ü"/>
            </a:pPr>
            <a:r>
              <a:rPr lang="zh-CN" altLang="en-US" dirty="0">
                <a:solidFill>
                  <a:schemeClr val="tx1">
                    <a:lumMod val="85000"/>
                    <a:lumOff val="15000"/>
                  </a:schemeClr>
                </a:solidFill>
                <a:latin typeface="微软雅黑" pitchFamily="34" charset="-122"/>
                <a:ea typeface="微软雅黑" pitchFamily="34" charset="-122"/>
              </a:rPr>
              <a:t>评价表包括用户信息、资源信息、资源应用情况、资源评价指标等。</a:t>
            </a:r>
            <a:endParaRPr lang="en-US" altLang="zh-CN" dirty="0">
              <a:solidFill>
                <a:schemeClr val="tx1">
                  <a:lumMod val="85000"/>
                  <a:lumOff val="15000"/>
                </a:schemeClr>
              </a:solidFill>
              <a:latin typeface="微软雅黑" pitchFamily="34" charset="-122"/>
              <a:ea typeface="微软雅黑" pitchFamily="34" charset="-122"/>
            </a:endParaRPr>
          </a:p>
        </p:txBody>
      </p:sp>
      <p:pic>
        <p:nvPicPr>
          <p:cNvPr id="5" name="图片 4"/>
          <p:cNvPicPr>
            <a:picLocks noChangeAspect="1"/>
          </p:cNvPicPr>
          <p:nvPr/>
        </p:nvPicPr>
        <p:blipFill>
          <a:blip r:embed="rId5"/>
          <a:stretch>
            <a:fillRect/>
          </a:stretch>
        </p:blipFill>
        <p:spPr>
          <a:xfrm>
            <a:off x="611189" y="1419622"/>
            <a:ext cx="3620628" cy="3231024"/>
          </a:xfrm>
          <a:prstGeom prst="rect">
            <a:avLst/>
          </a:prstGeom>
          <a:ln>
            <a:solidFill>
              <a:srgbClr val="FFC000"/>
            </a:solidFill>
            <a:prstDash val="sysDash"/>
          </a:ln>
        </p:spPr>
      </p:pic>
    </p:spTree>
    <p:custDataLst>
      <p:tags r:id="rId1"/>
    </p:custDataLst>
    <p:extLst>
      <p:ext uri="{BB962C8B-B14F-4D97-AF65-F5344CB8AC3E}">
        <p14:creationId xmlns:p14="http://schemas.microsoft.com/office/powerpoint/2010/main" val="31648931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3635896" y="1858033"/>
            <a:ext cx="3565442" cy="124213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tLang="zh-CN" sz="7200" b="1" dirty="0">
              <a:solidFill>
                <a:srgbClr val="0070C0"/>
              </a:solidFill>
              <a:latin typeface="微软雅黑" pitchFamily="34" charset="-122"/>
              <a:ea typeface="微软雅黑" pitchFamily="34" charset="-122"/>
            </a:endParaRPr>
          </a:p>
          <a:p>
            <a:pPr algn="r" fontAlgn="auto">
              <a:spcBef>
                <a:spcPts val="0"/>
              </a:spcBef>
              <a:spcAft>
                <a:spcPts val="0"/>
              </a:spcAft>
              <a:defRPr/>
            </a:pPr>
            <a:r>
              <a:rPr lang="zh-CN" altLang="en-US" sz="7200" b="1" dirty="0">
                <a:solidFill>
                  <a:srgbClr val="0070C0"/>
                </a:solidFill>
                <a:latin typeface="微软雅黑" pitchFamily="34" charset="-122"/>
                <a:ea typeface="微软雅黑" pitchFamily="34" charset="-122"/>
              </a:rPr>
              <a:t>    </a:t>
            </a:r>
            <a:r>
              <a:rPr lang="zh-CN" altLang="en-US" sz="5400" b="1" dirty="0">
                <a:solidFill>
                  <a:srgbClr val="0070C0"/>
                </a:solidFill>
                <a:latin typeface="微软雅黑" pitchFamily="34" charset="-122"/>
                <a:ea typeface="微软雅黑" pitchFamily="34" charset="-122"/>
              </a:rPr>
              <a:t>谢谢！</a:t>
            </a:r>
            <a:endParaRPr lang="en-US" altLang="zh-CN" sz="5400" b="1" dirty="0">
              <a:solidFill>
                <a:srgbClr val="0070C0"/>
              </a:solidFill>
              <a:latin typeface="微软雅黑" pitchFamily="34" charset="-122"/>
              <a:ea typeface="微软雅黑" pitchFamily="34" charset="-122"/>
            </a:endParaRPr>
          </a:p>
          <a:p>
            <a:pPr algn="r" fontAlgn="auto">
              <a:spcBef>
                <a:spcPts val="0"/>
              </a:spcBef>
              <a:spcAft>
                <a:spcPts val="0"/>
              </a:spcAft>
              <a:defRPr/>
            </a:pPr>
            <a:r>
              <a:rPr lang="zh-CN" altLang="en-US" sz="3600" b="1" dirty="0">
                <a:solidFill>
                  <a:srgbClr val="0070C0"/>
                </a:solidFill>
                <a:latin typeface="微软雅黑" pitchFamily="34" charset="-122"/>
                <a:ea typeface="微软雅黑" pitchFamily="34" charset="-122"/>
              </a:rPr>
              <a:t>请批评与指正！</a:t>
            </a:r>
            <a:endParaRPr lang="en-US" altLang="zh-CN" sz="7200" dirty="0">
              <a:solidFill>
                <a:srgbClr val="0070C0"/>
              </a:solidFill>
              <a:latin typeface="微软雅黑" pitchFamily="34" charset="-122"/>
              <a:ea typeface="微软雅黑" pitchFamily="34" charset="-122"/>
            </a:endParaRPr>
          </a:p>
          <a:p>
            <a:pPr algn="ctr" fontAlgn="auto">
              <a:spcBef>
                <a:spcPts val="0"/>
              </a:spcBef>
              <a:spcAft>
                <a:spcPts val="0"/>
              </a:spcAft>
              <a:defRPr/>
            </a:pPr>
            <a:r>
              <a:rPr lang="zh-CN" altLang="en-US" sz="7200" dirty="0">
                <a:solidFill>
                  <a:srgbClr val="0070C0"/>
                </a:solidFill>
                <a:latin typeface="微软雅黑" pitchFamily="34" charset="-122"/>
                <a:ea typeface="微软雅黑" pitchFamily="34" charset="-122"/>
              </a:rPr>
              <a:t>     </a:t>
            </a:r>
            <a:endParaRPr lang="zh-CN" altLang="en-US" sz="7200" b="1" dirty="0">
              <a:solidFill>
                <a:srgbClr val="0070C0"/>
              </a:solidFill>
              <a:latin typeface="微软雅黑" pitchFamily="34" charset="-122"/>
              <a:ea typeface="微软雅黑" pitchFamily="34" charset="-122"/>
            </a:endParaRPr>
          </a:p>
        </p:txBody>
      </p:sp>
      <p:pic>
        <p:nvPicPr>
          <p:cNvPr id="88066" name="Picture 4"/>
          <p:cNvPicPr>
            <a:picLocks noChangeAspect="1" noChangeArrowheads="1"/>
          </p:cNvPicPr>
          <p:nvPr/>
        </p:nvPicPr>
        <p:blipFill>
          <a:blip r:embed="rId3" cstate="print"/>
          <a:srcRect/>
          <a:stretch>
            <a:fillRect/>
          </a:stretch>
        </p:blipFill>
        <p:spPr bwMode="auto">
          <a:xfrm>
            <a:off x="107504" y="87474"/>
            <a:ext cx="3214687" cy="1772841"/>
          </a:xfrm>
          <a:prstGeom prst="rect">
            <a:avLst/>
          </a:prstGeom>
          <a:noFill/>
          <a:ln w="9525">
            <a:noFill/>
            <a:miter lim="800000"/>
            <a:headEnd/>
            <a:tailEnd/>
          </a:ln>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4" name="组合 16"/>
          <p:cNvGrpSpPr>
            <a:grpSpLocks/>
          </p:cNvGrpSpPr>
          <p:nvPr/>
        </p:nvGrpSpPr>
        <p:grpSpPr bwMode="auto">
          <a:xfrm>
            <a:off x="250825" y="382191"/>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cxnSp>
        <p:nvCxnSpPr>
          <p:cNvPr id="40" name="直接连接符 39"/>
          <p:cNvCxnSpPr/>
          <p:nvPr/>
        </p:nvCxnSpPr>
        <p:spPr bwMode="auto">
          <a:xfrm>
            <a:off x="1589211" y="1138467"/>
            <a:ext cx="0" cy="23231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圆角矩形 28"/>
          <p:cNvSpPr/>
          <p:nvPr/>
        </p:nvSpPr>
        <p:spPr>
          <a:xfrm>
            <a:off x="1115616" y="1707654"/>
            <a:ext cx="7272808" cy="157213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zh-CN" altLang="en-US" sz="4400" b="1" dirty="0">
                <a:solidFill>
                  <a:srgbClr val="0070C0"/>
                </a:solidFill>
                <a:effectLst>
                  <a:outerShdw blurRad="50800" dist="38100" dir="2700000" algn="tl" rotWithShape="0">
                    <a:prstClr val="black">
                      <a:alpha val="40000"/>
                    </a:prstClr>
                  </a:outerShdw>
                </a:effectLst>
                <a:latin typeface="微软雅黑" pitchFamily="34" charset="-122"/>
                <a:ea typeface="微软雅黑" pitchFamily="34" charset="-122"/>
              </a:rPr>
              <a:t>一、数字教育资源评价机制设计思路</a:t>
            </a:r>
          </a:p>
        </p:txBody>
      </p:sp>
      <p:pic>
        <p:nvPicPr>
          <p:cNvPr id="30" name="Picture 4"/>
          <p:cNvPicPr>
            <a:picLocks noChangeAspect="1" noChangeArrowheads="1"/>
          </p:cNvPicPr>
          <p:nvPr/>
        </p:nvPicPr>
        <p:blipFill>
          <a:blip r:embed="rId3" cstate="print"/>
          <a:srcRect/>
          <a:stretch>
            <a:fillRect/>
          </a:stretch>
        </p:blipFill>
        <p:spPr bwMode="auto">
          <a:xfrm flipH="1" flipV="1">
            <a:off x="6225954" y="2990404"/>
            <a:ext cx="2918046" cy="1964531"/>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5195455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云形 47"/>
          <p:cNvSpPr/>
          <p:nvPr/>
        </p:nvSpPr>
        <p:spPr>
          <a:xfrm>
            <a:off x="611560" y="1283990"/>
            <a:ext cx="6552728" cy="3456384"/>
          </a:xfrm>
          <a:prstGeom prst="cloud">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云形 46"/>
          <p:cNvSpPr/>
          <p:nvPr/>
        </p:nvSpPr>
        <p:spPr>
          <a:xfrm rot="613943">
            <a:off x="2366864" y="1203598"/>
            <a:ext cx="6552728" cy="3456384"/>
          </a:xfrm>
          <a:prstGeom prst="cloud">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77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sp>
        <p:nvSpPr>
          <p:cNvPr id="6146" name="Rectangle 2"/>
          <p:cNvSpPr>
            <a:spLocks noChangeArrowheads="1"/>
          </p:cNvSpPr>
          <p:nvPr/>
        </p:nvSpPr>
        <p:spPr bwMode="auto">
          <a:xfrm>
            <a:off x="184731" y="-10108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6" name="矩形 45"/>
          <p:cNvSpPr/>
          <p:nvPr/>
        </p:nvSpPr>
        <p:spPr>
          <a:xfrm>
            <a:off x="1115616" y="1851670"/>
            <a:ext cx="7272808" cy="2400657"/>
          </a:xfrm>
          <a:prstGeom prst="rect">
            <a:avLst/>
          </a:prstGeom>
        </p:spPr>
        <p:txBody>
          <a:bodyPr wrap="square">
            <a:spAutoFit/>
          </a:bodyPr>
          <a:lstStyle/>
          <a:p>
            <a:pPr indent="720000" algn="just">
              <a:lnSpc>
                <a:spcPct val="150000"/>
              </a:lnSpc>
            </a:pPr>
            <a:r>
              <a:rPr lang="zh-CN" altLang="en-US" sz="2000" b="1" dirty="0">
                <a:solidFill>
                  <a:schemeClr val="tx1">
                    <a:lumMod val="85000"/>
                    <a:lumOff val="15000"/>
                  </a:schemeClr>
                </a:solidFill>
                <a:latin typeface="微软雅黑" pitchFamily="34" charset="-122"/>
                <a:ea typeface="微软雅黑" pitchFamily="34" charset="-122"/>
              </a:rPr>
              <a:t>构建一个以“</a:t>
            </a:r>
            <a:r>
              <a:rPr lang="zh-CN" altLang="en-US" sz="2000" b="1" dirty="0">
                <a:solidFill>
                  <a:srgbClr val="FF0000"/>
                </a:solidFill>
                <a:latin typeface="微软雅黑" pitchFamily="34" charset="-122"/>
                <a:ea typeface="微软雅黑" pitchFamily="34" charset="-122"/>
              </a:rPr>
              <a:t>多元评价主体</a:t>
            </a:r>
            <a:r>
              <a:rPr lang="zh-CN" altLang="en-US" sz="2000" b="1" dirty="0">
                <a:solidFill>
                  <a:schemeClr val="tx1">
                    <a:lumMod val="85000"/>
                    <a:lumOff val="15000"/>
                  </a:schemeClr>
                </a:solidFill>
                <a:latin typeface="微软雅黑" pitchFamily="34" charset="-122"/>
                <a:ea typeface="微软雅黑" pitchFamily="34" charset="-122"/>
              </a:rPr>
              <a:t>”为核心开展的，</a:t>
            </a:r>
            <a:r>
              <a:rPr lang="zh-CN" altLang="en-US" sz="2000" b="1" dirty="0">
                <a:solidFill>
                  <a:srgbClr val="FF0000"/>
                </a:solidFill>
                <a:latin typeface="微软雅黑" pitchFamily="34" charset="-122"/>
                <a:ea typeface="微软雅黑" pitchFamily="34" charset="-122"/>
              </a:rPr>
              <a:t>涵盖资源</a:t>
            </a:r>
            <a:r>
              <a:rPr lang="zh-CN" altLang="en-US" sz="2000" b="1" dirty="0">
                <a:solidFill>
                  <a:schemeClr val="tx1">
                    <a:lumMod val="85000"/>
                    <a:lumOff val="15000"/>
                  </a:schemeClr>
                </a:solidFill>
                <a:latin typeface="微软雅黑" pitchFamily="34" charset="-122"/>
                <a:ea typeface="微软雅黑" pitchFamily="34" charset="-122"/>
              </a:rPr>
              <a:t>“进入</a:t>
            </a:r>
            <a:r>
              <a:rPr lang="en-US" altLang="zh-CN" sz="2000" b="1" dirty="0">
                <a:solidFill>
                  <a:schemeClr val="tx1">
                    <a:lumMod val="85000"/>
                    <a:lumOff val="15000"/>
                  </a:schemeClr>
                </a:solidFill>
                <a:latin typeface="微软雅黑" pitchFamily="34" charset="-122"/>
                <a:ea typeface="微软雅黑" pitchFamily="34" charset="-122"/>
              </a:rPr>
              <a:t>-</a:t>
            </a:r>
            <a:r>
              <a:rPr lang="zh-CN" altLang="en-US" sz="2000" b="1" dirty="0">
                <a:solidFill>
                  <a:schemeClr val="tx1">
                    <a:lumMod val="85000"/>
                    <a:lumOff val="15000"/>
                  </a:schemeClr>
                </a:solidFill>
                <a:latin typeface="微软雅黑" pitchFamily="34" charset="-122"/>
                <a:ea typeface="微软雅黑" pitchFamily="34" charset="-122"/>
              </a:rPr>
              <a:t>使用</a:t>
            </a:r>
            <a:r>
              <a:rPr lang="en-US" altLang="zh-CN" sz="2000" b="1" dirty="0">
                <a:solidFill>
                  <a:schemeClr val="tx1">
                    <a:lumMod val="85000"/>
                    <a:lumOff val="15000"/>
                  </a:schemeClr>
                </a:solidFill>
                <a:latin typeface="微软雅黑" pitchFamily="34" charset="-122"/>
                <a:ea typeface="微软雅黑" pitchFamily="34" charset="-122"/>
              </a:rPr>
              <a:t>-</a:t>
            </a:r>
            <a:r>
              <a:rPr lang="zh-CN" altLang="en-US" sz="2000" b="1" dirty="0">
                <a:solidFill>
                  <a:schemeClr val="tx1">
                    <a:lumMod val="85000"/>
                    <a:lumOff val="15000"/>
                  </a:schemeClr>
                </a:solidFill>
                <a:latin typeface="微软雅黑" pitchFamily="34" charset="-122"/>
                <a:ea typeface="微软雅黑" pitchFamily="34" charset="-122"/>
              </a:rPr>
              <a:t>共享</a:t>
            </a:r>
            <a:r>
              <a:rPr lang="en-US" altLang="zh-CN" sz="2000" b="1" dirty="0">
                <a:solidFill>
                  <a:schemeClr val="tx1">
                    <a:lumMod val="85000"/>
                    <a:lumOff val="15000"/>
                  </a:schemeClr>
                </a:solidFill>
                <a:latin typeface="微软雅黑" pitchFamily="34" charset="-122"/>
                <a:ea typeface="微软雅黑" pitchFamily="34" charset="-122"/>
              </a:rPr>
              <a:t>-</a:t>
            </a:r>
            <a:r>
              <a:rPr lang="zh-CN" altLang="en-US" sz="2000" b="1" dirty="0">
                <a:solidFill>
                  <a:schemeClr val="tx1">
                    <a:lumMod val="85000"/>
                    <a:lumOff val="15000"/>
                  </a:schemeClr>
                </a:solidFill>
                <a:latin typeface="微软雅黑" pitchFamily="34" charset="-122"/>
                <a:ea typeface="微软雅黑" pitchFamily="34" charset="-122"/>
              </a:rPr>
              <a:t>优化</a:t>
            </a:r>
            <a:r>
              <a:rPr lang="en-US" altLang="zh-CN" sz="2000" b="1" dirty="0">
                <a:solidFill>
                  <a:schemeClr val="tx1">
                    <a:lumMod val="85000"/>
                    <a:lumOff val="15000"/>
                  </a:schemeClr>
                </a:solidFill>
                <a:latin typeface="微软雅黑" pitchFamily="34" charset="-122"/>
                <a:ea typeface="微软雅黑" pitchFamily="34" charset="-122"/>
              </a:rPr>
              <a:t>-</a:t>
            </a:r>
            <a:r>
              <a:rPr lang="zh-CN" altLang="en-US" sz="2000" b="1" dirty="0">
                <a:solidFill>
                  <a:schemeClr val="tx1">
                    <a:lumMod val="85000"/>
                    <a:lumOff val="15000"/>
                  </a:schemeClr>
                </a:solidFill>
                <a:latin typeface="微软雅黑" pitchFamily="34" charset="-122"/>
                <a:ea typeface="微软雅黑" pitchFamily="34" charset="-122"/>
              </a:rPr>
              <a:t>再生”</a:t>
            </a:r>
            <a:r>
              <a:rPr lang="zh-CN" altLang="en-US" sz="2000" b="1" dirty="0">
                <a:solidFill>
                  <a:srgbClr val="FF0000"/>
                </a:solidFill>
                <a:latin typeface="微软雅黑" pitchFamily="34" charset="-122"/>
                <a:ea typeface="微软雅黑" pitchFamily="34" charset="-122"/>
              </a:rPr>
              <a:t>运转全过程</a:t>
            </a:r>
            <a:r>
              <a:rPr lang="zh-CN" altLang="en-US" sz="2000" b="1" dirty="0">
                <a:solidFill>
                  <a:schemeClr val="tx1">
                    <a:lumMod val="85000"/>
                    <a:lumOff val="15000"/>
                  </a:schemeClr>
                </a:solidFill>
                <a:latin typeface="微软雅黑" pitchFamily="34" charset="-122"/>
                <a:ea typeface="微软雅黑" pitchFamily="34" charset="-122"/>
              </a:rPr>
              <a:t>的评价机制，同时融入</a:t>
            </a:r>
            <a:r>
              <a:rPr lang="zh-CN" altLang="en-US" sz="2000" b="1" dirty="0">
                <a:solidFill>
                  <a:srgbClr val="FF0000"/>
                </a:solidFill>
                <a:latin typeface="微软雅黑" pitchFamily="34" charset="-122"/>
                <a:ea typeface="微软雅黑" pitchFamily="34" charset="-122"/>
              </a:rPr>
              <a:t>“资源消费”</a:t>
            </a:r>
            <a:r>
              <a:rPr lang="zh-CN" altLang="en-US" sz="2000" b="1" dirty="0">
                <a:solidFill>
                  <a:schemeClr val="tx1">
                    <a:lumMod val="85000"/>
                    <a:lumOff val="15000"/>
                  </a:schemeClr>
                </a:solidFill>
                <a:latin typeface="微软雅黑" pitchFamily="34" charset="-122"/>
                <a:ea typeface="微软雅黑" pitchFamily="34" charset="-122"/>
              </a:rPr>
              <a:t>和</a:t>
            </a:r>
            <a:r>
              <a:rPr lang="zh-CN" altLang="en-US" sz="2000" b="1" dirty="0">
                <a:solidFill>
                  <a:srgbClr val="FF0000"/>
                </a:solidFill>
                <a:latin typeface="微软雅黑" pitchFamily="34" charset="-122"/>
                <a:ea typeface="微软雅黑" pitchFamily="34" charset="-122"/>
              </a:rPr>
              <a:t>“资源优化再生”</a:t>
            </a:r>
            <a:r>
              <a:rPr lang="zh-CN" altLang="en-US" sz="2000" b="1" dirty="0">
                <a:solidFill>
                  <a:schemeClr val="tx1">
                    <a:lumMod val="85000"/>
                    <a:lumOff val="15000"/>
                  </a:schemeClr>
                </a:solidFill>
                <a:latin typeface="微软雅黑" pitchFamily="34" charset="-122"/>
                <a:ea typeface="微软雅黑" pitchFamily="34" charset="-122"/>
              </a:rPr>
              <a:t>的理念以确保评价机制的可持续发展，最终形成一套</a:t>
            </a:r>
            <a:r>
              <a:rPr lang="zh-CN" altLang="en-US" sz="2000" b="1" dirty="0">
                <a:solidFill>
                  <a:srgbClr val="FF0000"/>
                </a:solidFill>
                <a:latin typeface="微软雅黑" pitchFamily="34" charset="-122"/>
                <a:ea typeface="微软雅黑" pitchFamily="34" charset="-122"/>
              </a:rPr>
              <a:t>多方参与的</a:t>
            </a:r>
            <a:r>
              <a:rPr lang="zh-CN" altLang="en-US" sz="2000" b="1" dirty="0">
                <a:solidFill>
                  <a:schemeClr val="tx1">
                    <a:lumMod val="85000"/>
                    <a:lumOff val="15000"/>
                  </a:schemeClr>
                </a:solidFill>
                <a:latin typeface="微软雅黑" pitchFamily="34" charset="-122"/>
                <a:ea typeface="微软雅黑" pitchFamily="34" charset="-122"/>
              </a:rPr>
              <a:t>、</a:t>
            </a:r>
            <a:r>
              <a:rPr lang="zh-CN" altLang="en-US" sz="2000" b="1" dirty="0">
                <a:solidFill>
                  <a:srgbClr val="FF0000"/>
                </a:solidFill>
                <a:latin typeface="微软雅黑" pitchFamily="34" charset="-122"/>
                <a:ea typeface="微软雅黑" pitchFamily="34" charset="-122"/>
              </a:rPr>
              <a:t>科学动态</a:t>
            </a:r>
            <a:r>
              <a:rPr lang="zh-CN" altLang="en-US" sz="2000" b="1" dirty="0">
                <a:solidFill>
                  <a:schemeClr val="tx1">
                    <a:lumMod val="85000"/>
                    <a:lumOff val="15000"/>
                  </a:schemeClr>
                </a:solidFill>
                <a:latin typeface="微软雅黑" pitchFamily="34" charset="-122"/>
                <a:ea typeface="微软雅黑" pitchFamily="34" charset="-122"/>
              </a:rPr>
              <a:t>、</a:t>
            </a:r>
            <a:r>
              <a:rPr lang="zh-CN" altLang="en-US" sz="2000" b="1" dirty="0">
                <a:solidFill>
                  <a:srgbClr val="FF0000"/>
                </a:solidFill>
                <a:latin typeface="微软雅黑" pitchFamily="34" charset="-122"/>
                <a:ea typeface="微软雅黑" pitchFamily="34" charset="-122"/>
              </a:rPr>
              <a:t>系统完善的</a:t>
            </a:r>
            <a:r>
              <a:rPr lang="zh-CN" altLang="en-US" sz="2000" b="1" dirty="0">
                <a:solidFill>
                  <a:schemeClr val="tx1">
                    <a:lumMod val="85000"/>
                    <a:lumOff val="15000"/>
                  </a:schemeClr>
                </a:solidFill>
                <a:latin typeface="微软雅黑" pitchFamily="34" charset="-122"/>
                <a:ea typeface="微软雅黑" pitchFamily="34" charset="-122"/>
              </a:rPr>
              <a:t>基础教育数字资源评价机制。</a:t>
            </a:r>
            <a:endParaRPr lang="en-US" altLang="zh-CN" sz="2000" b="1" dirty="0">
              <a:solidFill>
                <a:schemeClr val="tx1">
                  <a:lumMod val="85000"/>
                  <a:lumOff val="15000"/>
                </a:schemeClr>
              </a:solidFill>
              <a:latin typeface="微软雅黑" pitchFamily="34" charset="-122"/>
              <a:ea typeface="微软雅黑" pitchFamily="34" charset="-122"/>
            </a:endParaRPr>
          </a:p>
        </p:txBody>
      </p:sp>
      <p:sp>
        <p:nvSpPr>
          <p:cNvPr id="17" name="圆角矩形 16"/>
          <p:cNvSpPr/>
          <p:nvPr/>
        </p:nvSpPr>
        <p:spPr>
          <a:xfrm>
            <a:off x="658812" y="39291"/>
            <a:ext cx="8485188" cy="9120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zh-CN" altLang="en-US" sz="3600" b="1" dirty="0">
                <a:solidFill>
                  <a:srgbClr val="0070C0"/>
                </a:solidFill>
                <a:latin typeface="微软雅黑" pitchFamily="34" charset="-122"/>
                <a:ea typeface="微软雅黑" pitchFamily="34" charset="-122"/>
              </a:rPr>
              <a:t>评价机制设计思路</a:t>
            </a:r>
            <a:endParaRPr lang="zh-TW" altLang="en-US" sz="3600" b="1" dirty="0">
              <a:solidFill>
                <a:srgbClr val="0070C0"/>
              </a:solidFill>
              <a:latin typeface="微软雅黑" pitchFamily="34" charset="-122"/>
              <a:ea typeface="微软雅黑" pitchFamily="34" charset="-122"/>
            </a:endParaRPr>
          </a:p>
        </p:txBody>
      </p:sp>
    </p:spTree>
    <p:custDataLst>
      <p:tags r:id="rId1"/>
    </p:custDataLst>
    <p:extLst>
      <p:ext uri="{BB962C8B-B14F-4D97-AF65-F5344CB8AC3E}">
        <p14:creationId xmlns:p14="http://schemas.microsoft.com/office/powerpoint/2010/main" val="31318364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77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圆角矩形 16"/>
          <p:cNvSpPr/>
          <p:nvPr/>
        </p:nvSpPr>
        <p:spPr>
          <a:xfrm>
            <a:off x="658812" y="39291"/>
            <a:ext cx="8485188" cy="9120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zh-CN" altLang="en-US" sz="3600" b="1" dirty="0">
                <a:solidFill>
                  <a:srgbClr val="0070C0"/>
                </a:solidFill>
                <a:latin typeface="微软雅黑" pitchFamily="34" charset="-122"/>
                <a:ea typeface="微软雅黑" pitchFamily="34" charset="-122"/>
              </a:rPr>
              <a:t>评价机制设计</a:t>
            </a:r>
            <a:endParaRPr lang="zh-TW" altLang="en-US" sz="3600" b="1" dirty="0">
              <a:solidFill>
                <a:srgbClr val="0070C0"/>
              </a:solidFill>
              <a:latin typeface="微软雅黑" pitchFamily="34" charset="-122"/>
              <a:ea typeface="微软雅黑" pitchFamily="34" charset="-122"/>
            </a:endParaRPr>
          </a:p>
        </p:txBody>
      </p:sp>
      <p:sp>
        <p:nvSpPr>
          <p:cNvPr id="22" name="矩形 21"/>
          <p:cNvSpPr/>
          <p:nvPr/>
        </p:nvSpPr>
        <p:spPr>
          <a:xfrm>
            <a:off x="1043608" y="987574"/>
            <a:ext cx="6552728" cy="3939540"/>
          </a:xfrm>
          <a:prstGeom prst="rect">
            <a:avLst/>
          </a:prstGeom>
        </p:spPr>
        <p:txBody>
          <a:bodyPr wrap="square">
            <a:spAutoFit/>
          </a:bodyPr>
          <a:lstStyle/>
          <a:p>
            <a:pPr marL="342900" indent="-342900">
              <a:lnSpc>
                <a:spcPct val="125000"/>
              </a:lnSpc>
              <a:buFont typeface="Wingdings" panose="05000000000000000000" pitchFamily="2" charset="2"/>
              <a:buChar char="p"/>
            </a:pPr>
            <a:r>
              <a:rPr lang="zh-CN" altLang="en-US" sz="2000" dirty="0">
                <a:solidFill>
                  <a:srgbClr val="FF0000"/>
                </a:solidFill>
                <a:latin typeface="微软雅黑" pitchFamily="34" charset="-122"/>
                <a:ea typeface="微软雅黑" pitchFamily="34" charset="-122"/>
              </a:rPr>
              <a:t>四大评价参与主体</a:t>
            </a:r>
            <a:r>
              <a:rPr lang="zh-CN" altLang="en-US" sz="2000" dirty="0">
                <a:latin typeface="微软雅黑" pitchFamily="34" charset="-122"/>
                <a:ea typeface="微软雅黑" pitchFamily="34" charset="-122"/>
              </a:rPr>
              <a:t>：政府、专家、用户和开发者</a:t>
            </a:r>
            <a:endParaRPr lang="en-US" altLang="zh-CN" sz="2000" dirty="0">
              <a:latin typeface="微软雅黑" pitchFamily="34" charset="-122"/>
              <a:ea typeface="微软雅黑" pitchFamily="34" charset="-122"/>
            </a:endParaRPr>
          </a:p>
          <a:p>
            <a:pPr marL="342900" indent="-342900" algn="just">
              <a:lnSpc>
                <a:spcPct val="125000"/>
              </a:lnSpc>
              <a:buFont typeface="Wingdings" panose="05000000000000000000" pitchFamily="2" charset="2"/>
              <a:buChar char="p"/>
            </a:pPr>
            <a:r>
              <a:rPr lang="zh-CN" altLang="en-US" sz="2000" dirty="0">
                <a:solidFill>
                  <a:srgbClr val="FF0000"/>
                </a:solidFill>
                <a:latin typeface="微软雅黑" pitchFamily="34" charset="-122"/>
                <a:ea typeface="微软雅黑" pitchFamily="34" charset="-122"/>
              </a:rPr>
              <a:t>四大评价子机制：</a:t>
            </a:r>
            <a:endParaRPr lang="en-US" altLang="zh-CN" sz="2000" dirty="0">
              <a:solidFill>
                <a:srgbClr val="FF0000"/>
              </a:solidFill>
              <a:latin typeface="微软雅黑" pitchFamily="34" charset="-122"/>
              <a:ea typeface="微软雅黑" pitchFamily="34" charset="-122"/>
            </a:endParaRPr>
          </a:p>
          <a:p>
            <a:pPr marL="800100" lvl="1" indent="-342900" algn="just">
              <a:lnSpc>
                <a:spcPct val="125000"/>
              </a:lnSpc>
              <a:buFont typeface="Wingdings" panose="05000000000000000000" pitchFamily="2" charset="2"/>
              <a:buChar char="p"/>
            </a:pPr>
            <a:r>
              <a:rPr lang="zh-CN" altLang="en-US" sz="2000" dirty="0">
                <a:latin typeface="微软雅黑" pitchFamily="34" charset="-122"/>
                <a:ea typeface="微软雅黑" pitchFamily="34" charset="-122"/>
              </a:rPr>
              <a:t>资源准入审核机制</a:t>
            </a:r>
            <a:endParaRPr lang="en-US" altLang="zh-CN" sz="2000" dirty="0">
              <a:latin typeface="微软雅黑" pitchFamily="34" charset="-122"/>
              <a:ea typeface="微软雅黑" pitchFamily="34" charset="-122"/>
            </a:endParaRPr>
          </a:p>
          <a:p>
            <a:pPr marL="800100" lvl="1" indent="-342900" algn="just">
              <a:lnSpc>
                <a:spcPct val="125000"/>
              </a:lnSpc>
              <a:buFont typeface="Wingdings" panose="05000000000000000000" pitchFamily="2" charset="2"/>
              <a:buChar char="p"/>
            </a:pPr>
            <a:r>
              <a:rPr lang="zh-CN" altLang="en-US" sz="2000" dirty="0">
                <a:latin typeface="微软雅黑" pitchFamily="34" charset="-122"/>
                <a:ea typeface="微软雅黑" pitchFamily="34" charset="-122"/>
              </a:rPr>
              <a:t>资源质量评定机制</a:t>
            </a:r>
            <a:endParaRPr lang="en-US" altLang="zh-CN" sz="2000" dirty="0">
              <a:latin typeface="微软雅黑" pitchFamily="34" charset="-122"/>
              <a:ea typeface="微软雅黑" pitchFamily="34" charset="-122"/>
            </a:endParaRPr>
          </a:p>
          <a:p>
            <a:pPr marL="800100" lvl="1" indent="-342900" algn="just">
              <a:lnSpc>
                <a:spcPct val="125000"/>
              </a:lnSpc>
              <a:buFont typeface="Wingdings" panose="05000000000000000000" pitchFamily="2" charset="2"/>
              <a:buChar char="p"/>
            </a:pPr>
            <a:r>
              <a:rPr lang="zh-CN" altLang="en-US" sz="2000" dirty="0">
                <a:latin typeface="微软雅黑" pitchFamily="34" charset="-122"/>
                <a:ea typeface="微软雅黑" pitchFamily="34" charset="-122"/>
              </a:rPr>
              <a:t>用户线上评价机制</a:t>
            </a:r>
            <a:endParaRPr lang="en-US" altLang="zh-CN" sz="2000" dirty="0">
              <a:latin typeface="微软雅黑" pitchFamily="34" charset="-122"/>
              <a:ea typeface="微软雅黑" pitchFamily="34" charset="-122"/>
            </a:endParaRPr>
          </a:p>
          <a:p>
            <a:pPr marL="800100" lvl="1" indent="-342900" algn="just">
              <a:lnSpc>
                <a:spcPct val="125000"/>
              </a:lnSpc>
              <a:buFont typeface="Wingdings" panose="05000000000000000000" pitchFamily="2" charset="2"/>
              <a:buChar char="p"/>
            </a:pPr>
            <a:r>
              <a:rPr lang="zh-CN" altLang="en-US" sz="2000" dirty="0">
                <a:latin typeface="微软雅黑" pitchFamily="34" charset="-122"/>
                <a:ea typeface="微软雅黑" pitchFamily="34" charset="-122"/>
              </a:rPr>
              <a:t>网络计量评价机制</a:t>
            </a:r>
            <a:endParaRPr lang="en-US" altLang="zh-CN" sz="2000" dirty="0">
              <a:latin typeface="微软雅黑" pitchFamily="34" charset="-122"/>
              <a:ea typeface="微软雅黑" pitchFamily="34" charset="-122"/>
            </a:endParaRPr>
          </a:p>
          <a:p>
            <a:pPr marL="342900" indent="-342900" algn="just">
              <a:lnSpc>
                <a:spcPct val="125000"/>
              </a:lnSpc>
              <a:buFont typeface="Wingdings" panose="05000000000000000000" pitchFamily="2" charset="2"/>
              <a:buChar char="p"/>
            </a:pPr>
            <a:r>
              <a:rPr lang="zh-CN" altLang="en-US" sz="2000" dirty="0">
                <a:solidFill>
                  <a:srgbClr val="FF0000"/>
                </a:solidFill>
                <a:latin typeface="微软雅黑" pitchFamily="34" charset="-122"/>
                <a:ea typeface="微软雅黑" pitchFamily="34" charset="-122"/>
              </a:rPr>
              <a:t>三大评价保障机制</a:t>
            </a:r>
            <a:r>
              <a:rPr lang="zh-CN" altLang="en-US" sz="2000" dirty="0">
                <a:latin typeface="微软雅黑" pitchFamily="34" charset="-122"/>
                <a:ea typeface="微软雅黑" pitchFamily="34" charset="-122"/>
              </a:rPr>
              <a:t>：</a:t>
            </a:r>
            <a:endParaRPr lang="en-US" altLang="zh-CN" sz="2000" dirty="0">
              <a:latin typeface="微软雅黑" pitchFamily="34" charset="-122"/>
              <a:ea typeface="微软雅黑" pitchFamily="34" charset="-122"/>
            </a:endParaRPr>
          </a:p>
          <a:p>
            <a:pPr marL="800100" lvl="1" indent="-342900" algn="just">
              <a:lnSpc>
                <a:spcPct val="125000"/>
              </a:lnSpc>
              <a:buFont typeface="Wingdings" panose="05000000000000000000" pitchFamily="2" charset="2"/>
              <a:buChar char="p"/>
            </a:pPr>
            <a:r>
              <a:rPr lang="zh-CN" altLang="en-US" sz="2000" dirty="0">
                <a:latin typeface="微软雅黑" pitchFamily="34" charset="-122"/>
                <a:ea typeface="微软雅黑" pitchFamily="34" charset="-122"/>
              </a:rPr>
              <a:t>资源优化再生机制</a:t>
            </a:r>
            <a:endParaRPr lang="en-US" altLang="zh-CN" sz="2000" dirty="0">
              <a:latin typeface="微软雅黑" pitchFamily="34" charset="-122"/>
              <a:ea typeface="微软雅黑" pitchFamily="34" charset="-122"/>
            </a:endParaRPr>
          </a:p>
          <a:p>
            <a:pPr marL="800100" lvl="1" indent="-342900" algn="just">
              <a:lnSpc>
                <a:spcPct val="125000"/>
              </a:lnSpc>
              <a:buFont typeface="Wingdings" panose="05000000000000000000" pitchFamily="2" charset="2"/>
              <a:buChar char="p"/>
            </a:pPr>
            <a:r>
              <a:rPr lang="zh-CN" altLang="en-US" sz="2000" dirty="0">
                <a:latin typeface="微软雅黑" pitchFamily="34" charset="-122"/>
                <a:ea typeface="微软雅黑" pitchFamily="34" charset="-122"/>
              </a:rPr>
              <a:t>用户积分机制</a:t>
            </a:r>
            <a:endParaRPr lang="en-US" altLang="zh-CN" sz="2000" dirty="0">
              <a:latin typeface="微软雅黑" pitchFamily="34" charset="-122"/>
              <a:ea typeface="微软雅黑" pitchFamily="34" charset="-122"/>
            </a:endParaRPr>
          </a:p>
          <a:p>
            <a:pPr marL="800100" lvl="1" indent="-342900" algn="just">
              <a:lnSpc>
                <a:spcPct val="125000"/>
              </a:lnSpc>
              <a:buFont typeface="Wingdings" panose="05000000000000000000" pitchFamily="2" charset="2"/>
              <a:buChar char="p"/>
            </a:pPr>
            <a:r>
              <a:rPr lang="zh-CN" altLang="en-US" sz="2000" dirty="0">
                <a:latin typeface="微软雅黑" pitchFamily="34" charset="-122"/>
                <a:ea typeface="微软雅黑" pitchFamily="34" charset="-122"/>
              </a:rPr>
              <a:t>用户信誉机制</a:t>
            </a:r>
            <a:endParaRPr lang="en-US" altLang="zh-CN" sz="2000" dirty="0">
              <a:latin typeface="微软雅黑" pitchFamily="34" charset="-122"/>
              <a:ea typeface="微软雅黑" pitchFamily="34" charset="-122"/>
            </a:endParaRPr>
          </a:p>
        </p:txBody>
      </p:sp>
    </p:spTree>
    <p:custDataLst>
      <p:tags r:id="rId1"/>
    </p:custDataLst>
    <p:extLst>
      <p:ext uri="{BB962C8B-B14F-4D97-AF65-F5344CB8AC3E}">
        <p14:creationId xmlns:p14="http://schemas.microsoft.com/office/powerpoint/2010/main" val="5311569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randombar(horizontal)">
                                      <p:cBhvr>
                                        <p:cTn id="7" dur="500"/>
                                        <p:tgtEl>
                                          <p:spTgt spid="22">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animEffect transition="in" filter="randombar(horizontal)">
                                      <p:cBhvr>
                                        <p:cTn id="11" dur="500"/>
                                        <p:tgtEl>
                                          <p:spTgt spid="22">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animEffect transition="in" filter="randombar(horizontal)">
                                      <p:cBhvr>
                                        <p:cTn id="15" dur="500"/>
                                        <p:tgtEl>
                                          <p:spTgt spid="22">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22">
                                            <p:txEl>
                                              <p:pRg st="3" end="3"/>
                                            </p:txEl>
                                          </p:spTgt>
                                        </p:tgtEl>
                                        <p:attrNameLst>
                                          <p:attrName>style.visibility</p:attrName>
                                        </p:attrNameLst>
                                      </p:cBhvr>
                                      <p:to>
                                        <p:strVal val="visible"/>
                                      </p:to>
                                    </p:set>
                                    <p:animEffect transition="in" filter="randombar(horizontal)">
                                      <p:cBhvr>
                                        <p:cTn id="19" dur="500"/>
                                        <p:tgtEl>
                                          <p:spTgt spid="22">
                                            <p:txEl>
                                              <p:pRg st="3" end="3"/>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22">
                                            <p:txEl>
                                              <p:pRg st="4" end="4"/>
                                            </p:txEl>
                                          </p:spTgt>
                                        </p:tgtEl>
                                        <p:attrNameLst>
                                          <p:attrName>style.visibility</p:attrName>
                                        </p:attrNameLst>
                                      </p:cBhvr>
                                      <p:to>
                                        <p:strVal val="visible"/>
                                      </p:to>
                                    </p:set>
                                    <p:animEffect transition="in" filter="randombar(horizontal)">
                                      <p:cBhvr>
                                        <p:cTn id="23" dur="500"/>
                                        <p:tgtEl>
                                          <p:spTgt spid="22">
                                            <p:txEl>
                                              <p:pRg st="4" end="4"/>
                                            </p:txEl>
                                          </p:spTgt>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22">
                                            <p:txEl>
                                              <p:pRg st="5" end="5"/>
                                            </p:txEl>
                                          </p:spTgt>
                                        </p:tgtEl>
                                        <p:attrNameLst>
                                          <p:attrName>style.visibility</p:attrName>
                                        </p:attrNameLst>
                                      </p:cBhvr>
                                      <p:to>
                                        <p:strVal val="visible"/>
                                      </p:to>
                                    </p:set>
                                    <p:animEffect transition="in" filter="randombar(horizontal)">
                                      <p:cBhvr>
                                        <p:cTn id="27" dur="500"/>
                                        <p:tgtEl>
                                          <p:spTgt spid="22">
                                            <p:txEl>
                                              <p:pRg st="5" end="5"/>
                                            </p:txEl>
                                          </p:spTgt>
                                        </p:tgtEl>
                                      </p:cBhvr>
                                    </p:animEffect>
                                  </p:childTnLst>
                                </p:cTn>
                              </p:par>
                            </p:childTnLst>
                          </p:cTn>
                        </p:par>
                        <p:par>
                          <p:cTn id="28" fill="hold">
                            <p:stCondLst>
                              <p:cond delay="3000"/>
                            </p:stCondLst>
                            <p:childTnLst>
                              <p:par>
                                <p:cTn id="29" presetID="14" presetClass="entr" presetSubtype="10" fill="hold" nodeType="afterEffect">
                                  <p:stCondLst>
                                    <p:cond delay="0"/>
                                  </p:stCondLst>
                                  <p:childTnLst>
                                    <p:set>
                                      <p:cBhvr>
                                        <p:cTn id="30" dur="1" fill="hold">
                                          <p:stCondLst>
                                            <p:cond delay="0"/>
                                          </p:stCondLst>
                                        </p:cTn>
                                        <p:tgtEl>
                                          <p:spTgt spid="22">
                                            <p:txEl>
                                              <p:pRg st="6" end="6"/>
                                            </p:txEl>
                                          </p:spTgt>
                                        </p:tgtEl>
                                        <p:attrNameLst>
                                          <p:attrName>style.visibility</p:attrName>
                                        </p:attrNameLst>
                                      </p:cBhvr>
                                      <p:to>
                                        <p:strVal val="visible"/>
                                      </p:to>
                                    </p:set>
                                    <p:animEffect transition="in" filter="randombar(horizontal)">
                                      <p:cBhvr>
                                        <p:cTn id="31" dur="500"/>
                                        <p:tgtEl>
                                          <p:spTgt spid="22">
                                            <p:txEl>
                                              <p:pRg st="6" end="6"/>
                                            </p:txEl>
                                          </p:spTgt>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22">
                                            <p:txEl>
                                              <p:pRg st="7" end="7"/>
                                            </p:txEl>
                                          </p:spTgt>
                                        </p:tgtEl>
                                        <p:attrNameLst>
                                          <p:attrName>style.visibility</p:attrName>
                                        </p:attrNameLst>
                                      </p:cBhvr>
                                      <p:to>
                                        <p:strVal val="visible"/>
                                      </p:to>
                                    </p:set>
                                    <p:animEffect transition="in" filter="randombar(horizontal)">
                                      <p:cBhvr>
                                        <p:cTn id="35" dur="500"/>
                                        <p:tgtEl>
                                          <p:spTgt spid="22">
                                            <p:txEl>
                                              <p:pRg st="7" end="7"/>
                                            </p:txEl>
                                          </p:spTgt>
                                        </p:tgtEl>
                                      </p:cBhvr>
                                    </p:animEffect>
                                  </p:childTnLst>
                                </p:cTn>
                              </p:par>
                            </p:childTnLst>
                          </p:cTn>
                        </p:par>
                        <p:par>
                          <p:cTn id="36" fill="hold">
                            <p:stCondLst>
                              <p:cond delay="4000"/>
                            </p:stCondLst>
                            <p:childTnLst>
                              <p:par>
                                <p:cTn id="37" presetID="14" presetClass="entr" presetSubtype="10" fill="hold" nodeType="afterEffect">
                                  <p:stCondLst>
                                    <p:cond delay="0"/>
                                  </p:stCondLst>
                                  <p:childTnLst>
                                    <p:set>
                                      <p:cBhvr>
                                        <p:cTn id="38" dur="1" fill="hold">
                                          <p:stCondLst>
                                            <p:cond delay="0"/>
                                          </p:stCondLst>
                                        </p:cTn>
                                        <p:tgtEl>
                                          <p:spTgt spid="22">
                                            <p:txEl>
                                              <p:pRg st="8" end="8"/>
                                            </p:txEl>
                                          </p:spTgt>
                                        </p:tgtEl>
                                        <p:attrNameLst>
                                          <p:attrName>style.visibility</p:attrName>
                                        </p:attrNameLst>
                                      </p:cBhvr>
                                      <p:to>
                                        <p:strVal val="visible"/>
                                      </p:to>
                                    </p:set>
                                    <p:animEffect transition="in" filter="randombar(horizontal)">
                                      <p:cBhvr>
                                        <p:cTn id="39" dur="500"/>
                                        <p:tgtEl>
                                          <p:spTgt spid="22">
                                            <p:txEl>
                                              <p:pRg st="8" end="8"/>
                                            </p:txEl>
                                          </p:spTgt>
                                        </p:tgtEl>
                                      </p:cBhvr>
                                    </p:animEffect>
                                  </p:childTnLst>
                                </p:cTn>
                              </p:par>
                            </p:childTnLst>
                          </p:cTn>
                        </p:par>
                        <p:par>
                          <p:cTn id="40" fill="hold">
                            <p:stCondLst>
                              <p:cond delay="4500"/>
                            </p:stCondLst>
                            <p:childTnLst>
                              <p:par>
                                <p:cTn id="41" presetID="14" presetClass="entr" presetSubtype="10" fill="hold" nodeType="afterEffect">
                                  <p:stCondLst>
                                    <p:cond delay="0"/>
                                  </p:stCondLst>
                                  <p:childTnLst>
                                    <p:set>
                                      <p:cBhvr>
                                        <p:cTn id="42" dur="1" fill="hold">
                                          <p:stCondLst>
                                            <p:cond delay="0"/>
                                          </p:stCondLst>
                                        </p:cTn>
                                        <p:tgtEl>
                                          <p:spTgt spid="22">
                                            <p:txEl>
                                              <p:pRg st="9" end="9"/>
                                            </p:txEl>
                                          </p:spTgt>
                                        </p:tgtEl>
                                        <p:attrNameLst>
                                          <p:attrName>style.visibility</p:attrName>
                                        </p:attrNameLst>
                                      </p:cBhvr>
                                      <p:to>
                                        <p:strVal val="visible"/>
                                      </p:to>
                                    </p:set>
                                    <p:animEffect transition="in" filter="randombar(horizontal)">
                                      <p:cBhvr>
                                        <p:cTn id="43" dur="500"/>
                                        <p:tgtEl>
                                          <p:spTgt spid="2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77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圆角矩形 16"/>
          <p:cNvSpPr/>
          <p:nvPr/>
        </p:nvSpPr>
        <p:spPr>
          <a:xfrm>
            <a:off x="658812" y="39291"/>
            <a:ext cx="8485188" cy="9120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zh-CN" altLang="en-US" sz="3600" b="1" dirty="0">
                <a:solidFill>
                  <a:srgbClr val="0070C0"/>
                </a:solidFill>
                <a:latin typeface="微软雅黑" pitchFamily="34" charset="-122"/>
                <a:ea typeface="微软雅黑" pitchFamily="34" charset="-122"/>
              </a:rPr>
              <a:t>评价机制模型</a:t>
            </a:r>
            <a:endParaRPr lang="zh-TW" altLang="en-US" sz="3600" b="1" dirty="0">
              <a:solidFill>
                <a:srgbClr val="0070C0"/>
              </a:solidFill>
              <a:latin typeface="微软雅黑" pitchFamily="34" charset="-122"/>
              <a:ea typeface="微软雅黑" pitchFamily="34" charset="-122"/>
            </a:endParaRPr>
          </a:p>
        </p:txBody>
      </p:sp>
      <p:sp>
        <p:nvSpPr>
          <p:cNvPr id="57" name="椭圆 56"/>
          <p:cNvSpPr/>
          <p:nvPr/>
        </p:nvSpPr>
        <p:spPr>
          <a:xfrm>
            <a:off x="1187625" y="1347614"/>
            <a:ext cx="6840760" cy="3361695"/>
          </a:xfrm>
          <a:prstGeom prst="ellipse">
            <a:avLst/>
          </a:prstGeom>
          <a:solidFill>
            <a:srgbClr val="FFC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上箭头 5"/>
          <p:cNvSpPr/>
          <p:nvPr/>
        </p:nvSpPr>
        <p:spPr>
          <a:xfrm>
            <a:off x="4442160" y="1689979"/>
            <a:ext cx="288032" cy="244162"/>
          </a:xfrm>
          <a:prstGeom prst="upArrow">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3718894" y="2122027"/>
            <a:ext cx="1737543" cy="147796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圆角矩形 22"/>
          <p:cNvSpPr/>
          <p:nvPr/>
        </p:nvSpPr>
        <p:spPr>
          <a:xfrm>
            <a:off x="3727038" y="1358810"/>
            <a:ext cx="1718277" cy="316971"/>
          </a:xfrm>
          <a:prstGeom prst="round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latin typeface="微软雅黑" panose="020B0503020204020204" pitchFamily="34" charset="-122"/>
                <a:ea typeface="微软雅黑" panose="020B0503020204020204" pitchFamily="34" charset="-122"/>
              </a:rPr>
              <a:t>资源准入审核机制</a:t>
            </a:r>
          </a:p>
        </p:txBody>
      </p:sp>
      <p:sp>
        <p:nvSpPr>
          <p:cNvPr id="27" name="椭圆 26"/>
          <p:cNvSpPr/>
          <p:nvPr/>
        </p:nvSpPr>
        <p:spPr>
          <a:xfrm>
            <a:off x="4227345" y="1934874"/>
            <a:ext cx="720080" cy="301972"/>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latin typeface="微软雅黑" panose="020B0503020204020204" pitchFamily="34" charset="-122"/>
                <a:ea typeface="微软雅黑" panose="020B0503020204020204" pitchFamily="34" charset="-122"/>
              </a:rPr>
              <a:t>政府</a:t>
            </a:r>
          </a:p>
        </p:txBody>
      </p:sp>
      <p:sp>
        <p:nvSpPr>
          <p:cNvPr id="28" name="圆角矩形 27"/>
          <p:cNvSpPr/>
          <p:nvPr/>
        </p:nvSpPr>
        <p:spPr>
          <a:xfrm>
            <a:off x="4155337" y="2438930"/>
            <a:ext cx="872887" cy="289141"/>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latin typeface="微软雅黑" panose="020B0503020204020204" pitchFamily="34" charset="-122"/>
                <a:ea typeface="微软雅黑" panose="020B0503020204020204" pitchFamily="34" charset="-122"/>
              </a:rPr>
              <a:t>积分机制</a:t>
            </a:r>
          </a:p>
        </p:txBody>
      </p:sp>
      <p:sp>
        <p:nvSpPr>
          <p:cNvPr id="38" name="椭圆 37"/>
          <p:cNvSpPr/>
          <p:nvPr/>
        </p:nvSpPr>
        <p:spPr>
          <a:xfrm>
            <a:off x="5523489" y="2661200"/>
            <a:ext cx="720080" cy="301972"/>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latin typeface="微软雅黑" panose="020B0503020204020204" pitchFamily="34" charset="-122"/>
                <a:ea typeface="微软雅黑" panose="020B0503020204020204" pitchFamily="34" charset="-122"/>
              </a:rPr>
              <a:t>专家</a:t>
            </a:r>
          </a:p>
        </p:txBody>
      </p:sp>
      <p:sp>
        <p:nvSpPr>
          <p:cNvPr id="39" name="椭圆 38"/>
          <p:cNvSpPr/>
          <p:nvPr/>
        </p:nvSpPr>
        <p:spPr>
          <a:xfrm>
            <a:off x="4227345" y="3505110"/>
            <a:ext cx="720080" cy="301972"/>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latin typeface="微软雅黑" panose="020B0503020204020204" pitchFamily="34" charset="-122"/>
                <a:ea typeface="微软雅黑" panose="020B0503020204020204" pitchFamily="34" charset="-122"/>
              </a:rPr>
              <a:t>用户</a:t>
            </a:r>
          </a:p>
        </p:txBody>
      </p:sp>
      <p:sp>
        <p:nvSpPr>
          <p:cNvPr id="40" name="椭圆 39"/>
          <p:cNvSpPr/>
          <p:nvPr/>
        </p:nvSpPr>
        <p:spPr>
          <a:xfrm>
            <a:off x="2931201" y="2661200"/>
            <a:ext cx="720080" cy="301972"/>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0">
                <a:latin typeface="微软雅黑" panose="020B0503020204020204" pitchFamily="34" charset="-122"/>
                <a:ea typeface="微软雅黑" panose="020B0503020204020204" pitchFamily="34" charset="-122"/>
              </a:rPr>
              <a:t>开发者</a:t>
            </a:r>
          </a:p>
        </p:txBody>
      </p:sp>
      <p:sp>
        <p:nvSpPr>
          <p:cNvPr id="41" name="圆角矩形 40"/>
          <p:cNvSpPr/>
          <p:nvPr/>
        </p:nvSpPr>
        <p:spPr>
          <a:xfrm>
            <a:off x="4155338" y="3013885"/>
            <a:ext cx="872886" cy="289141"/>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latin typeface="微软雅黑" panose="020B0503020204020204" pitchFamily="34" charset="-122"/>
                <a:ea typeface="微软雅黑" panose="020B0503020204020204" pitchFamily="34" charset="-122"/>
              </a:rPr>
              <a:t>信誉机制</a:t>
            </a:r>
          </a:p>
        </p:txBody>
      </p:sp>
      <p:sp>
        <p:nvSpPr>
          <p:cNvPr id="42" name="圆角矩形 41"/>
          <p:cNvSpPr/>
          <p:nvPr/>
        </p:nvSpPr>
        <p:spPr>
          <a:xfrm>
            <a:off x="6819633" y="2646201"/>
            <a:ext cx="1718277" cy="316971"/>
          </a:xfrm>
          <a:prstGeom prst="round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latin typeface="微软雅黑" panose="020B0503020204020204" pitchFamily="34" charset="-122"/>
                <a:ea typeface="微软雅黑" panose="020B0503020204020204" pitchFamily="34" charset="-122"/>
              </a:rPr>
              <a:t>资源质量评定机制</a:t>
            </a:r>
          </a:p>
        </p:txBody>
      </p:sp>
      <p:sp>
        <p:nvSpPr>
          <p:cNvPr id="43" name="圆角矩形 42"/>
          <p:cNvSpPr/>
          <p:nvPr/>
        </p:nvSpPr>
        <p:spPr>
          <a:xfrm>
            <a:off x="3727038" y="4019213"/>
            <a:ext cx="1718277" cy="316971"/>
          </a:xfrm>
          <a:prstGeom prst="round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latin typeface="微软雅黑" panose="020B0503020204020204" pitchFamily="34" charset="-122"/>
                <a:ea typeface="微软雅黑" panose="020B0503020204020204" pitchFamily="34" charset="-122"/>
              </a:rPr>
              <a:t>用户线上评价机制</a:t>
            </a:r>
          </a:p>
        </p:txBody>
      </p:sp>
      <p:sp>
        <p:nvSpPr>
          <p:cNvPr id="44" name="圆角矩形 43"/>
          <p:cNvSpPr/>
          <p:nvPr/>
        </p:nvSpPr>
        <p:spPr>
          <a:xfrm>
            <a:off x="3727038" y="4392338"/>
            <a:ext cx="1718277" cy="316971"/>
          </a:xfrm>
          <a:prstGeom prst="round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latin typeface="微软雅黑" panose="020B0503020204020204" pitchFamily="34" charset="-122"/>
                <a:ea typeface="微软雅黑" panose="020B0503020204020204" pitchFamily="34" charset="-122"/>
              </a:rPr>
              <a:t>网络计量评价机制</a:t>
            </a:r>
          </a:p>
        </p:txBody>
      </p:sp>
      <p:sp>
        <p:nvSpPr>
          <p:cNvPr id="45" name="圆角矩形 44"/>
          <p:cNvSpPr/>
          <p:nvPr/>
        </p:nvSpPr>
        <p:spPr>
          <a:xfrm>
            <a:off x="626945" y="2640155"/>
            <a:ext cx="1718277" cy="316971"/>
          </a:xfrm>
          <a:prstGeom prst="round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latin typeface="微软雅黑" panose="020B0503020204020204" pitchFamily="34" charset="-122"/>
                <a:ea typeface="微软雅黑" panose="020B0503020204020204" pitchFamily="34" charset="-122"/>
              </a:rPr>
              <a:t>资源优化再生机制</a:t>
            </a:r>
          </a:p>
        </p:txBody>
      </p:sp>
      <p:cxnSp>
        <p:nvCxnSpPr>
          <p:cNvPr id="5" name="直接箭头连接符 4"/>
          <p:cNvCxnSpPr>
            <a:stCxn id="28" idx="2"/>
            <a:endCxn id="41" idx="0"/>
          </p:cNvCxnSpPr>
          <p:nvPr/>
        </p:nvCxnSpPr>
        <p:spPr>
          <a:xfrm>
            <a:off x="4591781" y="2728071"/>
            <a:ext cx="0" cy="285814"/>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
        <p:nvSpPr>
          <p:cNvPr id="46" name="上箭头 45"/>
          <p:cNvSpPr/>
          <p:nvPr/>
        </p:nvSpPr>
        <p:spPr>
          <a:xfrm rot="5400000">
            <a:off x="6390229" y="2613886"/>
            <a:ext cx="288032" cy="369510"/>
          </a:xfrm>
          <a:prstGeom prst="upArrow">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上箭头 46"/>
          <p:cNvSpPr/>
          <p:nvPr/>
        </p:nvSpPr>
        <p:spPr>
          <a:xfrm rot="10800000">
            <a:off x="4442160" y="3778944"/>
            <a:ext cx="288032" cy="244162"/>
          </a:xfrm>
          <a:prstGeom prst="upArrow">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上箭头 47"/>
          <p:cNvSpPr/>
          <p:nvPr/>
        </p:nvSpPr>
        <p:spPr>
          <a:xfrm rot="16200000">
            <a:off x="2501216" y="2644643"/>
            <a:ext cx="288032" cy="350083"/>
          </a:xfrm>
          <a:prstGeom prst="upArrow">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箭头连接符 12"/>
          <p:cNvCxnSpPr>
            <a:stCxn id="28" idx="0"/>
            <a:endCxn id="27" idx="4"/>
          </p:cNvCxnSpPr>
          <p:nvPr/>
        </p:nvCxnSpPr>
        <p:spPr>
          <a:xfrm flipH="1" flipV="1">
            <a:off x="4587385" y="2236846"/>
            <a:ext cx="4396" cy="20208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直接箭头连接符 50"/>
          <p:cNvCxnSpPr>
            <a:stCxn id="41" idx="2"/>
            <a:endCxn id="39" idx="0"/>
          </p:cNvCxnSpPr>
          <p:nvPr/>
        </p:nvCxnSpPr>
        <p:spPr>
          <a:xfrm flipH="1">
            <a:off x="4587385" y="3303026"/>
            <a:ext cx="4396" cy="20208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9" name="直接箭头连接符 58"/>
          <p:cNvCxnSpPr>
            <a:stCxn id="23" idx="3"/>
            <a:endCxn id="42" idx="0"/>
          </p:cNvCxnSpPr>
          <p:nvPr/>
        </p:nvCxnSpPr>
        <p:spPr>
          <a:xfrm>
            <a:off x="5445315" y="1517296"/>
            <a:ext cx="2233457" cy="1128905"/>
          </a:xfrm>
          <a:prstGeom prst="straightConnector1">
            <a:avLst/>
          </a:prstGeom>
          <a:ln w="57150">
            <a:tailEnd type="triangle"/>
          </a:ln>
        </p:spPr>
        <p:style>
          <a:lnRef idx="3">
            <a:schemeClr val="accent6"/>
          </a:lnRef>
          <a:fillRef idx="0">
            <a:schemeClr val="accent6"/>
          </a:fillRef>
          <a:effectRef idx="2">
            <a:schemeClr val="accent6"/>
          </a:effectRef>
          <a:fontRef idx="minor">
            <a:schemeClr val="tx1"/>
          </a:fontRef>
        </p:style>
      </p:cxnSp>
      <p:cxnSp>
        <p:nvCxnSpPr>
          <p:cNvPr id="62" name="直接箭头连接符 61"/>
          <p:cNvCxnSpPr>
            <a:stCxn id="42" idx="2"/>
          </p:cNvCxnSpPr>
          <p:nvPr/>
        </p:nvCxnSpPr>
        <p:spPr>
          <a:xfrm flipH="1">
            <a:off x="5418494" y="2963172"/>
            <a:ext cx="2260278" cy="1429166"/>
          </a:xfrm>
          <a:prstGeom prst="straightConnector1">
            <a:avLst/>
          </a:prstGeom>
          <a:ln w="57150">
            <a:tailEnd type="triangle"/>
          </a:ln>
        </p:spPr>
        <p:style>
          <a:lnRef idx="3">
            <a:schemeClr val="accent6"/>
          </a:lnRef>
          <a:fillRef idx="0">
            <a:schemeClr val="accent6"/>
          </a:fillRef>
          <a:effectRef idx="2">
            <a:schemeClr val="accent6"/>
          </a:effectRef>
          <a:fontRef idx="minor">
            <a:schemeClr val="tx1"/>
          </a:fontRef>
        </p:style>
      </p:cxnSp>
      <p:cxnSp>
        <p:nvCxnSpPr>
          <p:cNvPr id="32769" name="直接箭头连接符 32768"/>
          <p:cNvCxnSpPr>
            <a:endCxn id="45" idx="2"/>
          </p:cNvCxnSpPr>
          <p:nvPr/>
        </p:nvCxnSpPr>
        <p:spPr>
          <a:xfrm flipH="1" flipV="1">
            <a:off x="1486084" y="2957126"/>
            <a:ext cx="2232811" cy="1379058"/>
          </a:xfrm>
          <a:prstGeom prst="straightConnector1">
            <a:avLst/>
          </a:prstGeom>
          <a:ln w="57150">
            <a:tailEnd type="triangle"/>
          </a:ln>
        </p:spPr>
        <p:style>
          <a:lnRef idx="3">
            <a:schemeClr val="accent6"/>
          </a:lnRef>
          <a:fillRef idx="0">
            <a:schemeClr val="accent6"/>
          </a:fillRef>
          <a:effectRef idx="2">
            <a:schemeClr val="accent6"/>
          </a:effectRef>
          <a:fontRef idx="minor">
            <a:schemeClr val="tx1"/>
          </a:fontRef>
        </p:style>
      </p:cxnSp>
      <p:cxnSp>
        <p:nvCxnSpPr>
          <p:cNvPr id="32771" name="直接箭头连接符 32770"/>
          <p:cNvCxnSpPr>
            <a:stCxn id="45" idx="0"/>
            <a:endCxn id="23" idx="1"/>
          </p:cNvCxnSpPr>
          <p:nvPr/>
        </p:nvCxnSpPr>
        <p:spPr>
          <a:xfrm flipV="1">
            <a:off x="1486084" y="1517296"/>
            <a:ext cx="2240954" cy="1122859"/>
          </a:xfrm>
          <a:prstGeom prst="straightConnector1">
            <a:avLst/>
          </a:prstGeom>
          <a:ln w="57150">
            <a:tailEnd type="triangle"/>
          </a:ln>
        </p:spPr>
        <p:style>
          <a:lnRef idx="3">
            <a:schemeClr val="accent6"/>
          </a:lnRef>
          <a:fillRef idx="0">
            <a:schemeClr val="accent6"/>
          </a:fillRef>
          <a:effectRef idx="2">
            <a:schemeClr val="accent6"/>
          </a:effectRef>
          <a:fontRef idx="minor">
            <a:schemeClr val="tx1"/>
          </a:fontRef>
        </p:style>
      </p:cxnSp>
      <p:cxnSp>
        <p:nvCxnSpPr>
          <p:cNvPr id="32777" name="直接箭头连接符 32776"/>
          <p:cNvCxnSpPr>
            <a:stCxn id="27" idx="6"/>
            <a:endCxn id="38" idx="0"/>
          </p:cNvCxnSpPr>
          <p:nvPr/>
        </p:nvCxnSpPr>
        <p:spPr>
          <a:xfrm>
            <a:off x="4947425" y="2085860"/>
            <a:ext cx="936104" cy="57534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779" name="直接箭头连接符 32778"/>
          <p:cNvCxnSpPr>
            <a:stCxn id="38" idx="4"/>
            <a:endCxn id="39" idx="6"/>
          </p:cNvCxnSpPr>
          <p:nvPr/>
        </p:nvCxnSpPr>
        <p:spPr>
          <a:xfrm flipH="1">
            <a:off x="4947425" y="2963172"/>
            <a:ext cx="936104" cy="6929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781" name="直接箭头连接符 32780"/>
          <p:cNvCxnSpPr>
            <a:stCxn id="39" idx="2"/>
            <a:endCxn id="40" idx="4"/>
          </p:cNvCxnSpPr>
          <p:nvPr/>
        </p:nvCxnSpPr>
        <p:spPr>
          <a:xfrm flipH="1" flipV="1">
            <a:off x="3291241" y="2963172"/>
            <a:ext cx="936104" cy="6929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783" name="直接箭头连接符 32782"/>
          <p:cNvCxnSpPr>
            <a:stCxn id="40" idx="0"/>
            <a:endCxn id="27" idx="2"/>
          </p:cNvCxnSpPr>
          <p:nvPr/>
        </p:nvCxnSpPr>
        <p:spPr>
          <a:xfrm flipV="1">
            <a:off x="3291241" y="2085860"/>
            <a:ext cx="936104" cy="57534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custDataLst>
      <p:tags r:id="rId1"/>
    </p:custDataLst>
    <p:extLst>
      <p:ext uri="{BB962C8B-B14F-4D97-AF65-F5344CB8AC3E}">
        <p14:creationId xmlns:p14="http://schemas.microsoft.com/office/powerpoint/2010/main" val="40677261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fade">
                                      <p:cBhvr>
                                        <p:cTn id="11" dur="500"/>
                                        <p:tgtEl>
                                          <p:spTgt spid="3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fade">
                                      <p:cBhvr>
                                        <p:cTn id="15" dur="500"/>
                                        <p:tgtEl>
                                          <p:spTgt spid="3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fade">
                                      <p:cBhvr>
                                        <p:cTn id="19" dur="500"/>
                                        <p:tgtEl>
                                          <p:spTgt spid="40"/>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wipe(left)">
                                      <p:cBhvr>
                                        <p:cTn id="31" dur="500"/>
                                        <p:tgtEl>
                                          <p:spTgt spid="46"/>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500"/>
                                        <p:tgtEl>
                                          <p:spTgt spid="42"/>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wipe(up)">
                                      <p:cBhvr>
                                        <p:cTn id="39" dur="500"/>
                                        <p:tgtEl>
                                          <p:spTgt spid="47"/>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500"/>
                                        <p:tgtEl>
                                          <p:spTgt spid="43"/>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fade">
                                      <p:cBhvr>
                                        <p:cTn id="47" dur="500"/>
                                        <p:tgtEl>
                                          <p:spTgt spid="44"/>
                                        </p:tgtEl>
                                      </p:cBhvr>
                                    </p:animEffect>
                                  </p:childTnLst>
                                </p:cTn>
                              </p:par>
                            </p:childTnLst>
                          </p:cTn>
                        </p:par>
                        <p:par>
                          <p:cTn id="48" fill="hold">
                            <p:stCondLst>
                              <p:cond delay="5500"/>
                            </p:stCondLst>
                            <p:childTnLst>
                              <p:par>
                                <p:cTn id="49" presetID="22" presetClass="entr" presetSubtype="2"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Effect transition="in" filter="wipe(right)">
                                      <p:cBhvr>
                                        <p:cTn id="51" dur="500"/>
                                        <p:tgtEl>
                                          <p:spTgt spid="48"/>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fade">
                                      <p:cBhvr>
                                        <p:cTn id="55" dur="500"/>
                                        <p:tgtEl>
                                          <p:spTgt spid="45"/>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500"/>
                                        <p:tgtEl>
                                          <p:spTgt spid="28"/>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fade">
                                      <p:cBhvr>
                                        <p:cTn id="63" dur="500"/>
                                        <p:tgtEl>
                                          <p:spTgt spid="41"/>
                                        </p:tgtEl>
                                      </p:cBhvr>
                                    </p:animEffect>
                                  </p:childTnLst>
                                </p:cTn>
                              </p:par>
                            </p:childTnLst>
                          </p:cTn>
                        </p:par>
                        <p:par>
                          <p:cTn id="64" fill="hold">
                            <p:stCondLst>
                              <p:cond delay="7500"/>
                            </p:stCondLst>
                            <p:childTnLst>
                              <p:par>
                                <p:cTn id="65" presetID="22" presetClass="entr" presetSubtype="4" fill="hold" nodeType="after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wipe(down)">
                                      <p:cBhvr>
                                        <p:cTn id="67" dur="500"/>
                                        <p:tgtEl>
                                          <p:spTgt spid="5"/>
                                        </p:tgtEl>
                                      </p:cBhvr>
                                    </p:animEffect>
                                  </p:childTnLst>
                                </p:cTn>
                              </p:par>
                            </p:childTnLst>
                          </p:cTn>
                        </p:par>
                        <p:par>
                          <p:cTn id="68" fill="hold">
                            <p:stCondLst>
                              <p:cond delay="8000"/>
                            </p:stCondLst>
                            <p:childTnLst>
                              <p:par>
                                <p:cTn id="69" presetID="22" presetClass="entr" presetSubtype="4" fill="hold" nodeType="after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wipe(down)">
                                      <p:cBhvr>
                                        <p:cTn id="71" dur="500"/>
                                        <p:tgtEl>
                                          <p:spTgt spid="13"/>
                                        </p:tgtEl>
                                      </p:cBhvr>
                                    </p:animEffect>
                                  </p:childTnLst>
                                </p:cTn>
                              </p:par>
                              <p:par>
                                <p:cTn id="72" presetID="22" presetClass="entr" presetSubtype="1" fill="hold" nodeType="withEffect">
                                  <p:stCondLst>
                                    <p:cond delay="0"/>
                                  </p:stCondLst>
                                  <p:childTnLst>
                                    <p:set>
                                      <p:cBhvr>
                                        <p:cTn id="73" dur="1" fill="hold">
                                          <p:stCondLst>
                                            <p:cond delay="0"/>
                                          </p:stCondLst>
                                        </p:cTn>
                                        <p:tgtEl>
                                          <p:spTgt spid="51"/>
                                        </p:tgtEl>
                                        <p:attrNameLst>
                                          <p:attrName>style.visibility</p:attrName>
                                        </p:attrNameLst>
                                      </p:cBhvr>
                                      <p:to>
                                        <p:strVal val="visible"/>
                                      </p:to>
                                    </p:set>
                                    <p:animEffect transition="in" filter="wipe(up)">
                                      <p:cBhvr>
                                        <p:cTn id="74" dur="500"/>
                                        <p:tgtEl>
                                          <p:spTgt spid="51"/>
                                        </p:tgtEl>
                                      </p:cBhvr>
                                    </p:animEffect>
                                  </p:childTnLst>
                                </p:cTn>
                              </p:par>
                            </p:childTnLst>
                          </p:cTn>
                        </p:par>
                        <p:par>
                          <p:cTn id="75" fill="hold">
                            <p:stCondLst>
                              <p:cond delay="8500"/>
                            </p:stCondLst>
                            <p:childTnLst>
                              <p:par>
                                <p:cTn id="76" presetID="21" presetClass="entr" presetSubtype="1" fill="hold" grpId="0" nodeType="afterEffect">
                                  <p:stCondLst>
                                    <p:cond delay="0"/>
                                  </p:stCondLst>
                                  <p:childTnLst>
                                    <p:set>
                                      <p:cBhvr>
                                        <p:cTn id="77" dur="1" fill="hold">
                                          <p:stCondLst>
                                            <p:cond delay="0"/>
                                          </p:stCondLst>
                                        </p:cTn>
                                        <p:tgtEl>
                                          <p:spTgt spid="2"/>
                                        </p:tgtEl>
                                        <p:attrNameLst>
                                          <p:attrName>style.visibility</p:attrName>
                                        </p:attrNameLst>
                                      </p:cBhvr>
                                      <p:to>
                                        <p:strVal val="visible"/>
                                      </p:to>
                                    </p:set>
                                    <p:animEffect transition="in" filter="wheel(1)">
                                      <p:cBhvr>
                                        <p:cTn id="78" dur="2000"/>
                                        <p:tgtEl>
                                          <p:spTgt spid="2"/>
                                        </p:tgtEl>
                                      </p:cBhvr>
                                    </p:animEffect>
                                  </p:childTnLst>
                                </p:cTn>
                              </p:par>
                            </p:childTnLst>
                          </p:cTn>
                        </p:par>
                        <p:par>
                          <p:cTn id="79" fill="hold">
                            <p:stCondLst>
                              <p:cond delay="10500"/>
                            </p:stCondLst>
                            <p:childTnLst>
                              <p:par>
                                <p:cTn id="80" presetID="22" presetClass="entr" presetSubtype="8" fill="hold" nodeType="afterEffect">
                                  <p:stCondLst>
                                    <p:cond delay="0"/>
                                  </p:stCondLst>
                                  <p:childTnLst>
                                    <p:set>
                                      <p:cBhvr>
                                        <p:cTn id="81" dur="1" fill="hold">
                                          <p:stCondLst>
                                            <p:cond delay="0"/>
                                          </p:stCondLst>
                                        </p:cTn>
                                        <p:tgtEl>
                                          <p:spTgt spid="32777"/>
                                        </p:tgtEl>
                                        <p:attrNameLst>
                                          <p:attrName>style.visibility</p:attrName>
                                        </p:attrNameLst>
                                      </p:cBhvr>
                                      <p:to>
                                        <p:strVal val="visible"/>
                                      </p:to>
                                    </p:set>
                                    <p:animEffect transition="in" filter="wipe(left)">
                                      <p:cBhvr>
                                        <p:cTn id="82" dur="500"/>
                                        <p:tgtEl>
                                          <p:spTgt spid="32777"/>
                                        </p:tgtEl>
                                      </p:cBhvr>
                                    </p:animEffect>
                                  </p:childTnLst>
                                </p:cTn>
                              </p:par>
                            </p:childTnLst>
                          </p:cTn>
                        </p:par>
                        <p:par>
                          <p:cTn id="83" fill="hold">
                            <p:stCondLst>
                              <p:cond delay="11000"/>
                            </p:stCondLst>
                            <p:childTnLst>
                              <p:par>
                                <p:cTn id="84" presetID="22" presetClass="entr" presetSubtype="2" fill="hold" nodeType="afterEffect">
                                  <p:stCondLst>
                                    <p:cond delay="0"/>
                                  </p:stCondLst>
                                  <p:childTnLst>
                                    <p:set>
                                      <p:cBhvr>
                                        <p:cTn id="85" dur="1" fill="hold">
                                          <p:stCondLst>
                                            <p:cond delay="0"/>
                                          </p:stCondLst>
                                        </p:cTn>
                                        <p:tgtEl>
                                          <p:spTgt spid="32779"/>
                                        </p:tgtEl>
                                        <p:attrNameLst>
                                          <p:attrName>style.visibility</p:attrName>
                                        </p:attrNameLst>
                                      </p:cBhvr>
                                      <p:to>
                                        <p:strVal val="visible"/>
                                      </p:to>
                                    </p:set>
                                    <p:animEffect transition="in" filter="wipe(right)">
                                      <p:cBhvr>
                                        <p:cTn id="86" dur="500"/>
                                        <p:tgtEl>
                                          <p:spTgt spid="32779"/>
                                        </p:tgtEl>
                                      </p:cBhvr>
                                    </p:animEffect>
                                  </p:childTnLst>
                                </p:cTn>
                              </p:par>
                            </p:childTnLst>
                          </p:cTn>
                        </p:par>
                        <p:par>
                          <p:cTn id="87" fill="hold">
                            <p:stCondLst>
                              <p:cond delay="11500"/>
                            </p:stCondLst>
                            <p:childTnLst>
                              <p:par>
                                <p:cTn id="88" presetID="22" presetClass="entr" presetSubtype="4" fill="hold" nodeType="afterEffect">
                                  <p:stCondLst>
                                    <p:cond delay="0"/>
                                  </p:stCondLst>
                                  <p:childTnLst>
                                    <p:set>
                                      <p:cBhvr>
                                        <p:cTn id="89" dur="1" fill="hold">
                                          <p:stCondLst>
                                            <p:cond delay="0"/>
                                          </p:stCondLst>
                                        </p:cTn>
                                        <p:tgtEl>
                                          <p:spTgt spid="32781"/>
                                        </p:tgtEl>
                                        <p:attrNameLst>
                                          <p:attrName>style.visibility</p:attrName>
                                        </p:attrNameLst>
                                      </p:cBhvr>
                                      <p:to>
                                        <p:strVal val="visible"/>
                                      </p:to>
                                    </p:set>
                                    <p:animEffect transition="in" filter="wipe(down)">
                                      <p:cBhvr>
                                        <p:cTn id="90" dur="500"/>
                                        <p:tgtEl>
                                          <p:spTgt spid="32781"/>
                                        </p:tgtEl>
                                      </p:cBhvr>
                                    </p:animEffect>
                                  </p:childTnLst>
                                </p:cTn>
                              </p:par>
                            </p:childTnLst>
                          </p:cTn>
                        </p:par>
                        <p:par>
                          <p:cTn id="91" fill="hold">
                            <p:stCondLst>
                              <p:cond delay="12000"/>
                            </p:stCondLst>
                            <p:childTnLst>
                              <p:par>
                                <p:cTn id="92" presetID="22" presetClass="entr" presetSubtype="4" fill="hold" nodeType="afterEffect">
                                  <p:stCondLst>
                                    <p:cond delay="0"/>
                                  </p:stCondLst>
                                  <p:childTnLst>
                                    <p:set>
                                      <p:cBhvr>
                                        <p:cTn id="93" dur="1" fill="hold">
                                          <p:stCondLst>
                                            <p:cond delay="0"/>
                                          </p:stCondLst>
                                        </p:cTn>
                                        <p:tgtEl>
                                          <p:spTgt spid="32783"/>
                                        </p:tgtEl>
                                        <p:attrNameLst>
                                          <p:attrName>style.visibility</p:attrName>
                                        </p:attrNameLst>
                                      </p:cBhvr>
                                      <p:to>
                                        <p:strVal val="visible"/>
                                      </p:to>
                                    </p:set>
                                    <p:animEffect transition="in" filter="wipe(down)">
                                      <p:cBhvr>
                                        <p:cTn id="94" dur="500"/>
                                        <p:tgtEl>
                                          <p:spTgt spid="32783"/>
                                        </p:tgtEl>
                                      </p:cBhvr>
                                    </p:animEffect>
                                  </p:childTnLst>
                                </p:cTn>
                              </p:par>
                            </p:childTnLst>
                          </p:cTn>
                        </p:par>
                        <p:par>
                          <p:cTn id="95" fill="hold">
                            <p:stCondLst>
                              <p:cond delay="12500"/>
                            </p:stCondLst>
                            <p:childTnLst>
                              <p:par>
                                <p:cTn id="96" presetID="22" presetClass="entr" presetSubtype="8" fill="hold" nodeType="afterEffect">
                                  <p:stCondLst>
                                    <p:cond delay="0"/>
                                  </p:stCondLst>
                                  <p:childTnLst>
                                    <p:set>
                                      <p:cBhvr>
                                        <p:cTn id="97" dur="1" fill="hold">
                                          <p:stCondLst>
                                            <p:cond delay="0"/>
                                          </p:stCondLst>
                                        </p:cTn>
                                        <p:tgtEl>
                                          <p:spTgt spid="59"/>
                                        </p:tgtEl>
                                        <p:attrNameLst>
                                          <p:attrName>style.visibility</p:attrName>
                                        </p:attrNameLst>
                                      </p:cBhvr>
                                      <p:to>
                                        <p:strVal val="visible"/>
                                      </p:to>
                                    </p:set>
                                    <p:animEffect transition="in" filter="wipe(left)">
                                      <p:cBhvr>
                                        <p:cTn id="98" dur="500"/>
                                        <p:tgtEl>
                                          <p:spTgt spid="59"/>
                                        </p:tgtEl>
                                      </p:cBhvr>
                                    </p:animEffect>
                                  </p:childTnLst>
                                </p:cTn>
                              </p:par>
                            </p:childTnLst>
                          </p:cTn>
                        </p:par>
                        <p:par>
                          <p:cTn id="99" fill="hold">
                            <p:stCondLst>
                              <p:cond delay="13000"/>
                            </p:stCondLst>
                            <p:childTnLst>
                              <p:par>
                                <p:cTn id="100" presetID="22" presetClass="entr" presetSubtype="2" fill="hold" nodeType="afterEffect">
                                  <p:stCondLst>
                                    <p:cond delay="0"/>
                                  </p:stCondLst>
                                  <p:childTnLst>
                                    <p:set>
                                      <p:cBhvr>
                                        <p:cTn id="101" dur="1" fill="hold">
                                          <p:stCondLst>
                                            <p:cond delay="0"/>
                                          </p:stCondLst>
                                        </p:cTn>
                                        <p:tgtEl>
                                          <p:spTgt spid="62"/>
                                        </p:tgtEl>
                                        <p:attrNameLst>
                                          <p:attrName>style.visibility</p:attrName>
                                        </p:attrNameLst>
                                      </p:cBhvr>
                                      <p:to>
                                        <p:strVal val="visible"/>
                                      </p:to>
                                    </p:set>
                                    <p:animEffect transition="in" filter="wipe(right)">
                                      <p:cBhvr>
                                        <p:cTn id="102" dur="500"/>
                                        <p:tgtEl>
                                          <p:spTgt spid="62"/>
                                        </p:tgtEl>
                                      </p:cBhvr>
                                    </p:animEffect>
                                  </p:childTnLst>
                                </p:cTn>
                              </p:par>
                            </p:childTnLst>
                          </p:cTn>
                        </p:par>
                        <p:par>
                          <p:cTn id="103" fill="hold">
                            <p:stCondLst>
                              <p:cond delay="13500"/>
                            </p:stCondLst>
                            <p:childTnLst>
                              <p:par>
                                <p:cTn id="104" presetID="10" presetClass="entr" presetSubtype="0" fill="hold" grpId="0" nodeType="afterEffect">
                                  <p:stCondLst>
                                    <p:cond delay="0"/>
                                  </p:stCondLst>
                                  <p:childTnLst>
                                    <p:set>
                                      <p:cBhvr>
                                        <p:cTn id="105" dur="1" fill="hold">
                                          <p:stCondLst>
                                            <p:cond delay="0"/>
                                          </p:stCondLst>
                                        </p:cTn>
                                        <p:tgtEl>
                                          <p:spTgt spid="57"/>
                                        </p:tgtEl>
                                        <p:attrNameLst>
                                          <p:attrName>style.visibility</p:attrName>
                                        </p:attrNameLst>
                                      </p:cBhvr>
                                      <p:to>
                                        <p:strVal val="visible"/>
                                      </p:to>
                                    </p:set>
                                    <p:animEffect transition="in" filter="fade">
                                      <p:cBhvr>
                                        <p:cTn id="106" dur="3000"/>
                                        <p:tgtEl>
                                          <p:spTgt spid="57"/>
                                        </p:tgtEl>
                                      </p:cBhvr>
                                    </p:animEffect>
                                  </p:childTnLst>
                                </p:cTn>
                              </p:par>
                              <p:par>
                                <p:cTn id="107" presetID="22" presetClass="entr" presetSubtype="4" fill="hold" nodeType="withEffect">
                                  <p:stCondLst>
                                    <p:cond delay="0"/>
                                  </p:stCondLst>
                                  <p:childTnLst>
                                    <p:set>
                                      <p:cBhvr>
                                        <p:cTn id="108" dur="1" fill="hold">
                                          <p:stCondLst>
                                            <p:cond delay="0"/>
                                          </p:stCondLst>
                                        </p:cTn>
                                        <p:tgtEl>
                                          <p:spTgt spid="32769"/>
                                        </p:tgtEl>
                                        <p:attrNameLst>
                                          <p:attrName>style.visibility</p:attrName>
                                        </p:attrNameLst>
                                      </p:cBhvr>
                                      <p:to>
                                        <p:strVal val="visible"/>
                                      </p:to>
                                    </p:set>
                                    <p:animEffect transition="in" filter="wipe(down)">
                                      <p:cBhvr>
                                        <p:cTn id="109" dur="500"/>
                                        <p:tgtEl>
                                          <p:spTgt spid="32769"/>
                                        </p:tgtEl>
                                      </p:cBhvr>
                                    </p:animEffect>
                                  </p:childTnLst>
                                </p:cTn>
                              </p:par>
                              <p:par>
                                <p:cTn id="110" presetID="22" presetClass="entr" presetSubtype="4" fill="hold" nodeType="withEffect">
                                  <p:stCondLst>
                                    <p:cond delay="0"/>
                                  </p:stCondLst>
                                  <p:childTnLst>
                                    <p:set>
                                      <p:cBhvr>
                                        <p:cTn id="111" dur="1" fill="hold">
                                          <p:stCondLst>
                                            <p:cond delay="0"/>
                                          </p:stCondLst>
                                        </p:cTn>
                                        <p:tgtEl>
                                          <p:spTgt spid="32771"/>
                                        </p:tgtEl>
                                        <p:attrNameLst>
                                          <p:attrName>style.visibility</p:attrName>
                                        </p:attrNameLst>
                                      </p:cBhvr>
                                      <p:to>
                                        <p:strVal val="visible"/>
                                      </p:to>
                                    </p:set>
                                    <p:animEffect transition="in" filter="wipe(down)">
                                      <p:cBhvr>
                                        <p:cTn id="112" dur="5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6" grpId="0" animBg="1"/>
      <p:bldP spid="2" grpId="0" animBg="1"/>
      <p:bldP spid="23" grpId="0" animBg="1"/>
      <p:bldP spid="27" grpId="0" animBg="1"/>
      <p:bldP spid="28"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77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圆角矩形 16"/>
          <p:cNvSpPr/>
          <p:nvPr/>
        </p:nvSpPr>
        <p:spPr>
          <a:xfrm>
            <a:off x="658812" y="39291"/>
            <a:ext cx="8485188" cy="9120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zh-CN" altLang="en-US" sz="3600" b="1" dirty="0">
                <a:solidFill>
                  <a:srgbClr val="0070C0"/>
                </a:solidFill>
                <a:latin typeface="微软雅黑" pitchFamily="34" charset="-122"/>
                <a:ea typeface="微软雅黑" pitchFamily="34" charset="-122"/>
              </a:rPr>
              <a:t>运行机制</a:t>
            </a:r>
            <a:endParaRPr lang="zh-TW" altLang="en-US" sz="3600" b="1" dirty="0">
              <a:solidFill>
                <a:srgbClr val="0070C0"/>
              </a:solidFill>
              <a:latin typeface="微软雅黑" pitchFamily="34" charset="-122"/>
              <a:ea typeface="微软雅黑" pitchFamily="34" charset="-122"/>
            </a:endParaRPr>
          </a:p>
        </p:txBody>
      </p:sp>
      <p:graphicFrame>
        <p:nvGraphicFramePr>
          <p:cNvPr id="7" name="图示 6"/>
          <p:cNvGraphicFramePr/>
          <p:nvPr>
            <p:extLst/>
          </p:nvPr>
        </p:nvGraphicFramePr>
        <p:xfrm>
          <a:off x="971600" y="1338263"/>
          <a:ext cx="7699772" cy="31015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9920738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4" name="组合 16"/>
          <p:cNvGrpSpPr>
            <a:grpSpLocks/>
          </p:cNvGrpSpPr>
          <p:nvPr/>
        </p:nvGrpSpPr>
        <p:grpSpPr bwMode="auto">
          <a:xfrm>
            <a:off x="250825" y="382191"/>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cxnSp>
        <p:nvCxnSpPr>
          <p:cNvPr id="40" name="直接连接符 39"/>
          <p:cNvCxnSpPr/>
          <p:nvPr/>
        </p:nvCxnSpPr>
        <p:spPr bwMode="auto">
          <a:xfrm>
            <a:off x="1589211" y="1138467"/>
            <a:ext cx="0" cy="23231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圆角矩形 28"/>
          <p:cNvSpPr/>
          <p:nvPr/>
        </p:nvSpPr>
        <p:spPr>
          <a:xfrm>
            <a:off x="827584" y="1707654"/>
            <a:ext cx="7632848" cy="157213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zh-CN" altLang="en-US" sz="4400" b="1" dirty="0">
                <a:solidFill>
                  <a:srgbClr val="0070C0"/>
                </a:solidFill>
                <a:effectLst>
                  <a:outerShdw blurRad="50800" dist="38100" dir="2700000" algn="tl" rotWithShape="0">
                    <a:prstClr val="black">
                      <a:alpha val="40000"/>
                    </a:prstClr>
                  </a:outerShdw>
                </a:effectLst>
                <a:latin typeface="微软雅黑" pitchFamily="34" charset="-122"/>
                <a:ea typeface="微软雅黑" pitchFamily="34" charset="-122"/>
              </a:rPr>
              <a:t>二、数字教育资源准入审查</a:t>
            </a:r>
          </a:p>
        </p:txBody>
      </p:sp>
      <p:pic>
        <p:nvPicPr>
          <p:cNvPr id="30" name="Picture 4"/>
          <p:cNvPicPr>
            <a:picLocks noChangeAspect="1" noChangeArrowheads="1"/>
          </p:cNvPicPr>
          <p:nvPr/>
        </p:nvPicPr>
        <p:blipFill>
          <a:blip r:embed="rId3" cstate="print"/>
          <a:srcRect/>
          <a:stretch>
            <a:fillRect/>
          </a:stretch>
        </p:blipFill>
        <p:spPr bwMode="auto">
          <a:xfrm flipH="1" flipV="1">
            <a:off x="6225954" y="2990404"/>
            <a:ext cx="2918046" cy="1964531"/>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7646411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圆角矩形 21"/>
          <p:cNvSpPr/>
          <p:nvPr/>
        </p:nvSpPr>
        <p:spPr>
          <a:xfrm>
            <a:off x="658813" y="39291"/>
            <a:ext cx="5353050" cy="9120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zh-CN" altLang="en-US" sz="3600" b="1" dirty="0">
                <a:solidFill>
                  <a:srgbClr val="0070C0"/>
                </a:solidFill>
                <a:latin typeface="微软雅黑" pitchFamily="34" charset="-122"/>
                <a:ea typeface="微软雅黑" pitchFamily="34" charset="-122"/>
              </a:rPr>
              <a:t>资源准入审查</a:t>
            </a:r>
          </a:p>
        </p:txBody>
      </p:sp>
      <p:sp>
        <p:nvSpPr>
          <p:cNvPr id="32772"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grpSp>
        <p:nvGrpSpPr>
          <p:cNvPr id="32773" name="组合 16"/>
          <p:cNvGrpSpPr>
            <a:grpSpLocks/>
          </p:cNvGrpSpPr>
          <p:nvPr/>
        </p:nvGrpSpPr>
        <p:grpSpPr bwMode="auto">
          <a:xfrm>
            <a:off x="346076" y="334566"/>
            <a:ext cx="265113" cy="314325"/>
            <a:chOff x="4677714" y="3025526"/>
            <a:chExt cx="264423" cy="504056"/>
          </a:xfrm>
        </p:grpSpPr>
        <p:cxnSp>
          <p:nvCxnSpPr>
            <p:cNvPr id="18" name="直接连接符 17"/>
            <p:cNvCxnSpPr/>
            <p:nvPr/>
          </p:nvCxnSpPr>
          <p:spPr>
            <a:xfrm>
              <a:off x="4942137" y="3025526"/>
              <a:ext cx="0" cy="50405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802801" y="3025526"/>
              <a:ext cx="0" cy="36085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677714" y="3027435"/>
              <a:ext cx="0" cy="18138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2774" name="Rectangle 2"/>
          <p:cNvSpPr>
            <a:spLocks noChangeArrowheads="1"/>
          </p:cNvSpPr>
          <p:nvPr/>
        </p:nvSpPr>
        <p:spPr bwMode="auto">
          <a:xfrm>
            <a:off x="0" y="-13216"/>
            <a:ext cx="184731" cy="369332"/>
          </a:xfrm>
          <a:prstGeom prst="rect">
            <a:avLst/>
          </a:prstGeom>
          <a:noFill/>
          <a:ln w="9525">
            <a:noFill/>
            <a:miter lim="800000"/>
            <a:headEnd/>
            <a:tailEnd/>
          </a:ln>
        </p:spPr>
        <p:txBody>
          <a:bodyPr wrap="none" anchor="ctr">
            <a:spAutoFit/>
          </a:bodyPr>
          <a:lstStyle/>
          <a:p>
            <a:endParaRPr lang="zh-CN" altLang="en-US"/>
          </a:p>
        </p:txBody>
      </p:sp>
      <p:sp>
        <p:nvSpPr>
          <p:cNvPr id="21" name="Rectangle 5"/>
          <p:cNvSpPr>
            <a:spLocks noChangeArrowheads="1"/>
          </p:cNvSpPr>
          <p:nvPr/>
        </p:nvSpPr>
        <p:spPr bwMode="auto">
          <a:xfrm flipV="1">
            <a:off x="306388" y="844153"/>
            <a:ext cx="8509000" cy="33338"/>
          </a:xfrm>
          <a:prstGeom prst="rect">
            <a:avLst/>
          </a:prstGeom>
          <a:solidFill>
            <a:srgbClr val="0070C0">
              <a:alpha val="81175"/>
            </a:srgbClr>
          </a:solidFill>
          <a:ln w="9525">
            <a:noFill/>
            <a:miter lim="800000"/>
            <a:headEnd/>
            <a:tailEnd/>
          </a:ln>
        </p:spPr>
        <p:txBody>
          <a:bodyPr rot="10800000" anchor="ctr"/>
          <a:lstStyle/>
          <a:p>
            <a:pPr algn="ctr"/>
            <a:endParaRPr lang="zh-CN" altLang="zh-CN" sz="4400">
              <a:solidFill>
                <a:schemeClr val="tx2"/>
              </a:solidFill>
            </a:endParaRPr>
          </a:p>
        </p:txBody>
      </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6" name="矩形 45"/>
          <p:cNvSpPr/>
          <p:nvPr/>
        </p:nvSpPr>
        <p:spPr>
          <a:xfrm>
            <a:off x="831530" y="1067969"/>
            <a:ext cx="6893176" cy="1477328"/>
          </a:xfrm>
          <a:prstGeom prst="rect">
            <a:avLst/>
          </a:prstGeom>
        </p:spPr>
        <p:txBody>
          <a:bodyPr wrap="square">
            <a:spAutoFit/>
          </a:bodyPr>
          <a:lstStyle/>
          <a:p>
            <a:pPr algn="just">
              <a:lnSpc>
                <a:spcPct val="150000"/>
              </a:lnSpc>
            </a:pPr>
            <a:endParaRPr lang="zh-CN" altLang="en-US" sz="2000" dirty="0"/>
          </a:p>
          <a:p>
            <a:pPr algn="just">
              <a:lnSpc>
                <a:spcPct val="150000"/>
              </a:lnSpc>
            </a:pPr>
            <a:endParaRPr lang="en-US" altLang="zh-CN" sz="2000" b="1" dirty="0">
              <a:solidFill>
                <a:schemeClr val="tx1">
                  <a:lumMod val="85000"/>
                  <a:lumOff val="15000"/>
                </a:schemeClr>
              </a:solidFill>
              <a:latin typeface="微软雅黑" pitchFamily="34" charset="-122"/>
              <a:ea typeface="微软雅黑" pitchFamily="34" charset="-122"/>
            </a:endParaRPr>
          </a:p>
          <a:p>
            <a:pPr algn="just">
              <a:lnSpc>
                <a:spcPct val="150000"/>
              </a:lnSpc>
            </a:pPr>
            <a:endParaRPr lang="zh-CN" altLang="en-US" sz="2000" b="1" dirty="0">
              <a:latin typeface="微软雅黑" pitchFamily="34" charset="-122"/>
              <a:ea typeface="微软雅黑" pitchFamily="34" charset="-122"/>
            </a:endParaRPr>
          </a:p>
        </p:txBody>
      </p:sp>
      <p:sp>
        <p:nvSpPr>
          <p:cNvPr id="3" name="矩形 2"/>
          <p:cNvSpPr/>
          <p:nvPr/>
        </p:nvSpPr>
        <p:spPr>
          <a:xfrm>
            <a:off x="831529" y="1141788"/>
            <a:ext cx="7844927" cy="553998"/>
          </a:xfrm>
          <a:prstGeom prst="rect">
            <a:avLst/>
          </a:prstGeom>
        </p:spPr>
        <p:txBody>
          <a:bodyPr wrap="square">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审查范围</a:t>
            </a:r>
            <a:r>
              <a:rPr lang="zh-CN" altLang="en-US" sz="2000" dirty="0">
                <a:latin typeface="微软雅黑" panose="020B0503020204020204" pitchFamily="34" charset="-122"/>
                <a:ea typeface="微软雅黑" panose="020B0503020204020204" pitchFamily="34" charset="-122"/>
              </a:rPr>
              <a:t>：包括教育资源内容和资源提供方的属性、资质。</a:t>
            </a:r>
          </a:p>
        </p:txBody>
      </p:sp>
      <p:sp>
        <p:nvSpPr>
          <p:cNvPr id="23" name="椭圆 14"/>
          <p:cNvSpPr/>
          <p:nvPr/>
        </p:nvSpPr>
        <p:spPr bwMode="auto">
          <a:xfrm>
            <a:off x="539552" y="1220733"/>
            <a:ext cx="285849" cy="342905"/>
          </a:xfrm>
          <a:custGeom>
            <a:avLst/>
            <a:gdLst/>
            <a:ahLst/>
            <a:cxnLst/>
            <a:rect l="l" t="t" r="r" b="b"/>
            <a:pathLst>
              <a:path w="683568" h="864094">
                <a:moveTo>
                  <a:pt x="341785" y="75471"/>
                </a:moveTo>
                <a:cubicBezTo>
                  <a:pt x="218037" y="75471"/>
                  <a:pt x="117720" y="175788"/>
                  <a:pt x="117720" y="299536"/>
                </a:cubicBezTo>
                <a:cubicBezTo>
                  <a:pt x="117720" y="423284"/>
                  <a:pt x="218037" y="523601"/>
                  <a:pt x="341785" y="523601"/>
                </a:cubicBezTo>
                <a:cubicBezTo>
                  <a:pt x="465533" y="523601"/>
                  <a:pt x="565850" y="423284"/>
                  <a:pt x="565850" y="299536"/>
                </a:cubicBezTo>
                <a:cubicBezTo>
                  <a:pt x="565850" y="175788"/>
                  <a:pt x="465533" y="75471"/>
                  <a:pt x="341785" y="75471"/>
                </a:cubicBezTo>
                <a:close/>
                <a:moveTo>
                  <a:pt x="341784" y="0"/>
                </a:moveTo>
                <a:cubicBezTo>
                  <a:pt x="530546" y="0"/>
                  <a:pt x="683568" y="153022"/>
                  <a:pt x="683568" y="341784"/>
                </a:cubicBezTo>
                <a:cubicBezTo>
                  <a:pt x="683568" y="439085"/>
                  <a:pt x="642909" y="526890"/>
                  <a:pt x="577183" y="588642"/>
                </a:cubicBezTo>
                <a:lnTo>
                  <a:pt x="341597" y="864094"/>
                </a:lnTo>
                <a:lnTo>
                  <a:pt x="105111" y="587591"/>
                </a:lnTo>
                <a:cubicBezTo>
                  <a:pt x="87976" y="571864"/>
                  <a:pt x="72869" y="554041"/>
                  <a:pt x="59857" y="534679"/>
                </a:cubicBezTo>
                <a:lnTo>
                  <a:pt x="59306" y="534035"/>
                </a:lnTo>
                <a:lnTo>
                  <a:pt x="59325" y="534035"/>
                </a:lnTo>
                <a:cubicBezTo>
                  <a:pt x="21845" y="479324"/>
                  <a:pt x="0" y="413105"/>
                  <a:pt x="0" y="341784"/>
                </a:cubicBezTo>
                <a:cubicBezTo>
                  <a:pt x="0" y="153022"/>
                  <a:pt x="153022" y="0"/>
                  <a:pt x="341784" y="0"/>
                </a:cubicBezTo>
                <a:close/>
              </a:path>
            </a:pathLst>
          </a:custGeom>
          <a:solidFill>
            <a:srgbClr val="FF0000"/>
          </a:solidFill>
          <a:ln w="3175"/>
        </p:spPr>
        <p:style>
          <a:lnRef idx="3">
            <a:schemeClr val="lt1"/>
          </a:lnRef>
          <a:fillRef idx="1">
            <a:schemeClr val="accent5"/>
          </a:fillRef>
          <a:effectRef idx="1">
            <a:schemeClr val="accent5"/>
          </a:effectRef>
          <a:fontRef idx="minor">
            <a:schemeClr val="lt1"/>
          </a:fontRef>
        </p:style>
        <p:txBody>
          <a:bodyPr anchor="ctr"/>
          <a:lstStyle/>
          <a:p>
            <a:pPr algn="ctr">
              <a:defRPr/>
            </a:pPr>
            <a:endParaRPr lang="zh-CN" altLang="en-US" sz="3200"/>
          </a:p>
        </p:txBody>
      </p:sp>
      <p:grpSp>
        <p:nvGrpSpPr>
          <p:cNvPr id="7" name="组合 6"/>
          <p:cNvGrpSpPr/>
          <p:nvPr/>
        </p:nvGrpSpPr>
        <p:grpSpPr>
          <a:xfrm>
            <a:off x="561395" y="1715231"/>
            <a:ext cx="8115061" cy="1015663"/>
            <a:chOff x="561395" y="1715231"/>
            <a:chExt cx="8115061" cy="1015663"/>
          </a:xfrm>
        </p:grpSpPr>
        <p:sp>
          <p:nvSpPr>
            <p:cNvPr id="4" name="矩形 3"/>
            <p:cNvSpPr/>
            <p:nvPr/>
          </p:nvSpPr>
          <p:spPr>
            <a:xfrm>
              <a:off x="831528" y="1715231"/>
              <a:ext cx="7844928" cy="1015663"/>
            </a:xfrm>
            <a:prstGeom prst="rect">
              <a:avLst/>
            </a:prstGeom>
          </p:spPr>
          <p:txBody>
            <a:bodyPr wrap="square">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审查原则</a:t>
              </a:r>
              <a:r>
                <a:rPr lang="zh-CN" altLang="en-US" sz="2000" dirty="0">
                  <a:latin typeface="微软雅黑" panose="020B0503020204020204" pitchFamily="34" charset="-122"/>
                  <a:ea typeface="微软雅黑" panose="020B0503020204020204" pitchFamily="34" charset="-122"/>
                </a:rPr>
                <a:t>：坚持自主审查与准入审查相结合，专家审查与用户评价相结合，线上审查与线下审查相结合原则。</a:t>
              </a:r>
            </a:p>
          </p:txBody>
        </p:sp>
        <p:sp>
          <p:nvSpPr>
            <p:cNvPr id="24" name="椭圆 14"/>
            <p:cNvSpPr/>
            <p:nvPr/>
          </p:nvSpPr>
          <p:spPr bwMode="auto">
            <a:xfrm>
              <a:off x="561395" y="1825436"/>
              <a:ext cx="251448" cy="314266"/>
            </a:xfrm>
            <a:custGeom>
              <a:avLst/>
              <a:gdLst/>
              <a:ahLst/>
              <a:cxnLst/>
              <a:rect l="l" t="t" r="r" b="b"/>
              <a:pathLst>
                <a:path w="683568" h="864094">
                  <a:moveTo>
                    <a:pt x="341785" y="75471"/>
                  </a:moveTo>
                  <a:cubicBezTo>
                    <a:pt x="218037" y="75471"/>
                    <a:pt x="117720" y="175788"/>
                    <a:pt x="117720" y="299536"/>
                  </a:cubicBezTo>
                  <a:cubicBezTo>
                    <a:pt x="117720" y="423284"/>
                    <a:pt x="218037" y="523601"/>
                    <a:pt x="341785" y="523601"/>
                  </a:cubicBezTo>
                  <a:cubicBezTo>
                    <a:pt x="465533" y="523601"/>
                    <a:pt x="565850" y="423284"/>
                    <a:pt x="565850" y="299536"/>
                  </a:cubicBezTo>
                  <a:cubicBezTo>
                    <a:pt x="565850" y="175788"/>
                    <a:pt x="465533" y="75471"/>
                    <a:pt x="341785" y="75471"/>
                  </a:cubicBezTo>
                  <a:close/>
                  <a:moveTo>
                    <a:pt x="341784" y="0"/>
                  </a:moveTo>
                  <a:cubicBezTo>
                    <a:pt x="530546" y="0"/>
                    <a:pt x="683568" y="153022"/>
                    <a:pt x="683568" y="341784"/>
                  </a:cubicBezTo>
                  <a:cubicBezTo>
                    <a:pt x="683568" y="439085"/>
                    <a:pt x="642909" y="526890"/>
                    <a:pt x="577183" y="588642"/>
                  </a:cubicBezTo>
                  <a:lnTo>
                    <a:pt x="341597" y="864094"/>
                  </a:lnTo>
                  <a:lnTo>
                    <a:pt x="105111" y="587591"/>
                  </a:lnTo>
                  <a:cubicBezTo>
                    <a:pt x="87976" y="571864"/>
                    <a:pt x="72869" y="554041"/>
                    <a:pt x="59857" y="534679"/>
                  </a:cubicBezTo>
                  <a:lnTo>
                    <a:pt x="59306" y="534035"/>
                  </a:lnTo>
                  <a:lnTo>
                    <a:pt x="59325" y="534035"/>
                  </a:lnTo>
                  <a:cubicBezTo>
                    <a:pt x="21845" y="479324"/>
                    <a:pt x="0" y="413105"/>
                    <a:pt x="0" y="341784"/>
                  </a:cubicBezTo>
                  <a:cubicBezTo>
                    <a:pt x="0" y="153022"/>
                    <a:pt x="153022" y="0"/>
                    <a:pt x="341784" y="0"/>
                  </a:cubicBezTo>
                  <a:close/>
                </a:path>
              </a:pathLst>
            </a:custGeom>
            <a:solidFill>
              <a:srgbClr val="FFC000"/>
            </a:solidFill>
            <a:ln w="3175">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800"/>
            </a:p>
          </p:txBody>
        </p:sp>
      </p:grpSp>
      <p:grpSp>
        <p:nvGrpSpPr>
          <p:cNvPr id="8" name="组合 7"/>
          <p:cNvGrpSpPr/>
          <p:nvPr/>
        </p:nvGrpSpPr>
        <p:grpSpPr>
          <a:xfrm>
            <a:off x="555882" y="2819712"/>
            <a:ext cx="7829052" cy="1886117"/>
            <a:chOff x="555882" y="2819712"/>
            <a:chExt cx="7829052" cy="1886117"/>
          </a:xfrm>
        </p:grpSpPr>
        <p:sp>
          <p:nvSpPr>
            <p:cNvPr id="16" name="矩形 15"/>
            <p:cNvSpPr/>
            <p:nvPr/>
          </p:nvSpPr>
          <p:spPr>
            <a:xfrm>
              <a:off x="814084" y="2819712"/>
              <a:ext cx="7570850" cy="400110"/>
            </a:xfrm>
            <a:prstGeom prst="rect">
              <a:avLst/>
            </a:prstGeom>
          </p:spPr>
          <p:txBody>
            <a:bodyPr wrap="square">
              <a:spAutoFit/>
            </a:bodyPr>
            <a:lstStyle/>
            <a:p>
              <a:r>
                <a:rPr lang="zh-CN" altLang="zh-CN" sz="2000" b="1" dirty="0">
                  <a:latin typeface="微软雅黑" panose="020B0503020204020204" pitchFamily="34" charset="-122"/>
                  <a:ea typeface="微软雅黑" panose="020B0503020204020204" pitchFamily="34" charset="-122"/>
                </a:rPr>
                <a:t>审查程序</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p:txBody>
        </p:sp>
        <p:graphicFrame>
          <p:nvGraphicFramePr>
            <p:cNvPr id="6" name="图示 5"/>
            <p:cNvGraphicFramePr/>
            <p:nvPr>
              <p:extLst/>
            </p:nvPr>
          </p:nvGraphicFramePr>
          <p:xfrm>
            <a:off x="1691680" y="3311753"/>
            <a:ext cx="5904656" cy="13940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5" name="椭圆 14"/>
            <p:cNvSpPr/>
            <p:nvPr/>
          </p:nvSpPr>
          <p:spPr bwMode="auto">
            <a:xfrm>
              <a:off x="555882" y="2833549"/>
              <a:ext cx="256961" cy="314265"/>
            </a:xfrm>
            <a:custGeom>
              <a:avLst/>
              <a:gdLst/>
              <a:ahLst/>
              <a:cxnLst/>
              <a:rect l="l" t="t" r="r" b="b"/>
              <a:pathLst>
                <a:path w="683568" h="864094">
                  <a:moveTo>
                    <a:pt x="341785" y="75471"/>
                  </a:moveTo>
                  <a:cubicBezTo>
                    <a:pt x="218037" y="75471"/>
                    <a:pt x="117720" y="175788"/>
                    <a:pt x="117720" y="299536"/>
                  </a:cubicBezTo>
                  <a:cubicBezTo>
                    <a:pt x="117720" y="423284"/>
                    <a:pt x="218037" y="523601"/>
                    <a:pt x="341785" y="523601"/>
                  </a:cubicBezTo>
                  <a:cubicBezTo>
                    <a:pt x="465533" y="523601"/>
                    <a:pt x="565850" y="423284"/>
                    <a:pt x="565850" y="299536"/>
                  </a:cubicBezTo>
                  <a:cubicBezTo>
                    <a:pt x="565850" y="175788"/>
                    <a:pt x="465533" y="75471"/>
                    <a:pt x="341785" y="75471"/>
                  </a:cubicBezTo>
                  <a:close/>
                  <a:moveTo>
                    <a:pt x="341784" y="0"/>
                  </a:moveTo>
                  <a:cubicBezTo>
                    <a:pt x="530546" y="0"/>
                    <a:pt x="683568" y="153022"/>
                    <a:pt x="683568" y="341784"/>
                  </a:cubicBezTo>
                  <a:cubicBezTo>
                    <a:pt x="683568" y="439085"/>
                    <a:pt x="642909" y="526890"/>
                    <a:pt x="577183" y="588642"/>
                  </a:cubicBezTo>
                  <a:lnTo>
                    <a:pt x="341597" y="864094"/>
                  </a:lnTo>
                  <a:lnTo>
                    <a:pt x="105111" y="587591"/>
                  </a:lnTo>
                  <a:cubicBezTo>
                    <a:pt x="87976" y="571864"/>
                    <a:pt x="72869" y="554041"/>
                    <a:pt x="59857" y="534679"/>
                  </a:cubicBezTo>
                  <a:lnTo>
                    <a:pt x="59306" y="534035"/>
                  </a:lnTo>
                  <a:lnTo>
                    <a:pt x="59325" y="534035"/>
                  </a:lnTo>
                  <a:cubicBezTo>
                    <a:pt x="21845" y="479324"/>
                    <a:pt x="0" y="413105"/>
                    <a:pt x="0" y="341784"/>
                  </a:cubicBezTo>
                  <a:cubicBezTo>
                    <a:pt x="0" y="153022"/>
                    <a:pt x="153022" y="0"/>
                    <a:pt x="341784" y="0"/>
                  </a:cubicBezTo>
                  <a:close/>
                </a:path>
              </a:pathLst>
            </a:custGeom>
            <a:solidFill>
              <a:srgbClr val="92D050"/>
            </a:solidFill>
            <a:ln w="3175"/>
          </p:spPr>
          <p:style>
            <a:lnRef idx="3">
              <a:schemeClr val="lt1"/>
            </a:lnRef>
            <a:fillRef idx="1">
              <a:schemeClr val="accent5"/>
            </a:fillRef>
            <a:effectRef idx="1">
              <a:schemeClr val="accent5"/>
            </a:effectRef>
            <a:fontRef idx="minor">
              <a:schemeClr val="lt1"/>
            </a:fontRef>
          </p:style>
          <p:txBody>
            <a:bodyPr anchor="ctr"/>
            <a:lstStyle/>
            <a:p>
              <a:pPr algn="ctr">
                <a:defRPr/>
              </a:pPr>
              <a:endParaRPr lang="zh-CN" altLang="en-US" sz="2800"/>
            </a:p>
          </p:txBody>
        </p:sp>
      </p:grpSp>
    </p:spTree>
    <p:custDataLst>
      <p:tags r:id="rId1"/>
    </p:custDataLst>
    <p:extLst>
      <p:ext uri="{BB962C8B-B14F-4D97-AF65-F5344CB8AC3E}">
        <p14:creationId xmlns:p14="http://schemas.microsoft.com/office/powerpoint/2010/main" val="42240292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921a9cf6e9efaa04cc5b65b76a8627d999acb"/>
  <p:tag name="ARTICULATE_SLIDE_COUNT" val="7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7169</TotalTime>
  <Words>2062</Words>
  <Application>Microsoft Office PowerPoint</Application>
  <PresentationFormat>全屏显示(16:9)</PresentationFormat>
  <Paragraphs>266</Paragraphs>
  <Slides>28</Slides>
  <Notes>21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28</vt:i4>
      </vt:variant>
    </vt:vector>
  </HeadingPairs>
  <TitlesOfParts>
    <vt:vector size="37" baseType="lpstr">
      <vt:lpstr>仿宋</vt:lpstr>
      <vt:lpstr>宋体</vt:lpstr>
      <vt:lpstr>微软雅黑</vt:lpstr>
      <vt:lpstr>Arial</vt:lpstr>
      <vt:lpstr>Calibri</vt:lpstr>
      <vt:lpstr>Tahoma</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xp</dc:creator>
  <cp:lastModifiedBy>Ryan</cp:lastModifiedBy>
  <cp:revision>804</cp:revision>
  <dcterms:created xsi:type="dcterms:W3CDTF">2011-05-05T05:16:49Z</dcterms:created>
  <dcterms:modified xsi:type="dcterms:W3CDTF">2017-10-25T14:43:35Z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GCCCE2013_金煜良</vt:lpwstr>
  </property>
  <property fmtid="{D5CDD505-2E9C-101B-9397-08002B2CF9AE}" pid="4" name="ArticulateGUID">
    <vt:lpwstr>50A469EC-A631-404B-3F3F-5B3F293F571A</vt:lpwstr>
  </property>
  <property fmtid="{D5CDD505-2E9C-101B-9397-08002B2CF9AE}" pid="5" name="ArticulateProjectFull">
    <vt:lpwstr>C:\Users\Administrator\Desktop\桌面资料\desktop\ICT\@ITao online learning system\@ITao online learning system.ppta</vt:lpwstr>
  </property>
</Properties>
</file>