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653" r:id="rId2"/>
    <p:sldId id="860" r:id="rId3"/>
    <p:sldId id="739" r:id="rId4"/>
    <p:sldId id="861" r:id="rId5"/>
    <p:sldId id="772" r:id="rId6"/>
    <p:sldId id="804" r:id="rId7"/>
    <p:sldId id="805" r:id="rId8"/>
    <p:sldId id="808" r:id="rId9"/>
    <p:sldId id="811" r:id="rId10"/>
    <p:sldId id="813" r:id="rId11"/>
    <p:sldId id="815" r:id="rId12"/>
    <p:sldId id="822" r:id="rId13"/>
    <p:sldId id="823" r:id="rId14"/>
    <p:sldId id="839" r:id="rId15"/>
    <p:sldId id="825" r:id="rId16"/>
    <p:sldId id="826" r:id="rId17"/>
    <p:sldId id="827" r:id="rId18"/>
    <p:sldId id="832" r:id="rId19"/>
    <p:sldId id="833" r:id="rId20"/>
    <p:sldId id="837" r:id="rId21"/>
    <p:sldId id="863" r:id="rId22"/>
    <p:sldId id="742" r:id="rId23"/>
    <p:sldId id="671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53A25"/>
    <a:srgbClr val="EEEEEE"/>
    <a:srgbClr val="E6E6E6"/>
    <a:srgbClr val="E43333"/>
    <a:srgbClr val="FF5757"/>
    <a:srgbClr val="EA606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7389" autoAdjust="0"/>
  </p:normalViewPr>
  <p:slideViewPr>
    <p:cSldViewPr>
      <p:cViewPr>
        <p:scale>
          <a:sx n="70" d="100"/>
          <a:sy n="70" d="100"/>
        </p:scale>
        <p:origin x="-524" y="-8"/>
      </p:cViewPr>
      <p:guideLst>
        <p:guide orient="horz"/>
        <p:guide orient="horz" pos="3259"/>
        <p:guide orient="horz" pos="4345"/>
        <p:guide pos="7408"/>
        <p:guide pos="1"/>
        <p:guide pos="2267"/>
        <p:guide pos="65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41A93E-96D4-4F41-8BCA-FF0BCC5E5ED9}" type="datetime1">
              <a:rPr lang="zh-CN" altLang="en-US"/>
              <a:t>2016/12/12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6861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ea typeface="宋体" panose="02010600030101010101" pitchFamily="2" charset="-122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ea typeface="宋体" panose="02010600030101010101" pitchFamily="2" charset="-122"/>
              </a:rPr>
              <a:t>第二级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ea typeface="宋体" panose="02010600030101010101" pitchFamily="2" charset="-122"/>
              </a:rPr>
              <a:t>第三级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ea typeface="宋体" panose="02010600030101010101" pitchFamily="2" charset="-122"/>
              </a:rPr>
              <a:t>第四级</a:t>
            </a:r>
          </a:p>
          <a:p>
            <a:pPr defTabSz="0" eaLnBrk="0" hangingPunct="0">
              <a:spcBef>
                <a:spcPct val="30000"/>
              </a:spcBef>
              <a:defRPr/>
            </a:pPr>
            <a:r>
              <a:rPr lang="zh-CN" altLang="en-US" sz="1200">
                <a:ea typeface="宋体" panose="02010600030101010101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33B2C80-1A82-4121-A68C-0C4C9820A2A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307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A1318BD9-D31A-4F8A-8DC1-DE52BEE9F939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741490E-6517-4895-B9A2-4CCE0D86675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19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A1318BD9-D31A-4F8A-8DC1-DE52BEE9F939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741490E-6517-4895-B9A2-4CCE0D86675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A1318BD9-D31A-4F8A-8DC1-DE52BEE9F939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741490E-6517-4895-B9A2-4CCE0D86675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3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4A8DD8-36CA-46B9-B29B-3E4B19387722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1B8E5D48-202B-439C-90F4-FAD52E69744E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64515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496D16E7-7CEC-44C1-B8AE-A91C6486E037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6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5CB687A-2ACC-4BC1-B80C-685A0AC6F18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</a:t>
            </a:fld>
            <a:endParaRPr lang="en-US" altLang="zh-CN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38D4E765-85FA-4747-936A-867E1C886131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2C26E74-7705-4E29-A926-2F9D19CDE0F4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2291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A1318BD9-D31A-4F8A-8DC1-DE52BEE9F939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6741490E-6517-4895-B9A2-4CCE0D86675A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38D4E765-85FA-4747-936A-867E1C886131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52C26E74-7705-4E29-A926-2F9D19CDE0F4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目前全省的师生用户已经对接到省平台，用户数约</a:t>
            </a:r>
            <a:r>
              <a:rPr lang="en-US" altLang="zh-CN" smtClean="0">
                <a:latin typeface="Arial" panose="020B0604020202020204" pitchFamily="34" charset="0"/>
              </a:rPr>
              <a:t>1200</a:t>
            </a:r>
            <a:r>
              <a:rPr lang="zh-CN" altLang="en-US" smtClean="0">
                <a:latin typeface="Arial" panose="020B0604020202020204" pitchFamily="34" charset="0"/>
              </a:rPr>
              <a:t>多万（其中教师用户</a:t>
            </a:r>
            <a:r>
              <a:rPr lang="en-US" altLang="zh-CN" smtClean="0">
                <a:latin typeface="Arial" panose="020B0604020202020204" pitchFamily="34" charset="0"/>
              </a:rPr>
              <a:t>913020</a:t>
            </a:r>
            <a:r>
              <a:rPr lang="zh-CN" altLang="en-US" smtClean="0">
                <a:latin typeface="Arial" panose="020B0604020202020204" pitchFamily="34" charset="0"/>
              </a:rPr>
              <a:t>、学生用户数</a:t>
            </a:r>
            <a:r>
              <a:rPr lang="en-US" altLang="zh-CN" smtClean="0">
                <a:latin typeface="Arial" panose="020B0604020202020204" pitchFamily="34" charset="0"/>
              </a:rPr>
              <a:t>11068539</a:t>
            </a:r>
            <a:r>
              <a:rPr lang="zh-CN" altLang="en-US" smtClean="0">
                <a:latin typeface="Arial" panose="020B0604020202020204" pitchFamily="34" charset="0"/>
              </a:rPr>
              <a:t>、机构用户数</a:t>
            </a:r>
            <a:r>
              <a:rPr lang="en-US" altLang="zh-CN" smtClean="0">
                <a:latin typeface="Arial" panose="020B0604020202020204" pitchFamily="34" charset="0"/>
              </a:rPr>
              <a:t>152</a:t>
            </a:r>
            <a:r>
              <a:rPr lang="zh-CN" altLang="en-US" smtClean="0">
                <a:latin typeface="Arial" panose="020B0604020202020204" pitchFamily="34" charset="0"/>
              </a:rPr>
              <a:t>），服务全省的学校数约</a:t>
            </a:r>
            <a:r>
              <a:rPr lang="en-US" altLang="zh-CN" smtClean="0">
                <a:latin typeface="Arial" panose="020B0604020202020204" pitchFamily="34" charset="0"/>
              </a:rPr>
              <a:t>2.4</a:t>
            </a:r>
            <a:r>
              <a:rPr lang="zh-CN" altLang="en-US" smtClean="0">
                <a:latin typeface="Arial" panose="020B0604020202020204" pitchFamily="34" charset="0"/>
              </a:rPr>
              <a:t>万多所。</a:t>
            </a:r>
          </a:p>
        </p:txBody>
      </p:sp>
      <p:sp>
        <p:nvSpPr>
          <p:cNvPr id="24579" name="日期占位符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</a:ln>
        </p:spPr>
        <p:txBody>
          <a:bodyPr/>
          <a:lstStyle/>
          <a:p>
            <a:fld id="{92FF3D8A-392C-45F5-9763-443526C7F85D}" type="datetime1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2016/12/12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D7E37188-13E9-42B9-AEF1-42226171C751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93"/>
            <a:ext cx="10363200" cy="1468967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115888"/>
          </a:xfrm>
          <a:prstGeom prst="rect">
            <a:avLst/>
          </a:prstGeom>
          <a:solidFill>
            <a:srgbClr val="E4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0" hangingPunct="0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1027" name="组合 4"/>
          <p:cNvGrpSpPr/>
          <p:nvPr userDrawn="1"/>
        </p:nvGrpSpPr>
        <p:grpSpPr bwMode="auto">
          <a:xfrm>
            <a:off x="8543925" y="6069013"/>
            <a:ext cx="3648075" cy="760412"/>
            <a:chOff x="8544272" y="6068411"/>
            <a:chExt cx="3647727" cy="76106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7" cstate="print"/>
            <a:srcRect l="26181"/>
            <a:stretch>
              <a:fillRect/>
            </a:stretch>
          </p:blipFill>
          <p:spPr bwMode="auto">
            <a:xfrm>
              <a:off x="8544272" y="6068411"/>
              <a:ext cx="3647727" cy="7610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  <a:reflection blurRad="12700" stA="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8615703" y="6330572"/>
              <a:ext cx="2031806" cy="3384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广东省教育技术中心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宋体" panose="02010600030101010101" pitchFamily="2" charset="-122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anose="020B0604030504040204" pitchFamily="34" charset="0"/>
          <a:ea typeface="微软雅黑" panose="020B0503020204020204" pitchFamily="34" charset="-122"/>
          <a:cs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332656"/>
            <a:ext cx="11559576" cy="1304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3800" dirty="0" smtClean="0">
                <a:solidFill>
                  <a:srgbClr val="FF0000"/>
                </a:solidFill>
                <a:latin typeface="+mn-ea"/>
                <a:ea typeface="+mn-ea"/>
              </a:rPr>
              <a:t>2017</a:t>
            </a:r>
            <a:r>
              <a:rPr lang="zh-CN" altLang="en-US" sz="3800" dirty="0">
                <a:solidFill>
                  <a:srgbClr val="FF0000"/>
                </a:solidFill>
                <a:latin typeface="+mn-ea"/>
                <a:ea typeface="+mn-ea"/>
              </a:rPr>
              <a:t>年上半年</a:t>
            </a:r>
            <a:r>
              <a:rPr lang="zh-CN" altLang="zh-CN" sz="3800" dirty="0">
                <a:solidFill>
                  <a:srgbClr val="FF0000"/>
                </a:solidFill>
                <a:latin typeface="+mn-ea"/>
                <a:ea typeface="+mn-ea"/>
              </a:rPr>
              <a:t>广东省名师网络工作室建设与任务</a:t>
            </a:r>
            <a:r>
              <a:rPr lang="zh-CN" altLang="zh-CN" sz="3800" dirty="0" smtClean="0">
                <a:solidFill>
                  <a:srgbClr val="FF0000"/>
                </a:solidFill>
                <a:latin typeface="+mn-ea"/>
                <a:ea typeface="+mn-ea"/>
              </a:rPr>
              <a:t>要求</a:t>
            </a:r>
            <a:endParaRPr lang="zh-CN" altLang="en-US" sz="3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9263" y="5157192"/>
            <a:ext cx="39998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3200" dirty="0" smtClean="0">
                <a:latin typeface="+mn-ea"/>
                <a:ea typeface="+mn-ea"/>
              </a:rPr>
              <a:t>广东省教育技术中心</a:t>
            </a:r>
            <a:r>
              <a:rPr lang="en-US" altLang="zh-CN" sz="3200" dirty="0" smtClean="0">
                <a:latin typeface="+mn-ea"/>
                <a:ea typeface="+mn-ea"/>
              </a:rPr>
              <a:t> </a:t>
            </a:r>
          </a:p>
          <a:p>
            <a:pPr algn="ctr"/>
            <a:r>
              <a:rPr lang="en-US" altLang="zh-CN" sz="3200" dirty="0" smtClean="0">
                <a:latin typeface="+mn-ea"/>
                <a:ea typeface="+mn-ea"/>
              </a:rPr>
              <a:t>2016</a:t>
            </a:r>
            <a:r>
              <a:rPr lang="zh-CN" altLang="en-US" sz="3200" dirty="0" smtClean="0">
                <a:latin typeface="+mn-ea"/>
                <a:ea typeface="+mn-ea"/>
              </a:rPr>
              <a:t>年</a:t>
            </a:r>
            <a:r>
              <a:rPr lang="en-US" altLang="zh-CN" sz="3200" dirty="0" smtClean="0">
                <a:latin typeface="+mn-ea"/>
                <a:ea typeface="+mn-ea"/>
              </a:rPr>
              <a:t>12</a:t>
            </a:r>
            <a:r>
              <a:rPr lang="zh-CN" altLang="en-US" sz="3200" dirty="0" smtClean="0">
                <a:latin typeface="+mn-ea"/>
                <a:ea typeface="+mn-ea"/>
              </a:rPr>
              <a:t>月</a:t>
            </a:r>
            <a:r>
              <a:rPr lang="en-US" altLang="zh-CN" sz="3200" dirty="0" smtClean="0">
                <a:latin typeface="+mn-ea"/>
                <a:ea typeface="+mn-ea"/>
              </a:rPr>
              <a:t>16</a:t>
            </a:r>
            <a:r>
              <a:rPr lang="zh-CN" altLang="en-US" sz="3200" dirty="0" smtClean="0">
                <a:latin typeface="+mn-ea"/>
                <a:ea typeface="+mn-ea"/>
              </a:rPr>
              <a:t>日</a:t>
            </a:r>
            <a:endParaRPr lang="zh-CN" altLang="en-US" sz="3200" b="1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12192000" cy="2348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7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215265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名师介绍</a:t>
            </a:r>
          </a:p>
        </p:txBody>
      </p:sp>
      <p:pic>
        <p:nvPicPr>
          <p:cNvPr id="6" name="图片 5" descr="QQ截图201612121757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499665"/>
            <a:ext cx="7108190" cy="547497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439816" y="3140968"/>
            <a:ext cx="5544616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7104112" y="794856"/>
            <a:ext cx="3606800" cy="1049020"/>
          </a:xfrm>
          <a:prstGeom prst="wedgeRoundRectCallout">
            <a:avLst>
              <a:gd name="adj1" fmla="val -52909"/>
              <a:gd name="adj2" fmla="val 1764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名师信息填写完整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263906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工作室头像</a:t>
            </a:r>
          </a:p>
        </p:txBody>
      </p:sp>
      <p:pic>
        <p:nvPicPr>
          <p:cNvPr id="2" name="图片 1" descr="QQ截图20161212180106"/>
          <p:cNvPicPr>
            <a:picLocks noChangeAspect="1"/>
          </p:cNvPicPr>
          <p:nvPr/>
        </p:nvPicPr>
        <p:blipFill rotWithShape="1">
          <a:blip r:embed="rId4"/>
          <a:srcRect t="1627" r="9939" b="1429"/>
          <a:stretch/>
        </p:blipFill>
        <p:spPr>
          <a:xfrm>
            <a:off x="3863752" y="620688"/>
            <a:ext cx="4818103" cy="5404919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871864" y="3861048"/>
            <a:ext cx="2520280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7032104" y="1124744"/>
            <a:ext cx="2664296" cy="1049020"/>
          </a:xfrm>
          <a:prstGeom prst="wedgeRoundRectCallout">
            <a:avLst>
              <a:gd name="adj1" fmla="val -78010"/>
              <a:gd name="adj2" fmla="val 21532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名师头像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为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工作室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头像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208343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成员加入</a:t>
            </a:r>
          </a:p>
        </p:txBody>
      </p:sp>
      <p:pic>
        <p:nvPicPr>
          <p:cNvPr id="3" name="图片 2" descr="QQ截图201612121810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468777"/>
            <a:ext cx="4053205" cy="56648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666218" y="1340768"/>
            <a:ext cx="3456384" cy="46085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2063552" y="1094413"/>
            <a:ext cx="2038712" cy="1049020"/>
          </a:xfrm>
          <a:prstGeom prst="wedgeRoundRectCallout">
            <a:avLst>
              <a:gd name="adj1" fmla="val 76973"/>
              <a:gd name="adj2" fmla="val 2472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邀请已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有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成员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加入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29247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zh-CN" altLang="zh-CN" sz="3600" dirty="0" smtClean="0">
                <a:solidFill>
                  <a:srgbClr val="FFFFFF"/>
                </a:solidFill>
              </a:rPr>
              <a:t>完善</a:t>
            </a:r>
            <a:r>
              <a:rPr lang="zh-CN" altLang="zh-CN" sz="3600" dirty="0" smtClean="0">
                <a:solidFill>
                  <a:srgbClr val="FFFFFF"/>
                </a:solidFill>
              </a:rPr>
              <a:t>成员信息</a:t>
            </a:r>
            <a:endParaRPr lang="zh-CN" altLang="zh-CN" sz="3600" dirty="0">
              <a:solidFill>
                <a:srgbClr val="FFFFFF"/>
              </a:solidFill>
            </a:endParaRPr>
          </a:p>
        </p:txBody>
      </p:sp>
      <p:pic>
        <p:nvPicPr>
          <p:cNvPr id="6" name="图片 5" descr="QQ截图20161212181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656" y="1591402"/>
            <a:ext cx="7639685" cy="387223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439816" y="1772816"/>
            <a:ext cx="2588870" cy="868045"/>
          </a:xfrm>
          <a:prstGeom prst="wedgeRoundRectCallout">
            <a:avLst>
              <a:gd name="adj1" fmla="val 111531"/>
              <a:gd name="adj2" fmla="val 14753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成员空间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完善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信息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05689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成员头像上传</a:t>
            </a:r>
          </a:p>
        </p:txBody>
      </p:sp>
      <p:pic>
        <p:nvPicPr>
          <p:cNvPr id="2" name="图片 1" descr="QQ截图20161212181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2060848"/>
            <a:ext cx="7921625" cy="376174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711624" y="1881822"/>
            <a:ext cx="4191635" cy="868045"/>
          </a:xfrm>
          <a:prstGeom prst="wedgeRoundRectCallout">
            <a:avLst>
              <a:gd name="adj1" fmla="val -6950"/>
              <a:gd name="adj2" fmla="val 23618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成员空间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上传头像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07940" y="4437111"/>
            <a:ext cx="8064896" cy="14880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76618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发布活动新闻稿</a:t>
            </a:r>
          </a:p>
        </p:txBody>
      </p:sp>
      <p:pic>
        <p:nvPicPr>
          <p:cNvPr id="8" name="图片 7" descr="QQ截图201612121827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844824"/>
            <a:ext cx="11306810" cy="301180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359696" y="2852936"/>
            <a:ext cx="3168352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6178367" y="908720"/>
            <a:ext cx="2395855" cy="548640"/>
          </a:xfrm>
          <a:prstGeom prst="wedgeRoundRectCallout">
            <a:avLst>
              <a:gd name="adj1" fmla="val -51748"/>
              <a:gd name="adj2" fmla="val 30865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发布资讯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14071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发布通知公告</a:t>
            </a:r>
          </a:p>
        </p:txBody>
      </p:sp>
      <p:pic>
        <p:nvPicPr>
          <p:cNvPr id="3" name="图片 2" descr="QQ截图201612121829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35" y="1854835"/>
            <a:ext cx="9404350" cy="41649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03712" y="2636912"/>
            <a:ext cx="2342098" cy="34563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6096000" y="2348880"/>
            <a:ext cx="1964055" cy="1093470"/>
          </a:xfrm>
          <a:prstGeom prst="wedgeRoundRectCallout">
            <a:avLst>
              <a:gd name="adj1" fmla="val -63845"/>
              <a:gd name="adj2" fmla="val 143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800" dirty="0" smtClean="0">
                <a:solidFill>
                  <a:srgbClr val="FF0000"/>
                </a:solidFill>
                <a:latin typeface="+mn-ea"/>
              </a:rPr>
              <a:t>发布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通知公告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612121833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988840"/>
            <a:ext cx="11491595" cy="311975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9380" y="189230"/>
            <a:ext cx="340423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发布成果展示</a:t>
            </a:r>
            <a:endParaRPr lang="en-US" altLang="zh-CN" sz="3600" dirty="0">
              <a:solidFill>
                <a:srgbClr val="FFFFFF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735960" y="2497660"/>
            <a:ext cx="2131695" cy="1049020"/>
          </a:xfrm>
          <a:prstGeom prst="wedgeRoundRectCallout">
            <a:avLst>
              <a:gd name="adj1" fmla="val -75812"/>
              <a:gd name="adj2" fmla="val 1065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800" dirty="0" smtClean="0">
                <a:solidFill>
                  <a:srgbClr val="FF0000"/>
                </a:solidFill>
                <a:latin typeface="+mn-ea"/>
              </a:rPr>
              <a:t>发布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成果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个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143672" y="2852936"/>
            <a:ext cx="2016224" cy="22556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08483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发布学科文章</a:t>
            </a:r>
          </a:p>
        </p:txBody>
      </p:sp>
      <p:pic>
        <p:nvPicPr>
          <p:cNvPr id="3" name="图片 2" descr="QQ截图201612121837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1484784"/>
            <a:ext cx="9279255" cy="406463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528048" y="1608346"/>
            <a:ext cx="2911475" cy="1049020"/>
          </a:xfrm>
          <a:prstGeom prst="wedgeRoundRectCallout">
            <a:avLst>
              <a:gd name="adj1" fmla="val -69561"/>
              <a:gd name="adj2" fmla="val 17324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发布文章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篇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287688" y="2132856"/>
            <a:ext cx="2664296" cy="3528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08483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发布学科资源</a:t>
            </a:r>
          </a:p>
        </p:txBody>
      </p:sp>
      <p:pic>
        <p:nvPicPr>
          <p:cNvPr id="3" name="图片 2" descr="QQ截图20161212183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484784"/>
            <a:ext cx="10058400" cy="33655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75720" y="2852936"/>
            <a:ext cx="2160240" cy="20882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6097190" y="2328426"/>
            <a:ext cx="2284730" cy="1049020"/>
          </a:xfrm>
          <a:prstGeom prst="wedgeRoundRectCallout">
            <a:avLst>
              <a:gd name="adj1" fmla="val -64648"/>
              <a:gd name="adj2" fmla="val 9821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800" dirty="0" smtClean="0">
                <a:solidFill>
                  <a:srgbClr val="FF0000"/>
                </a:solidFill>
                <a:latin typeface="+mn-ea"/>
              </a:rPr>
              <a:t>发布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资源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489075" y="2752353"/>
            <a:ext cx="9144000" cy="1070130"/>
          </a:xfrm>
          <a:prstGeom prst="rect">
            <a:avLst/>
          </a:prstGeom>
          <a:gradFill>
            <a:gsLst>
              <a:gs pos="0">
                <a:srgbClr val="F3F3F3"/>
              </a:gs>
              <a:gs pos="42000">
                <a:srgbClr val="F1F1F1"/>
              </a:gs>
              <a:gs pos="19000">
                <a:srgbClr val="FBFBFB"/>
              </a:gs>
              <a:gs pos="100000">
                <a:srgbClr val="E6E6E6"/>
              </a:gs>
              <a:gs pos="71000">
                <a:srgbClr val="E6E6E6"/>
              </a:gs>
            </a:gsLst>
            <a:lin ang="0" scaled="0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一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、任务目标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08483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上传名师课堂</a:t>
            </a:r>
          </a:p>
        </p:txBody>
      </p:sp>
      <p:pic>
        <p:nvPicPr>
          <p:cNvPr id="3" name="图片 2" descr="QQ截图201612121843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551" y="1268760"/>
            <a:ext cx="6277610" cy="45345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840551" y="2420888"/>
            <a:ext cx="6277610" cy="3312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7032104" y="620688"/>
            <a:ext cx="2633345" cy="1049020"/>
          </a:xfrm>
          <a:prstGeom prst="wedgeRoundRectCallout">
            <a:avLst>
              <a:gd name="adj1" fmla="val -41215"/>
              <a:gd name="adj2" fmla="val 1197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发布微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课</a:t>
            </a: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个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489075" y="2752353"/>
            <a:ext cx="9144000" cy="1070130"/>
          </a:xfrm>
          <a:prstGeom prst="rect">
            <a:avLst/>
          </a:prstGeom>
          <a:gradFill>
            <a:gsLst>
              <a:gs pos="0">
                <a:srgbClr val="F3F3F3"/>
              </a:gs>
              <a:gs pos="42000">
                <a:srgbClr val="F1F1F1"/>
              </a:gs>
              <a:gs pos="19000">
                <a:srgbClr val="FBFBFB"/>
              </a:gs>
              <a:gs pos="100000">
                <a:srgbClr val="E6E6E6"/>
              </a:gs>
              <a:gs pos="71000">
                <a:srgbClr val="E6E6E6"/>
              </a:gs>
            </a:gsLst>
            <a:lin ang="0" scaled="0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三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、</a:t>
            </a:r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结束语</a:t>
            </a:r>
            <a:endParaRPr lang="en-US" altLang="zh-CN" sz="4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75520" y="1556792"/>
            <a:ext cx="8712968" cy="35283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zh-CN" sz="2800" dirty="0">
                <a:solidFill>
                  <a:schemeClr val="tx1"/>
                </a:solidFill>
              </a:rPr>
              <a:t>网络名师工作室的建设需要在座各位名师教师的群策群力，大胆实践，才能打造南粤名师网络空间的特色与亮点，充分发挥其示范、引领、带动和辐射作用</a:t>
            </a:r>
            <a:r>
              <a:rPr lang="zh-CN" altLang="zh-CN" sz="2800" dirty="0" smtClean="0">
                <a:solidFill>
                  <a:schemeClr val="tx1"/>
                </a:solidFill>
              </a:rPr>
              <a:t>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6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4007768" y="3717032"/>
            <a:ext cx="4320480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8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703" y="3933056"/>
            <a:ext cx="66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[</a:t>
            </a:r>
            <a:endParaRPr lang="zh-CN" altLang="en-US" sz="9600" b="1" dirty="0">
              <a:solidFill>
                <a:schemeClr val="bg1">
                  <a:lumMod val="8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4231" y="3933056"/>
            <a:ext cx="6639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smtClean="0">
                <a:solidFill>
                  <a:schemeClr val="bg1">
                    <a:lumMod val="85000"/>
                  </a:schemeClr>
                </a:solidFill>
                <a:latin typeface="+mj-ea"/>
              </a:rPr>
              <a:t>]</a:t>
            </a:r>
            <a:endParaRPr lang="zh-CN" altLang="en-US" sz="9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561951"/>
            <a:ext cx="2266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55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9380" y="189230"/>
            <a:ext cx="309816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任务目标</a:t>
            </a:r>
            <a:endParaRPr lang="zh-CN" altLang="zh-CN" sz="3600" dirty="0">
              <a:solidFill>
                <a:srgbClr val="FFFFFF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11424" y="1412776"/>
            <a:ext cx="10009112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2017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年6月前，参会的名师依托广东省教育资源公共服务平台建设一批页面精美、资源丰富，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用户活跃的名师网络空间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1424" y="3717032"/>
            <a:ext cx="10009112" cy="12961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/>
                </a:solidFill>
                <a:latin typeface="+mn-ea"/>
              </a:rPr>
              <a:t>充分发挥</a:t>
            </a:r>
            <a:r>
              <a:rPr lang="en-US" altLang="zh-CN" sz="2400" dirty="0" err="1" smtClean="0">
                <a:solidFill>
                  <a:schemeClr val="tx1"/>
                </a:solidFill>
                <a:latin typeface="+mn-ea"/>
              </a:rPr>
              <a:t>名师在全省骨干教师培养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2400" dirty="0" err="1" smtClean="0">
                <a:solidFill>
                  <a:schemeClr val="tx1"/>
                </a:solidFill>
                <a:latin typeface="+mn-ea"/>
              </a:rPr>
              <a:t>教学改革研究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与</a:t>
            </a:r>
            <a:r>
              <a:rPr lang="en-US" altLang="zh-CN" sz="2400" dirty="0" err="1" smtClean="0">
                <a:solidFill>
                  <a:schemeClr val="tx1"/>
                </a:solidFill>
                <a:latin typeface="+mn-ea"/>
              </a:rPr>
              <a:t>学科建设方面的示范引领和辐射带动作用，</a:t>
            </a:r>
            <a:r>
              <a:rPr lang="en-US" altLang="zh-CN" sz="2400" dirty="0" err="1">
                <a:solidFill>
                  <a:schemeClr val="tx1"/>
                </a:solidFill>
                <a:latin typeface="+mn-ea"/>
              </a:rPr>
              <a:t>促进名师优质资源共享</a:t>
            </a:r>
            <a:r>
              <a:rPr lang="en-US" altLang="zh-CN" sz="2400" dirty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med" advTm="63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1489075" y="2752353"/>
            <a:ext cx="9144000" cy="1070130"/>
          </a:xfrm>
          <a:prstGeom prst="rect">
            <a:avLst/>
          </a:prstGeom>
          <a:gradFill>
            <a:gsLst>
              <a:gs pos="0">
                <a:srgbClr val="F3F3F3"/>
              </a:gs>
              <a:gs pos="42000">
                <a:srgbClr val="F1F1F1"/>
              </a:gs>
              <a:gs pos="19000">
                <a:srgbClr val="FBFBFB"/>
              </a:gs>
              <a:gs pos="100000">
                <a:srgbClr val="E6E6E6"/>
              </a:gs>
              <a:gs pos="71000">
                <a:srgbClr val="E6E6E6"/>
              </a:gs>
            </a:gsLst>
            <a:lin ang="0" scaled="0"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zh-CN" altLang="en-US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华文行楷" panose="02010800040101010101" pitchFamily="2" charset="-122"/>
              </a:rPr>
              <a:t>二、任务安排</a:t>
            </a:r>
            <a:endParaRPr lang="en-US" altLang="zh-CN" sz="4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4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-1"/>
          <p:cNvGraphicFramePr/>
          <p:nvPr>
            <p:extLst>
              <p:ext uri="{D42A27DB-BD31-4B8C-83A1-F6EECF244321}">
                <p14:modId xmlns:p14="http://schemas.microsoft.com/office/powerpoint/2010/main" val="2805454831"/>
              </p:ext>
            </p:extLst>
          </p:nvPr>
        </p:nvGraphicFramePr>
        <p:xfrm>
          <a:off x="2855640" y="332656"/>
          <a:ext cx="6866101" cy="563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565"/>
                <a:gridCol w="1996088"/>
                <a:gridCol w="1872208"/>
                <a:gridCol w="2160240"/>
              </a:tblGrid>
              <a:tr h="36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任务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细项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2016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工作室装扮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选定首页版式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确定空间皮肤风格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设置背景图片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设置功能栏目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工作室简介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名师介绍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工作室头像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成员建设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成员加入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成员信息完善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成员头像上传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2017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31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工作室资讯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活动新闻稿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篇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工作室公告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通知公告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个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成果展示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成果展示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项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2017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学科文章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发布</a:t>
                      </a: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篇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学科资源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发布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条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79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名师课堂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微课视频</a:t>
                      </a:r>
                      <a:r>
                        <a:rPr lang="en-US" altLang="zh-CN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b="0" u="non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个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119381" y="189230"/>
            <a:ext cx="2664252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sz="3600" dirty="0" smtClean="0">
                <a:solidFill>
                  <a:srgbClr val="FFFFFF"/>
                </a:solidFill>
              </a:rPr>
              <a:t>任务指标</a:t>
            </a:r>
            <a:endParaRPr lang="zh-CN" altLang="zh-CN" sz="3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Tm="635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09816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选定首页版式</a:t>
            </a:r>
          </a:p>
        </p:txBody>
      </p:sp>
      <p:pic>
        <p:nvPicPr>
          <p:cNvPr id="7" name="图片 6" descr="8888888"/>
          <p:cNvPicPr>
            <a:picLocks noChangeAspect="1"/>
          </p:cNvPicPr>
          <p:nvPr/>
        </p:nvPicPr>
        <p:blipFill rotWithShape="1">
          <a:blip r:embed="rId4"/>
          <a:srcRect r="55042"/>
          <a:stretch/>
        </p:blipFill>
        <p:spPr>
          <a:xfrm>
            <a:off x="3359696" y="2217285"/>
            <a:ext cx="5032557" cy="301688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6744072" y="1154010"/>
            <a:ext cx="1729740" cy="1049020"/>
          </a:xfrm>
          <a:prstGeom prst="wedgeRoundRectCallout">
            <a:avLst>
              <a:gd name="adj1" fmla="val -160022"/>
              <a:gd name="adj2" fmla="val 1927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800" dirty="0">
                <a:solidFill>
                  <a:srgbClr val="FF0000"/>
                </a:solidFill>
                <a:latin typeface="+mn-ea"/>
              </a:rPr>
              <a:t>确定比例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4293870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确定空间皮肤风格</a:t>
            </a:r>
          </a:p>
        </p:txBody>
      </p:sp>
      <p:pic>
        <p:nvPicPr>
          <p:cNvPr id="3" name="图片 2" descr="9999"/>
          <p:cNvPicPr>
            <a:picLocks noChangeAspect="1"/>
          </p:cNvPicPr>
          <p:nvPr/>
        </p:nvPicPr>
        <p:blipFill rotWithShape="1">
          <a:blip r:embed="rId4"/>
          <a:srcRect l="3972" r="14913" b="2530"/>
          <a:stretch/>
        </p:blipFill>
        <p:spPr>
          <a:xfrm>
            <a:off x="1055440" y="1844824"/>
            <a:ext cx="9261696" cy="273321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199456" y="2492896"/>
            <a:ext cx="9117680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6023992" y="1052736"/>
            <a:ext cx="2938145" cy="1049020"/>
          </a:xfrm>
          <a:prstGeom prst="wedgeRoundRectCallout">
            <a:avLst>
              <a:gd name="adj1" fmla="val -55516"/>
              <a:gd name="adj2" fmla="val 1514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确定皮肤风格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0"/>
          <p:cNvPicPr>
            <a:picLocks noChangeAspect="1"/>
          </p:cNvPicPr>
          <p:nvPr/>
        </p:nvPicPr>
        <p:blipFill rotWithShape="1">
          <a:blip r:embed="rId4"/>
          <a:srcRect l="3651" r="7344"/>
          <a:stretch/>
        </p:blipFill>
        <p:spPr>
          <a:xfrm>
            <a:off x="1055440" y="1916832"/>
            <a:ext cx="9768689" cy="29933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19380" y="189230"/>
            <a:ext cx="311213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设置功能栏目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423592" y="2420888"/>
            <a:ext cx="8136904" cy="23042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7176120" y="1556792"/>
            <a:ext cx="2813050" cy="1049020"/>
          </a:xfrm>
          <a:prstGeom prst="wedgeRoundRectCallout">
            <a:avLst>
              <a:gd name="adj1" fmla="val -66101"/>
              <a:gd name="adj2" fmla="val 1530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按需选定模块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19380" y="189230"/>
            <a:ext cx="3112135" cy="6477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0" hangingPunct="0">
              <a:defRPr/>
            </a:pPr>
            <a:r>
              <a:rPr lang="zh-CN" altLang="zh-CN" sz="3600" dirty="0">
                <a:solidFill>
                  <a:srgbClr val="FFFFFF"/>
                </a:solidFill>
              </a:rPr>
              <a:t>设置背景图片</a:t>
            </a:r>
          </a:p>
        </p:txBody>
      </p:sp>
      <p:pic>
        <p:nvPicPr>
          <p:cNvPr id="3" name="图片 2" descr="23"/>
          <p:cNvPicPr>
            <a:picLocks noChangeAspect="1"/>
          </p:cNvPicPr>
          <p:nvPr/>
        </p:nvPicPr>
        <p:blipFill rotWithShape="1">
          <a:blip r:embed="rId4"/>
          <a:srcRect r="16971" b="2511"/>
          <a:stretch/>
        </p:blipFill>
        <p:spPr>
          <a:xfrm>
            <a:off x="1675447" y="2060848"/>
            <a:ext cx="9249253" cy="2925634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223792" y="1916832"/>
            <a:ext cx="2312670" cy="1049020"/>
          </a:xfrm>
          <a:prstGeom prst="wedgeRoundRectCallout">
            <a:avLst>
              <a:gd name="adj1" fmla="val -83415"/>
              <a:gd name="adj2" fmla="val 16622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自定义图片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4"/>
    </mc:Choice>
    <mc:Fallback xmlns="">
      <p:transition spd="slow" advTm="17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6|2.8|3.2|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ahoma"/>
        <a:ea typeface="微软雅黑"/>
        <a:cs typeface=""/>
      </a:majorFont>
      <a:minorFont>
        <a:latin typeface="Tahom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956</Words>
  <Application>Microsoft Office PowerPoint</Application>
  <PresentationFormat>自定义</PresentationFormat>
  <Paragraphs>156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上海锐普广告有限公司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锐普原创国徽闪耀建国63周年PPT模板</dc:title>
  <dc:creator>锐普PPT设计</dc:creator>
  <cp:keywords>PPT公司 PPT设计 PPT制作 专业PPT</cp:keywords>
  <dc:description>做PPT，找锐普。专业PPT设计、PPT培训、PPT商城、PPT教材、PPT交流</dc:description>
  <cp:lastModifiedBy>?? ?</cp:lastModifiedBy>
  <cp:revision>1172</cp:revision>
  <cp:lastPrinted>2411-12-30T00:00:00Z</cp:lastPrinted>
  <dcterms:created xsi:type="dcterms:W3CDTF">2012-10-09T15:56:00Z</dcterms:created>
  <dcterms:modified xsi:type="dcterms:W3CDTF">2016-12-12T12:44:30Z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