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54" r:id="rId3"/>
    <p:sldId id="455" r:id="rId4"/>
    <p:sldId id="533" r:id="rId5"/>
    <p:sldId id="534" r:id="rId6"/>
    <p:sldId id="620" r:id="rId7"/>
    <p:sldId id="621" r:id="rId8"/>
    <p:sldId id="618" r:id="rId9"/>
    <p:sldId id="538" r:id="rId10"/>
    <p:sldId id="619" r:id="rId11"/>
    <p:sldId id="539" r:id="rId12"/>
    <p:sldId id="535" r:id="rId13"/>
    <p:sldId id="542" r:id="rId14"/>
    <p:sldId id="536" r:id="rId15"/>
    <p:sldId id="543" r:id="rId16"/>
    <p:sldId id="537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401" r:id="rId27"/>
    <p:sldId id="402" r:id="rId28"/>
    <p:sldId id="403" r:id="rId29"/>
    <p:sldId id="404" r:id="rId30"/>
    <p:sldId id="405" r:id="rId31"/>
    <p:sldId id="406" r:id="rId32"/>
    <p:sldId id="407" r:id="rId33"/>
    <p:sldId id="408" r:id="rId34"/>
    <p:sldId id="409" r:id="rId35"/>
    <p:sldId id="410" r:id="rId36"/>
    <p:sldId id="411" r:id="rId37"/>
    <p:sldId id="412" r:id="rId38"/>
    <p:sldId id="413" r:id="rId39"/>
    <p:sldId id="414" r:id="rId40"/>
    <p:sldId id="415" r:id="rId41"/>
    <p:sldId id="416" r:id="rId42"/>
    <p:sldId id="417" r:id="rId43"/>
    <p:sldId id="418" r:id="rId44"/>
    <p:sldId id="419" r:id="rId45"/>
    <p:sldId id="420" r:id="rId46"/>
    <p:sldId id="421" r:id="rId47"/>
    <p:sldId id="422" r:id="rId48"/>
    <p:sldId id="423" r:id="rId49"/>
    <p:sldId id="424" r:id="rId50"/>
    <p:sldId id="425" r:id="rId51"/>
    <p:sldId id="426" r:id="rId52"/>
    <p:sldId id="427" r:id="rId53"/>
    <p:sldId id="428" r:id="rId54"/>
    <p:sldId id="429" r:id="rId55"/>
    <p:sldId id="430" r:id="rId56"/>
    <p:sldId id="431" r:id="rId57"/>
    <p:sldId id="432" r:id="rId58"/>
    <p:sldId id="433" r:id="rId59"/>
    <p:sldId id="434" r:id="rId60"/>
    <p:sldId id="435" r:id="rId61"/>
    <p:sldId id="436" r:id="rId62"/>
    <p:sldId id="437" r:id="rId63"/>
    <p:sldId id="438" r:id="rId64"/>
    <p:sldId id="439" r:id="rId65"/>
    <p:sldId id="440" r:id="rId66"/>
    <p:sldId id="441" r:id="rId67"/>
    <p:sldId id="442" r:id="rId68"/>
    <p:sldId id="443" r:id="rId69"/>
    <p:sldId id="444" r:id="rId70"/>
    <p:sldId id="445" r:id="rId71"/>
    <p:sldId id="446" r:id="rId72"/>
    <p:sldId id="447" r:id="rId73"/>
    <p:sldId id="448" r:id="rId74"/>
    <p:sldId id="449" r:id="rId75"/>
    <p:sldId id="450" r:id="rId76"/>
    <p:sldId id="451" r:id="rId77"/>
    <p:sldId id="452" r:id="rId78"/>
    <p:sldId id="453" r:id="rId79"/>
    <p:sldId id="456" r:id="rId80"/>
    <p:sldId id="461" r:id="rId81"/>
    <p:sldId id="463" r:id="rId82"/>
    <p:sldId id="458" r:id="rId83"/>
    <p:sldId id="462" r:id="rId84"/>
    <p:sldId id="464" r:id="rId85"/>
    <p:sldId id="467" r:id="rId86"/>
    <p:sldId id="468" r:id="rId87"/>
    <p:sldId id="469" r:id="rId8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CC00"/>
    <a:srgbClr val="FF0066"/>
    <a:srgbClr val="0033CC"/>
    <a:srgbClr val="006600"/>
    <a:srgbClr val="CCFFCC"/>
    <a:srgbClr val="AFAFE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4659" autoAdjust="0"/>
  </p:normalViewPr>
  <p:slideViewPr>
    <p:cSldViewPr>
      <p:cViewPr varScale="1">
        <p:scale>
          <a:sx n="84" d="100"/>
          <a:sy n="84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1" Type="http://schemas.openxmlformats.org/officeDocument/2006/relationships/tableStyles" Target="tableStyles.xml"/><Relationship Id="rId90" Type="http://schemas.openxmlformats.org/officeDocument/2006/relationships/viewProps" Target="viewProps.xml"/><Relationship Id="rId9" Type="http://schemas.openxmlformats.org/officeDocument/2006/relationships/slide" Target="slides/slide7.xml"/><Relationship Id="rId89" Type="http://schemas.openxmlformats.org/officeDocument/2006/relationships/presProps" Target="presProps.xml"/><Relationship Id="rId88" Type="http://schemas.openxmlformats.org/officeDocument/2006/relationships/slide" Target="slides/slide86.xml"/><Relationship Id="rId87" Type="http://schemas.openxmlformats.org/officeDocument/2006/relationships/slide" Target="slides/slide85.xml"/><Relationship Id="rId86" Type="http://schemas.openxmlformats.org/officeDocument/2006/relationships/slide" Target="slides/slide84.xml"/><Relationship Id="rId85" Type="http://schemas.openxmlformats.org/officeDocument/2006/relationships/slide" Target="slides/slide83.xml"/><Relationship Id="rId84" Type="http://schemas.openxmlformats.org/officeDocument/2006/relationships/slide" Target="slides/slide82.xml"/><Relationship Id="rId83" Type="http://schemas.openxmlformats.org/officeDocument/2006/relationships/slide" Target="slides/slide81.xml"/><Relationship Id="rId82" Type="http://schemas.openxmlformats.org/officeDocument/2006/relationships/slide" Target="slides/slide80.xml"/><Relationship Id="rId81" Type="http://schemas.openxmlformats.org/officeDocument/2006/relationships/slide" Target="slides/slide79.xml"/><Relationship Id="rId80" Type="http://schemas.openxmlformats.org/officeDocument/2006/relationships/slide" Target="slides/slide78.xml"/><Relationship Id="rId8" Type="http://schemas.openxmlformats.org/officeDocument/2006/relationships/slide" Target="slides/slide6.xml"/><Relationship Id="rId79" Type="http://schemas.openxmlformats.org/officeDocument/2006/relationships/slide" Target="slides/slide77.xml"/><Relationship Id="rId78" Type="http://schemas.openxmlformats.org/officeDocument/2006/relationships/slide" Target="slides/slide76.xml"/><Relationship Id="rId77" Type="http://schemas.openxmlformats.org/officeDocument/2006/relationships/slide" Target="slides/slide75.xml"/><Relationship Id="rId76" Type="http://schemas.openxmlformats.org/officeDocument/2006/relationships/slide" Target="slides/slide74.xml"/><Relationship Id="rId75" Type="http://schemas.openxmlformats.org/officeDocument/2006/relationships/slide" Target="slides/slide73.xml"/><Relationship Id="rId74" Type="http://schemas.openxmlformats.org/officeDocument/2006/relationships/slide" Target="slides/slide72.xml"/><Relationship Id="rId73" Type="http://schemas.openxmlformats.org/officeDocument/2006/relationships/slide" Target="slides/slide71.xml"/><Relationship Id="rId72" Type="http://schemas.openxmlformats.org/officeDocument/2006/relationships/slide" Target="slides/slide70.xml"/><Relationship Id="rId71" Type="http://schemas.openxmlformats.org/officeDocument/2006/relationships/slide" Target="slides/slide69.xml"/><Relationship Id="rId70" Type="http://schemas.openxmlformats.org/officeDocument/2006/relationships/slide" Target="slides/slide68.xml"/><Relationship Id="rId7" Type="http://schemas.openxmlformats.org/officeDocument/2006/relationships/slide" Target="slides/slide5.xml"/><Relationship Id="rId69" Type="http://schemas.openxmlformats.org/officeDocument/2006/relationships/slide" Target="slides/slide67.xml"/><Relationship Id="rId68" Type="http://schemas.openxmlformats.org/officeDocument/2006/relationships/slide" Target="slides/slide66.xml"/><Relationship Id="rId67" Type="http://schemas.openxmlformats.org/officeDocument/2006/relationships/slide" Target="slides/slide65.xml"/><Relationship Id="rId66" Type="http://schemas.openxmlformats.org/officeDocument/2006/relationships/slide" Target="slides/slide64.xml"/><Relationship Id="rId65" Type="http://schemas.openxmlformats.org/officeDocument/2006/relationships/slide" Target="slides/slide63.xml"/><Relationship Id="rId64" Type="http://schemas.openxmlformats.org/officeDocument/2006/relationships/slide" Target="slides/slide62.xml"/><Relationship Id="rId63" Type="http://schemas.openxmlformats.org/officeDocument/2006/relationships/slide" Target="slides/slide61.xml"/><Relationship Id="rId62" Type="http://schemas.openxmlformats.org/officeDocument/2006/relationships/slide" Target="slides/slide60.xml"/><Relationship Id="rId61" Type="http://schemas.openxmlformats.org/officeDocument/2006/relationships/slide" Target="slides/slide59.xml"/><Relationship Id="rId60" Type="http://schemas.openxmlformats.org/officeDocument/2006/relationships/slide" Target="slides/slide58.xml"/><Relationship Id="rId6" Type="http://schemas.openxmlformats.org/officeDocument/2006/relationships/slide" Target="slides/slide4.xml"/><Relationship Id="rId59" Type="http://schemas.openxmlformats.org/officeDocument/2006/relationships/slide" Target="slides/slide57.xml"/><Relationship Id="rId58" Type="http://schemas.openxmlformats.org/officeDocument/2006/relationships/slide" Target="slides/slide56.xml"/><Relationship Id="rId57" Type="http://schemas.openxmlformats.org/officeDocument/2006/relationships/slide" Target="slides/slide55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51DE-2160-4A9E-A202-D93D50C57AA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C90B-1239-4950-8573-2CCEB5CD391C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3826C-878B-445C-8D21-6039FE30F1B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80E90-22A4-4C42-8FA8-C282F9E0751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19367-D279-4A07-AB5B-54477AFE97E2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2C814-8678-42A2-9B94-E0C317796B9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A120-CFFB-485B-9A5D-F188A847CAF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DA818-B76C-47F8-A020-8192D5370D19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C26C8-146D-4324-9969-A20036B42830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B39B9-6A18-481A-822D-35B60F3AF2AA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F0C0D-FDC6-452F-9A03-EF48E00047B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807DF9-42B8-44DC-853B-64C7974A21B2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mp.weixin.qq.com/s/x7zSn7Vm58Lfvf0iohBGUg" TargetMode="External"/><Relationship Id="rId1" Type="http://schemas.openxmlformats.org/officeDocument/2006/relationships/hyperlink" Target="https://mp.weixin.qq.com/s/DmUgZYqMGc9JopSIHsCzI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mp.weixin.qq.com/s/pzZGBU8hDmIUWYAo28w6WA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mp.weixin.qq.com/s/BY-SrlKjMxmwYqBKGtnUGg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mp.weixin.qq.com/s/jG1bbwQzKxPYgYgQCOuRXA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slide" Target="slide1.xml"/><Relationship Id="rId1" Type="http://schemas.openxmlformats.org/officeDocument/2006/relationships/hyperlink" Target="https://mp.weixin.qq.com/s/2hjCQlSxaIE-ivlcGenkCw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mp.weixin.qq.com/s/TzqwN8hDwZv2kSv0Er0_VA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slide" Target="slide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hemeOverride" Target="../theme/themeOverride1.xml"/><Relationship Id="rId1" Type="http://schemas.openxmlformats.org/officeDocument/2006/relationships/slide" Target="slide1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2.xml"/><Relationship Id="rId1" Type="http://schemas.openxmlformats.org/officeDocument/2006/relationships/slide" Target="slide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3.xml"/><Relationship Id="rId1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4.xml"/><Relationship Id="rId1" Type="http://schemas.openxmlformats.org/officeDocument/2006/relationships/slide" Target="slide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8201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/>
            <a:endParaRPr lang="zh-CN" altLang="en-US" sz="3600" b="1">
              <a:solidFill>
                <a:srgbClr val="1C1C1C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295400" y="441960"/>
            <a:ext cx="6248400" cy="110680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blurRad="50800" dist="38100" dir="13500000" algn="br" rotWithShape="0">
              <a:srgbClr val="0000CC">
                <a:alpha val="40000"/>
              </a:srgb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altLang="zh-CN" sz="6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hlinkClick r:id="rId1" action="ppaction://hlinkfile"/>
              </a:rPr>
              <a:t>2011</a:t>
            </a:r>
            <a:r>
              <a:rPr lang="zh-CN" altLang="en-US" sz="6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hlinkClick r:id="rId1" action="ppaction://hlinkfile"/>
              </a:rPr>
              <a:t>年</a:t>
            </a:r>
            <a:r>
              <a:rPr lang="en-US" altLang="zh-CN" sz="6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hlinkClick r:id="rId1" action="ppaction://hlinkfile"/>
              </a:rPr>
              <a:t>—</a:t>
            </a:r>
            <a:r>
              <a:rPr lang="en-US" altLang="zh-CN" sz="6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hlinkClick r:id="rId1" action="ppaction://hlinkfile"/>
              </a:rPr>
              <a:t>2021</a:t>
            </a:r>
            <a:r>
              <a:rPr lang="zh-CN" altLang="en-US" sz="66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  <a:hlinkClick r:id="rId1" action="ppaction://hlinkfile"/>
              </a:rPr>
              <a:t>年</a:t>
            </a:r>
            <a:endParaRPr lang="en-US" altLang="zh-CN" sz="6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838200" y="1752600"/>
            <a:ext cx="7239000" cy="92392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blurRad="50800" dist="38100" dir="18900000" algn="bl" rotWithShape="0">
              <a:srgbClr val="FF0000">
                <a:alpha val="40000"/>
              </a:srgb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CN" altLang="en-US" sz="54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广东高考英语听说考试</a:t>
            </a:r>
            <a:endParaRPr lang="en-US" altLang="zh-CN" sz="54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85044" y="2676525"/>
            <a:ext cx="8458200" cy="13239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blurRad="50800" dist="38100" dir="13500000" algn="br" rotWithShape="0">
              <a:srgbClr val="FF0000">
                <a:alpha val="40000"/>
              </a:srgb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CN" altLang="en-US" sz="8000" b="1" dirty="0">
                <a:solidFill>
                  <a:srgbClr val="0000CC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三问专题训练集锦</a:t>
            </a:r>
            <a:endParaRPr lang="en-US" altLang="zh-CN" sz="8000" b="1" dirty="0">
              <a:solidFill>
                <a:srgbClr val="0000CC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4191000"/>
            <a:ext cx="8458200" cy="584775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blurRad="50800" dist="38100" dir="13500000" algn="br" rotWithShape="0">
              <a:srgbClr val="FF0000">
                <a:alpha val="40000"/>
              </a:srgb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往年</a:t>
            </a:r>
            <a:r>
              <a:rPr lang="en-US" altLang="zh-CN" sz="32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zh-CN" sz="32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2011-2020)</a:t>
            </a:r>
            <a:r>
              <a:rPr lang="zh-CN" altLang="en-US" sz="3200" b="1" dirty="0" smtClean="0">
                <a:solidFill>
                  <a:srgbClr val="0000CC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高考口语链接</a:t>
            </a:r>
            <a:endParaRPr lang="en-US" altLang="zh-CN" sz="3200" b="1" dirty="0">
              <a:solidFill>
                <a:srgbClr val="0000CC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hlinkClick r:id="rId2"/>
          </p:cNvPr>
          <p:cNvSpPr/>
          <p:nvPr/>
        </p:nvSpPr>
        <p:spPr>
          <a:xfrm>
            <a:off x="361244" y="475863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  <a:hlinkClick r:id="rId2" action="ppaction://hlinkfile"/>
              </a:rPr>
              <a:t>https://mp.weixin.qq.com/s/x7zSn7Vm58Lfvf0iohBGUg</a:t>
            </a:r>
            <a:endParaRPr lang="zh-CN" altLang="en-US" sz="3600" b="1" dirty="0">
              <a:solidFill>
                <a:srgbClr val="0000CC"/>
              </a:solidFill>
            </a:endParaRPr>
          </a:p>
        </p:txBody>
      </p:sp>
      <p:sp>
        <p:nvSpPr>
          <p:cNvPr id="8" name="下箭头 7"/>
          <p:cNvSpPr/>
          <p:nvPr/>
        </p:nvSpPr>
        <p:spPr>
          <a:xfrm>
            <a:off x="6756400" y="4339742"/>
            <a:ext cx="304800" cy="419100"/>
          </a:xfrm>
          <a:prstGeom prst="downArrow">
            <a:avLst/>
          </a:prstGeom>
          <a:solidFill>
            <a:srgbClr val="FF0066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2019 </a:t>
            </a:r>
            <a:r>
              <a:rPr lang="zh-CN" altLang="zh-CN" b="1" dirty="0"/>
              <a:t>年英语听说考试真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1</a:t>
            </a:r>
            <a:r>
              <a:rPr lang="en-US" altLang="zh-CN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. </a:t>
            </a:r>
            <a:r>
              <a:rPr lang="zh-CN" altLang="en-US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这个比赛的目的是什么？</a:t>
            </a:r>
            <a:endParaRPr lang="zh-CN" altLang="en-US" b="1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 </a:t>
            </a:r>
            <a:endParaRPr lang="zh-CN" altLang="en-US" b="1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2. </a:t>
            </a:r>
            <a:r>
              <a:rPr lang="zh-CN" altLang="en-US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你为比赛准备了多长时间？</a:t>
            </a:r>
            <a:endParaRPr lang="zh-CN" altLang="en-US" b="1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>
              <a:buNone/>
            </a:pPr>
            <a:endParaRPr lang="zh-CN" altLang="en-US" b="1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>
              <a:buNone/>
            </a:pPr>
            <a:r>
              <a:rPr lang="zh-CN" altLang="en-US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 </a:t>
            </a:r>
            <a:endParaRPr lang="zh-CN" altLang="en-US" b="1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>
              <a:buNone/>
            </a:pPr>
            <a:r>
              <a:rPr lang="en-US" altLang="zh-CN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3. </a:t>
            </a:r>
            <a:r>
              <a:rPr lang="zh-CN" altLang="en-US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长跑对你有哪些益处？</a:t>
            </a:r>
            <a:endParaRPr lang="zh-CN" altLang="en-US" b="1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  <a:p>
            <a:pPr marL="0" indent="0">
              <a:buNone/>
            </a:pPr>
            <a:br>
              <a:rPr lang="zh-CN" altLang="en-US" b="1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</a:br>
            <a:endParaRPr lang="zh-CN" altLang="en-US" b="1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49910" y="5105400"/>
            <a:ext cx="8912225" cy="1470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  <a:buClrTx/>
              <a:buSzTx/>
              <a:buFontTx/>
            </a:pPr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benefits can you get from long-distance running?</a:t>
            </a:r>
            <a:endParaRPr lang="en-US" altLang="zh-C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eaLnBrk="0" hangingPunct="0">
              <a:spcBef>
                <a:spcPct val="20000"/>
              </a:spcBef>
              <a:buClrTx/>
              <a:buSzTx/>
              <a:buFontTx/>
            </a:pPr>
            <a:r>
              <a:rPr lang="zh-CN" altLang="en-US" sz="2600" b="1" dirty="0">
                <a:solidFill>
                  <a:srgbClr val="FF0000"/>
                </a:solidFill>
                <a:latin typeface="+mj-lt"/>
                <a:cs typeface="+mj-lt"/>
              </a:rPr>
              <a:t>They share their training and running experience</a:t>
            </a:r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altLang="zh-C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8130" y="3352800"/>
            <a:ext cx="8866505" cy="103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  <a:buClrTx/>
              <a:buSzTx/>
              <a:buFontTx/>
            </a:pPr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How long have you been preparing for the race?</a:t>
            </a:r>
            <a:endParaRPr lang="en-US" altLang="zh-C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>
              <a:spcBef>
                <a:spcPct val="20000"/>
              </a:spcBef>
              <a:buClrTx/>
              <a:buSzTx/>
              <a:buFontTx/>
            </a:pPr>
            <a:r>
              <a:rPr lang="zh-CN" altLang="en-US" sz="2600" b="1" dirty="0">
                <a:solidFill>
                  <a:srgbClr val="FF0000"/>
                </a:solidFill>
                <a:latin typeface="+mj-lt"/>
                <a:cs typeface="+mj-lt"/>
              </a:rPr>
              <a:t>He failed to reach the finish line.</a:t>
            </a:r>
            <a:endParaRPr lang="zh-CN" altLang="en-US" sz="2600" b="1" dirty="0">
              <a:solidFill>
                <a:srgbClr val="FF0000"/>
              </a:solidFill>
              <a:latin typeface="+mj-lt"/>
              <a:cs typeface="+mj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8130" y="1969135"/>
            <a:ext cx="9013190" cy="92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eaLnBrk="0" hangingPunct="0">
              <a:spcBef>
                <a:spcPct val="20000"/>
              </a:spcBef>
              <a:buClrTx/>
              <a:buSzTx/>
              <a:buFontTx/>
              <a:buNone/>
            </a:pPr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is the purpose of this race?</a:t>
            </a:r>
            <a:endParaRPr lang="en-US" altLang="zh-C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zh-CN" altLang="en-US" sz="2600" b="1" dirty="0">
                <a:solidFill>
                  <a:srgbClr val="FF0000"/>
                </a:solidFill>
                <a:latin typeface="+mj-lt"/>
                <a:cs typeface="+mj-lt"/>
              </a:rPr>
              <a:t>He wants to prove that he is a person with a strong will.</a:t>
            </a:r>
            <a:endParaRPr lang="zh-CN" altLang="en-US" sz="2600" b="1" dirty="0">
              <a:solidFill>
                <a:srgbClr val="FF0000"/>
              </a:solidFill>
              <a:latin typeface="+mj-lt"/>
              <a:cs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2020</a:t>
            </a:r>
            <a:r>
              <a:rPr lang="zh-CN" altLang="zh-CN" b="1" dirty="0"/>
              <a:t>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9075" y="1081405"/>
            <a:ext cx="8705850" cy="5181600"/>
          </a:xfrm>
        </p:spPr>
        <p:txBody>
          <a:bodyPr/>
          <a:lstStyle/>
          <a:p>
            <a:r>
              <a:rPr lang="zh-CN" altLang="en-US" b="1" dirty="0"/>
              <a:t>提问①：你们将如何组织这个阅读活动？</a:t>
            </a:r>
            <a:endParaRPr lang="zh-CN" altLang="en-US" dirty="0"/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翻译：How will you organize the reading activity?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Every two weeks.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 dirty="0" smtClean="0"/>
              <a:t>提问</a:t>
            </a:r>
            <a:r>
              <a:rPr lang="zh-CN" altLang="en-US" b="1" dirty="0"/>
              <a:t>②：有些什么主题呢？</a:t>
            </a:r>
            <a:endParaRPr lang="zh-CN" altLang="en-US" dirty="0"/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翻译：What themes are there?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To call for all the students to come up with the themes for the remaining week.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 dirty="0" smtClean="0"/>
              <a:t>提问</a:t>
            </a:r>
            <a:r>
              <a:rPr lang="zh-CN" altLang="en-US" b="1" dirty="0"/>
              <a:t>③：学生们可以在哪里找到书单上的书？</a:t>
            </a:r>
            <a:endParaRPr lang="zh-CN" altLang="en-US" dirty="0"/>
          </a:p>
          <a:p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Where can students find the books on the reading?</a:t>
            </a: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From either the school website or the city library website.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2019 </a:t>
            </a:r>
            <a:r>
              <a:rPr lang="zh-CN" altLang="zh-CN" b="1" dirty="0"/>
              <a:t>年英语听说考试真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6280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en-US" altLang="zh-CN" dirty="0"/>
              <a:t>.</a:t>
            </a:r>
            <a:r>
              <a:rPr lang="zh-CN" altLang="en-US" dirty="0"/>
              <a:t>对你来说竞选中最困难的部分是什么？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What is the hardest part for you in the election?</a:t>
            </a:r>
            <a:b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It turned out to be a great success.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为什么你想当学生会主席？</a:t>
            </a:r>
            <a:endParaRPr lang="zh-CN" altLang="en-US" dirty="0"/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Why do you want to be the president of the S U?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It is leadership.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你打算如何改进学生会的工作？</a:t>
            </a:r>
            <a:endParaRPr lang="zh-CN" altLang="en-US" dirty="0"/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How do you plan to improve the work of SU.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Because there is no clear division of work.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br>
              <a:rPr lang="zh-CN" altLang="en-US" dirty="0"/>
            </a:b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815622"/>
          </a:xfrm>
        </p:spPr>
        <p:txBody>
          <a:bodyPr/>
          <a:lstStyle/>
          <a:p>
            <a:r>
              <a:rPr lang="en-US" altLang="zh-CN" b="1" dirty="0"/>
              <a:t>2020</a:t>
            </a:r>
            <a:r>
              <a:rPr lang="zh-CN" altLang="zh-CN" b="1" dirty="0"/>
              <a:t>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700" y="838200"/>
            <a:ext cx="9004935" cy="5410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提问①：你参观了这所大学的很多地方吗？</a:t>
            </a:r>
            <a:endParaRPr lang="zh-CN" altLang="en-US" dirty="0"/>
          </a:p>
          <a:p>
            <a:pPr marL="0" indent="0" algn="l">
              <a:buClrTx/>
              <a:buSz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翻译：Did you visit many places in the university?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0" algn="l">
              <a:buClrTx/>
              <a:buSz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The library covers about 5,000 square meters and has 5 million books.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b="1" dirty="0"/>
              <a:t>提问②：除了看书，学生们在图书馆还能做什么</a:t>
            </a:r>
            <a:endParaRPr lang="zh-CN" altLang="en-US" dirty="0"/>
          </a:p>
          <a:p>
            <a:pPr marL="0" indent="0" algn="l">
              <a:buClrTx/>
              <a:buSz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What else can students do except reading books?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0" algn="l">
              <a:buClrTx/>
              <a:buSz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Because they can enjoy coffee while working on their computers.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b="1" dirty="0" smtClean="0"/>
              <a:t>提问</a:t>
            </a:r>
            <a:r>
              <a:rPr lang="zh-CN" altLang="en-US" b="1" dirty="0"/>
              <a:t>③：你在开放日参观的感觉如何？</a:t>
            </a:r>
            <a:endParaRPr lang="zh-CN" altLang="en-US" dirty="0"/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How did you feel about the visit on the open day?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They were so nice and patient.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2019 </a:t>
            </a:r>
            <a:r>
              <a:rPr lang="zh-CN" altLang="zh-CN" b="1" dirty="0"/>
              <a:t>年英语听说考试真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550" y="11658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1.“</a:t>
            </a:r>
            <a:r>
              <a:rPr lang="zh-CN" altLang="en-US" dirty="0"/>
              <a:t>慢旅行”是什么意思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 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2. </a:t>
            </a:r>
            <a:r>
              <a:rPr lang="zh-CN" altLang="en-US" dirty="0"/>
              <a:t>度假公寓容易找到吗？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 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3. </a:t>
            </a:r>
            <a:r>
              <a:rPr lang="zh-CN" altLang="en-US" dirty="0"/>
              <a:t>关于慢旅行你最喜欢什么呢？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36550" y="1517015"/>
            <a:ext cx="8686800" cy="5088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  <a:buClrTx/>
              <a:buSzTx/>
              <a:buFontTx/>
            </a:pPr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does “slow travel” mean? /What’s the meaning of “slow travel”?</a:t>
            </a:r>
            <a:r>
              <a:rPr lang="en-US" altLang="zh-CN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They stay for a long time at a place where they can shop and cook.</a:t>
            </a:r>
            <a:endParaRPr lang="en-US" altLang="zh-CN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altLang="zh-C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it easy to find holiday apartments?</a:t>
            </a:r>
            <a:endParaRPr lang="en-US" altLang="zh-C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eaLnBrk="0" hangingPunct="0">
              <a:spcBef>
                <a:spcPct val="20000"/>
              </a:spcBef>
              <a:buClrTx/>
              <a:buSzTx/>
              <a:buFontTx/>
            </a:pPr>
            <a:r>
              <a:rPr lang="en-US" altLang="zh-CN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They provide sheets, towels, washing machines, cookers, or even food.</a:t>
            </a:r>
            <a:endParaRPr lang="en-US" altLang="zh-CN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altLang="zh-CN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l" eaLnBrk="0" hangingPunct="0">
              <a:spcBef>
                <a:spcPct val="20000"/>
              </a:spcBef>
              <a:buClrTx/>
              <a:buSzTx/>
              <a:buFontTx/>
            </a:pPr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What do you like most about slow travel?</a:t>
            </a:r>
            <a:endParaRPr lang="en-US" altLang="zh-C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eaLnBrk="0" hangingPunct="0">
              <a:spcBef>
                <a:spcPct val="20000"/>
              </a:spcBef>
              <a:buClrTx/>
              <a:buSzTx/>
              <a:buFontTx/>
            </a:pPr>
            <a:r>
              <a:rPr lang="en-US" altLang="zh-CN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 going to the local cafe, talking to the local people or participating in some local activities.</a:t>
            </a:r>
            <a:endParaRPr lang="en-US" altLang="zh-CN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639762"/>
          </a:xfrm>
        </p:spPr>
        <p:txBody>
          <a:bodyPr/>
          <a:lstStyle/>
          <a:p>
            <a:r>
              <a:rPr lang="en-US" altLang="zh-CN" b="1" dirty="0"/>
              <a:t>2020</a:t>
            </a:r>
            <a:r>
              <a:rPr lang="zh-CN" altLang="zh-CN" b="1" dirty="0"/>
              <a:t>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486400"/>
          </a:xfrm>
        </p:spPr>
        <p:txBody>
          <a:bodyPr/>
          <a:lstStyle/>
          <a:p>
            <a:r>
              <a:rPr lang="zh-CN" altLang="en-US" dirty="0"/>
              <a:t>提问①：谁给学生们做了讲座？</a:t>
            </a:r>
            <a:endParaRPr lang="zh-CN" altLang="en-US" dirty="0"/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翻译：Who gave lectures to the students?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Modern country music.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dirty="0" smtClean="0"/>
              <a:t>提问</a:t>
            </a:r>
            <a:r>
              <a:rPr lang="zh-CN" altLang="en-US" dirty="0"/>
              <a:t>②：在讲座周你作为志愿者做了什么？</a:t>
            </a:r>
            <a:endParaRPr lang="zh-CN" altLang="en-US" dirty="0"/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翻译：What did you do as a volunteer in the lecture week?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The computer, the printer and the speakers.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dirty="0" smtClean="0"/>
              <a:t>提问</a:t>
            </a:r>
            <a:r>
              <a:rPr lang="zh-CN" altLang="en-US" dirty="0"/>
              <a:t>③：问题最后解决了吗？</a:t>
            </a:r>
            <a:endParaRPr lang="zh-CN" altLang="en-US" dirty="0"/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翻译：Was the problem solved in the end?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Some books related to the lecture topic.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641350"/>
            <a:ext cx="6934200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1.James </a:t>
            </a:r>
            <a:r>
              <a:rPr lang="zh-CN" altLang="zh-CN" sz="3600" b="1"/>
              <a:t>像你一样热爱音乐吗？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3716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Does James like music as much as you?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19812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2.James </a:t>
            </a:r>
            <a:r>
              <a:rPr lang="zh-CN" altLang="zh-CN" sz="3600" b="1"/>
              <a:t>小时候对什么感兴趣？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3400" y="2667000"/>
            <a:ext cx="8153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What was James interested in when he was young? 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3886200"/>
            <a:ext cx="7467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</a:t>
            </a:r>
            <a:r>
              <a:rPr lang="zh-CN" altLang="zh-CN" sz="3600" b="1"/>
              <a:t>谁给你们的影响最大？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533400" y="4454525"/>
            <a:ext cx="8382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Who had the biggest effect/ influence on you? 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33400" y="5715000"/>
            <a:ext cx="6400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Who influenced you most?</a:t>
            </a:r>
            <a:endParaRPr lang="zh-CN" altLang="zh-CN" sz="3600" b="1">
              <a:solidFill>
                <a:srgbClr val="0000CC"/>
              </a:solidFill>
            </a:endParaRPr>
          </a:p>
        </p:txBody>
      </p:sp>
      <p:sp>
        <p:nvSpPr>
          <p:cNvPr id="13" name="上箭头 12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下箭头 13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你能再多说点吗？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4732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Could you please speak a little more? 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23622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 </a:t>
            </a:r>
            <a:r>
              <a:rPr lang="zh-CN" altLang="en-US" sz="3600" b="1"/>
              <a:t>你说的学习风格是什么意思？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3400" y="3048000"/>
            <a:ext cx="8153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What do you mean by saying learning styles?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4491038"/>
            <a:ext cx="74676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3)</a:t>
            </a:r>
            <a:r>
              <a:rPr lang="zh-CN" altLang="en-US" sz="3600" b="1"/>
              <a:t>你是如何学习外语的？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5145088"/>
            <a:ext cx="83820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How did you learn a foreign language? 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985838"/>
            <a:ext cx="79248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</a:t>
            </a:r>
            <a:r>
              <a:rPr lang="zh-CN" altLang="en-US" sz="3600" b="1"/>
              <a:t>你如何看待在英国排队的事情？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1716088"/>
            <a:ext cx="86868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do you think of queuing in England? 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2593975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</a:t>
            </a:r>
            <a:r>
              <a:rPr lang="zh-CN" altLang="en-US" sz="3600" b="1"/>
              <a:t>你能说说英国人吗？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3163888"/>
            <a:ext cx="8153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Can you talk about English people?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4267200"/>
            <a:ext cx="7467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你还有别的困难吗？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57200" y="4916488"/>
            <a:ext cx="83820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Do you have any other problems?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那我该做什么呢？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4732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should I do then?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23622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 </a:t>
            </a:r>
            <a:r>
              <a:rPr lang="zh-CN" altLang="en-US" sz="3600" b="1"/>
              <a:t>我还需要注意什么吗？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3400" y="3124200"/>
            <a:ext cx="81534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What else should I pay attention to?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4267200"/>
            <a:ext cx="7467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你觉得我需要吃药吗？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85800" y="4900613"/>
            <a:ext cx="8382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Do you think I need to take some medicine?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8200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8201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457200" indent="-457200"/>
            <a:endParaRPr lang="zh-CN" altLang="en-US" sz="3600" b="1">
              <a:solidFill>
                <a:srgbClr val="1C1C1C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838200" y="76200"/>
            <a:ext cx="7162800" cy="830997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blurRad="50800" dist="38100" dir="13500000" algn="br" rotWithShape="0">
              <a:srgbClr val="0000CC">
                <a:alpha val="4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最</a:t>
            </a:r>
            <a:r>
              <a:rPr lang="zh-CN" altLang="en-US" sz="48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近</a:t>
            </a:r>
            <a:r>
              <a:rPr lang="zh-CN" altLang="en-US" sz="4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五年基本情况一览表</a:t>
            </a:r>
            <a:endParaRPr lang="en-US" altLang="zh-CN" sz="4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438400" y="897524"/>
            <a:ext cx="4191000" cy="110799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</a:ln>
          <a:effectLst>
            <a:outerShdw blurRad="50800" dist="38100" dir="18900000" algn="bl" rotWithShape="0">
              <a:srgbClr val="FF0000">
                <a:alpha val="4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zh-CN" altLang="en-US" sz="6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试题</a:t>
            </a:r>
            <a:r>
              <a:rPr lang="en-US" altLang="zh-CN" sz="6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6600" b="1" dirty="0" smtClean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29</a:t>
            </a:r>
            <a:r>
              <a:rPr lang="zh-CN" altLang="en-US" sz="6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套</a:t>
            </a:r>
            <a:endParaRPr lang="en-US" altLang="zh-CN" sz="6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4800" y="2576155"/>
            <a:ext cx="3962400" cy="70788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</a:ln>
          <a:effectLst>
            <a:outerShdw blurRad="50800" dist="38100" dir="13500000" algn="br" rotWithShape="0">
              <a:srgbClr val="FF0000">
                <a:alpha val="4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rgbClr val="0000CC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特殊疑问</a:t>
            </a:r>
            <a:r>
              <a:rPr lang="zh-CN" altLang="en-US" sz="4000" b="1" dirty="0" smtClean="0">
                <a:solidFill>
                  <a:srgbClr val="0000CC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4000" b="1" dirty="0" smtClean="0">
                <a:solidFill>
                  <a:srgbClr val="0000CC"/>
                </a:solidFill>
                <a:latin typeface="+mj-ea"/>
                <a:ea typeface="+mj-ea"/>
                <a:cs typeface="Times New Roman" panose="02020603050405020304" pitchFamily="18" charset="0"/>
              </a:rPr>
              <a:t>:</a:t>
            </a:r>
            <a:r>
              <a:rPr lang="en-US" altLang="zh-CN" sz="4000" b="1" dirty="0" smtClean="0">
                <a:solidFill>
                  <a:srgbClr val="FF0066"/>
                </a:solidFill>
                <a:latin typeface="+mj-ea"/>
                <a:ea typeface="+mj-ea"/>
                <a:cs typeface="Times New Roman" panose="02020603050405020304" pitchFamily="18" charset="0"/>
              </a:rPr>
              <a:t>62</a:t>
            </a:r>
            <a:endParaRPr lang="en-US" altLang="zh-CN" sz="4000" b="1" dirty="0">
              <a:solidFill>
                <a:srgbClr val="0000CC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648200" y="4122241"/>
            <a:ext cx="4038600" cy="1754188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</a:ln>
          <a:effectLst>
            <a:outerShdw blurRad="50800" dist="38100" dir="18900000" algn="bl" rotWithShape="0">
              <a:srgbClr val="FF0000">
                <a:alpha val="40000"/>
              </a:srgb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一般现在时：</a:t>
            </a:r>
            <a:r>
              <a:rPr lang="en-US" altLang="zh-CN" sz="36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句</a:t>
            </a:r>
            <a:endParaRPr lang="en-US" altLang="zh-CN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一般过去时：</a:t>
            </a:r>
            <a:r>
              <a:rPr lang="en-US" altLang="zh-CN" sz="36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5 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句</a:t>
            </a:r>
            <a:endParaRPr lang="en-US" altLang="zh-CN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现在完成时：</a:t>
            </a:r>
            <a:r>
              <a:rPr lang="en-US" altLang="zh-CN" sz="3600" b="1" dirty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1 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句</a:t>
            </a:r>
            <a:endParaRPr lang="en-US" altLang="zh-CN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24400" y="2576155"/>
            <a:ext cx="3886200" cy="70788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</a:ln>
          <a:effectLst>
            <a:outerShdw blurRad="50800" dist="38100" dir="13500000" algn="br" rotWithShape="0">
              <a:srgbClr val="FF0000">
                <a:alpha val="4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zh-CN" altLang="en-US" sz="4000" b="1" dirty="0">
                <a:solidFill>
                  <a:srgbClr val="0000CC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一般疑问</a:t>
            </a:r>
            <a:r>
              <a:rPr lang="zh-CN" altLang="en-US" sz="4000" b="1" dirty="0" smtClean="0">
                <a:solidFill>
                  <a:srgbClr val="0000CC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句</a:t>
            </a:r>
            <a:r>
              <a:rPr lang="en-US" altLang="zh-CN" sz="4000" b="1" dirty="0" smtClean="0">
                <a:solidFill>
                  <a:srgbClr val="0000CC"/>
                </a:solidFill>
                <a:latin typeface="+mj-ea"/>
                <a:ea typeface="+mj-ea"/>
                <a:cs typeface="Times New Roman" panose="02020603050405020304" pitchFamily="18" charset="0"/>
              </a:rPr>
              <a:t>:</a:t>
            </a:r>
            <a:r>
              <a:rPr lang="en-US" altLang="zh-CN" sz="4000" b="1" dirty="0" smtClean="0">
                <a:solidFill>
                  <a:srgbClr val="FF0066"/>
                </a:solidFill>
                <a:latin typeface="+mj-ea"/>
                <a:ea typeface="+mj-ea"/>
                <a:cs typeface="Times New Roman" panose="02020603050405020304" pitchFamily="18" charset="0"/>
              </a:rPr>
              <a:t>25</a:t>
            </a:r>
            <a:endParaRPr lang="en-US" altLang="zh-CN" sz="4000" b="1" dirty="0">
              <a:solidFill>
                <a:srgbClr val="0000CC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04800" y="4099917"/>
            <a:ext cx="4038600" cy="2308324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</a:ln>
          <a:effectLst>
            <a:outerShdw blurRad="50800" dist="38100" dir="18900000" algn="bl" rotWithShape="0">
              <a:srgbClr val="FF0000">
                <a:alpha val="40000"/>
              </a:srgbClr>
            </a:outer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一般现在时</a:t>
            </a:r>
            <a:r>
              <a:rPr lang="zh-CN" altLang="en-US" sz="3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b="1" dirty="0" smtClean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41</a:t>
            </a:r>
            <a:r>
              <a:rPr lang="zh-CN" altLang="en-US" sz="3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句</a:t>
            </a:r>
            <a:endParaRPr lang="en-US" altLang="zh-CN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一般过去时</a:t>
            </a:r>
            <a:r>
              <a:rPr lang="zh-CN" altLang="en-US" sz="3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3600" b="1" dirty="0" smtClean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 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句</a:t>
            </a:r>
            <a:endParaRPr lang="en-US" altLang="zh-CN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zh-CN" altLang="en-US" sz="3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一般将来时：</a:t>
            </a:r>
            <a:r>
              <a:rPr lang="en-US" altLang="zh-CN" sz="3600" b="1" dirty="0" smtClean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3 </a:t>
            </a:r>
            <a:r>
              <a:rPr lang="zh-CN" altLang="en-US" sz="3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句</a:t>
            </a:r>
            <a:endParaRPr lang="en-US" altLang="zh-CN" sz="3600" b="1" dirty="0" smtClean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0" hangingPunct="0">
              <a:defRPr/>
            </a:pP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含</a:t>
            </a:r>
            <a:r>
              <a:rPr lang="zh-CN" altLang="en-US" sz="3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情态动词：</a:t>
            </a:r>
            <a:r>
              <a:rPr lang="en-US" altLang="zh-CN" sz="3600" b="1" dirty="0" smtClean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9 </a:t>
            </a:r>
            <a:r>
              <a:rPr lang="zh-CN" altLang="en-US" sz="3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句   </a:t>
            </a:r>
            <a:endParaRPr lang="en-US" altLang="zh-CN" sz="3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下箭头 8"/>
          <p:cNvSpPr/>
          <p:nvPr/>
        </p:nvSpPr>
        <p:spPr>
          <a:xfrm rot="2303897">
            <a:off x="3200400" y="1912441"/>
            <a:ext cx="457200" cy="685800"/>
          </a:xfrm>
          <a:prstGeom prst="downArrow">
            <a:avLst/>
          </a:prstGeom>
          <a:solidFill>
            <a:srgbClr val="FF0066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 rot="19503871">
            <a:off x="5178831" y="1905359"/>
            <a:ext cx="457200" cy="685800"/>
          </a:xfrm>
          <a:prstGeom prst="downArrow">
            <a:avLst/>
          </a:prstGeom>
          <a:solidFill>
            <a:srgbClr val="FF0066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1905000" y="3284041"/>
            <a:ext cx="457200" cy="838200"/>
          </a:xfrm>
          <a:prstGeom prst="downArrow">
            <a:avLst/>
          </a:prstGeom>
          <a:solidFill>
            <a:srgbClr val="FF0066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下箭头 11"/>
          <p:cNvSpPr/>
          <p:nvPr/>
        </p:nvSpPr>
        <p:spPr>
          <a:xfrm>
            <a:off x="6324600" y="3284041"/>
            <a:ext cx="457200" cy="838200"/>
          </a:xfrm>
          <a:prstGeom prst="downArrow">
            <a:avLst/>
          </a:prstGeom>
          <a:solidFill>
            <a:srgbClr val="FF0066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4114800" y="6027241"/>
            <a:ext cx="838200" cy="381000"/>
          </a:xfrm>
          <a:prstGeom prst="rightArrow">
            <a:avLst/>
          </a:prstGeom>
          <a:solidFill>
            <a:srgbClr val="FF0066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648200" y="5852755"/>
            <a:ext cx="3886200" cy="707886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blurRad="50800" dist="38100" dir="13500000" algn="br" rotWithShape="0">
              <a:srgbClr val="FF0000">
                <a:alpha val="4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should,   can</a:t>
            </a:r>
            <a:endParaRPr lang="en-US" altLang="zh-CN" sz="4000" b="1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438400" y="914400"/>
            <a:ext cx="4191000" cy="1107996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</a:ln>
          <a:effectLst>
            <a:outerShdw blurRad="50800" dist="38100" dir="18900000" algn="bl" rotWithShape="0">
              <a:srgbClr val="FF0000">
                <a:alpha val="4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eaLnBrk="0" hangingPunct="0">
              <a:defRPr/>
            </a:pPr>
            <a:r>
              <a:rPr lang="zh-CN" altLang="en-US" sz="6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问题</a:t>
            </a:r>
            <a:r>
              <a:rPr lang="en-US" altLang="zh-CN" sz="6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:</a:t>
            </a:r>
            <a:r>
              <a:rPr lang="en-US" altLang="zh-CN" sz="6600" b="1" dirty="0" smtClean="0">
                <a:solidFill>
                  <a:srgbClr val="FF0066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87</a:t>
            </a:r>
            <a:r>
              <a:rPr lang="zh-CN" altLang="en-US" sz="6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个</a:t>
            </a:r>
            <a:endParaRPr lang="en-US" altLang="zh-CN" sz="6600" b="1" dirty="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/>
      <p:bldP spid="15" grpId="1"/>
      <p:bldP spid="16" grpId="0" animBg="1"/>
      <p:bldP spid="16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</a:t>
            </a:r>
            <a:r>
              <a:rPr lang="zh-CN" altLang="en-US" sz="3600" b="1"/>
              <a:t>英国人喜欢旧车吗？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4732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Do the British people like old cars? 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23622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</a:t>
            </a:r>
            <a:r>
              <a:rPr lang="zh-CN" altLang="en-US" sz="3600" b="1"/>
              <a:t>你什么意思呢？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3400" y="3048000"/>
            <a:ext cx="5029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What do you mean?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41910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</a:t>
            </a:r>
            <a:r>
              <a:rPr lang="zh-CN" altLang="en-US" sz="3600" b="1"/>
              <a:t>英国人不太在乎穿什么衣服，对吗？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867275"/>
            <a:ext cx="8382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The British people care little about clothes, do they?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2011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</a:t>
            </a:r>
            <a:r>
              <a:rPr lang="zh-CN" altLang="en-US" sz="3600" b="1"/>
              <a:t>你和你的室友相处得如何？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227138"/>
            <a:ext cx="82296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do you get along with your roommates?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23622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</a:t>
            </a:r>
            <a:r>
              <a:rPr lang="zh-CN" altLang="en-US" sz="3600" b="1"/>
              <a:t>为什么你不直接与他们谈一谈？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3400" y="2914650"/>
            <a:ext cx="79248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Why don’t you have a talk directly with them?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41910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</a:t>
            </a:r>
            <a:r>
              <a:rPr lang="zh-CN" altLang="en-US" sz="3600" b="1"/>
              <a:t>你的老师的建议是什么？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867275"/>
            <a:ext cx="8382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are your teacher’s suggestions? </a:t>
            </a:r>
            <a:r>
              <a:rPr lang="en-US" altLang="zh-CN" sz="3600" b="1">
                <a:solidFill>
                  <a:srgbClr val="FF0000"/>
                </a:solidFill>
              </a:rPr>
              <a:t>/  What is your teacher’s advice?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1024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8229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我为什么不能与朋友们一起开车？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4732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Why can’t I drive with my friends?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23622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 </a:t>
            </a:r>
            <a:r>
              <a:rPr lang="zh-CN" altLang="en-US" sz="3600" b="1"/>
              <a:t>我真的需要这些规则吗？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2914650"/>
            <a:ext cx="82296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Do I really need these rules? / Are these rules necessary for me? 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41910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这些规则有什么用处？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867275"/>
            <a:ext cx="8382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are these rules for? / What’s the use of these rules?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这本书有什么问题</a:t>
            </a:r>
            <a:r>
              <a:rPr lang="en-US" altLang="zh-CN" sz="3600" b="1"/>
              <a:t>?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2954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What’s the problem of the book?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57200" y="18288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 </a:t>
            </a:r>
            <a:r>
              <a:rPr lang="zh-CN" altLang="en-US" sz="3600" b="1"/>
              <a:t>为什么你认为情节难以相信？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04800" y="2457450"/>
            <a:ext cx="8153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Why do you think the plot is hard to believe/ unbelievable?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0" y="3773488"/>
            <a:ext cx="6629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报纸怎么评论这本书？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338638"/>
            <a:ext cx="8839200" cy="206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How do the newspapers comment on/upon this book?</a:t>
            </a:r>
            <a:endParaRPr lang="en-US" altLang="zh-CN" sz="3200" b="1">
              <a:solidFill>
                <a:srgbClr val="0000CC"/>
              </a:solidFill>
            </a:endParaRPr>
          </a:p>
          <a:p>
            <a:r>
              <a:rPr lang="en-US" altLang="zh-CN" sz="3200" b="1">
                <a:solidFill>
                  <a:srgbClr val="FF0000"/>
                </a:solidFill>
              </a:rPr>
              <a:t>What are the comments of the newspapers on this book?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</a:t>
            </a:r>
            <a:r>
              <a:rPr lang="zh-CN" altLang="en-US" sz="3600" b="1"/>
              <a:t>我一次可以借几本书呢？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1473200"/>
            <a:ext cx="89154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many books can I borrow at one time?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23622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</a:t>
            </a:r>
            <a:r>
              <a:rPr lang="zh-CN" altLang="en-US" sz="3600" b="1"/>
              <a:t>我可以借多长时间呢？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3400" y="3048000"/>
            <a:ext cx="7315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How long can I keep the books?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38862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</a:t>
            </a:r>
            <a:r>
              <a:rPr lang="zh-CN" altLang="en-US" sz="3600" b="1"/>
              <a:t>我如果还书晚了会怎么样？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562475"/>
            <a:ext cx="8382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will happen if I return the books late?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13320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8077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</a:t>
            </a:r>
            <a:r>
              <a:rPr lang="zh-CN" altLang="en-US" sz="3600" b="1"/>
              <a:t>你想在艺术学院学习什么专业？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227138"/>
            <a:ext cx="82296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subject do you want to study at the arts campus?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33400" y="23622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</a:t>
            </a:r>
            <a:r>
              <a:rPr lang="zh-CN" altLang="en-US" sz="3600" b="1"/>
              <a:t>你在这一领域得过奖吗？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3400" y="30480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Have you won any races in this field?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38862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</a:t>
            </a:r>
            <a:r>
              <a:rPr lang="zh-CN" altLang="en-US" sz="3600" b="1"/>
              <a:t>你是如何发展出对历史的兴趣的？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562475"/>
            <a:ext cx="8382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How do you develop an interest in history?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8382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在将来的教室里互联网有什么用？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371600"/>
            <a:ext cx="8229600" cy="25542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is the use of the Internet in the future classroom? / </a:t>
            </a:r>
            <a:r>
              <a:rPr lang="en-US" altLang="zh-CN" sz="3200" b="1">
                <a:solidFill>
                  <a:srgbClr val="FF0000"/>
                </a:solidFill>
              </a:rPr>
              <a:t>What is the Internet for in  the future classroom? </a:t>
            </a:r>
            <a:r>
              <a:rPr lang="en-US" altLang="zh-CN" sz="3200" b="1">
                <a:solidFill>
                  <a:srgbClr val="0000CC"/>
                </a:solidFill>
              </a:rPr>
              <a:t>/ What role will the Internet play in the future classroom?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41910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 </a:t>
            </a:r>
            <a:r>
              <a:rPr lang="zh-CN" altLang="en-US" sz="3600" b="1"/>
              <a:t>将来学生如何参加考试？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867275"/>
            <a:ext cx="8382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How will students take exams in the future?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801688"/>
            <a:ext cx="64770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将来学生需要学习什么？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1862138"/>
            <a:ext cx="8382000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will students need to study</a:t>
            </a:r>
            <a:r>
              <a:rPr lang="en-US" altLang="zh-CN" sz="3600" b="1">
                <a:solidFill>
                  <a:srgbClr val="FF0000"/>
                </a:solidFill>
              </a:rPr>
              <a:t>/</a:t>
            </a:r>
            <a:r>
              <a:rPr lang="en-US" altLang="zh-CN" sz="3600" b="1">
                <a:solidFill>
                  <a:srgbClr val="0000CC"/>
                </a:solidFill>
              </a:rPr>
              <a:t> </a:t>
            </a:r>
            <a:r>
              <a:rPr lang="en-US" altLang="zh-CN" sz="3600" b="1">
                <a:solidFill>
                  <a:srgbClr val="FF0000"/>
                </a:solidFill>
              </a:rPr>
              <a:t>learn</a:t>
            </a:r>
            <a:r>
              <a:rPr lang="en-US" altLang="zh-CN" sz="3600" b="1">
                <a:solidFill>
                  <a:srgbClr val="0000CC"/>
                </a:solidFill>
              </a:rPr>
              <a:t> in the future? </a:t>
            </a:r>
            <a:endParaRPr lang="en-US" altLang="zh-CN" sz="3600" b="1">
              <a:solidFill>
                <a:srgbClr val="0000CC"/>
              </a:solidFill>
            </a:endParaRPr>
          </a:p>
          <a:p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0000CC"/>
                </a:solidFill>
              </a:rPr>
              <a:t>What is necessary for students  to learn</a:t>
            </a:r>
            <a:r>
              <a:rPr lang="en-US" altLang="zh-CN" sz="3600" b="1">
                <a:solidFill>
                  <a:srgbClr val="FF0000"/>
                </a:solidFill>
              </a:rPr>
              <a:t>/ study </a:t>
            </a:r>
            <a:r>
              <a:rPr lang="en-US" altLang="zh-CN" sz="3600" b="1">
                <a:solidFill>
                  <a:srgbClr val="0000CC"/>
                </a:solidFill>
              </a:rPr>
              <a:t>in the future? 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5" name="上箭头 4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下箭头 5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上箭头标注 7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8229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</a:t>
            </a:r>
            <a:r>
              <a:rPr lang="zh-CN" altLang="en-US" sz="3600" b="1"/>
              <a:t>我怎样才能使他们共同工作呢？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1325563"/>
            <a:ext cx="8686800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can I make them work together? / How do I make them work as a team? / What  can I do to make them work together?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57200" y="2971800"/>
            <a:ext cx="77724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 </a:t>
            </a:r>
            <a:r>
              <a:rPr lang="zh-CN" altLang="en-US" sz="3600" b="1"/>
              <a:t>你认为什么时候召集开会最好呢？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04800" y="3581400"/>
            <a:ext cx="845820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What do you think is best to call them for a meeting? </a:t>
            </a:r>
            <a:r>
              <a:rPr lang="en-US" altLang="zh-CN" sz="3600" b="1">
                <a:solidFill>
                  <a:srgbClr val="FF0000"/>
                </a:solidFill>
              </a:rPr>
              <a:t>/ What do you think is the best  time to call everyone for meeting? / </a:t>
            </a:r>
            <a:r>
              <a:rPr lang="en-US" altLang="zh-CN" sz="3600" b="1">
                <a:solidFill>
                  <a:srgbClr val="0000CC"/>
                </a:solidFill>
              </a:rPr>
              <a:t>When do you think is best to call a meeting?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0" name="上箭头 9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下箭头 10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1390650"/>
            <a:ext cx="84582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作为领导，我应该怎样对待团队成员呢？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2743200"/>
            <a:ext cx="838200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How should I treat my teammates as a leader? </a:t>
            </a:r>
            <a:endParaRPr lang="en-US" altLang="zh-CN" sz="3600" b="1">
              <a:solidFill>
                <a:srgbClr val="FF0000"/>
              </a:solidFill>
            </a:endParaRPr>
          </a:p>
          <a:p>
            <a:endParaRPr lang="en-US" altLang="zh-CN" sz="3600" b="1">
              <a:solidFill>
                <a:srgbClr val="FF0000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How should I treat my team members  as a monitor?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2286000" y="3810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6" name="上箭头 5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下箭头 6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上箭头标注 8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7468"/>
            <a:ext cx="8229600" cy="1143000"/>
          </a:xfrm>
        </p:spPr>
        <p:txBody>
          <a:bodyPr/>
          <a:lstStyle/>
          <a:p>
            <a:r>
              <a:rPr lang="en-US" altLang="zh-CN" b="1" dirty="0" smtClean="0">
                <a:hlinkClick r:id="rId1" tooltip="" action="ppaction://hlinkfile"/>
              </a:rPr>
              <a:t>2021</a:t>
            </a:r>
            <a:r>
              <a:rPr lang="zh-CN" altLang="zh-CN" b="1" dirty="0" smtClean="0">
                <a:hlinkClick r:id="rId1" tooltip="" action="ppaction://hlinkfile"/>
              </a:rPr>
              <a:t>英语</a:t>
            </a:r>
            <a:r>
              <a:rPr lang="zh-CN" altLang="zh-CN" b="1" dirty="0">
                <a:hlinkClick r:id="rId1" tooltip="" action="ppaction://hlinkfile"/>
              </a:rPr>
              <a:t>听说考试真</a:t>
            </a:r>
            <a:r>
              <a:rPr lang="zh-CN" altLang="zh-CN" b="1" dirty="0" smtClean="0">
                <a:hlinkClick r:id="rId1" tooltip="" action="ppaction://hlinkfile"/>
              </a:rPr>
              <a:t>题</a:t>
            </a:r>
            <a:r>
              <a:rPr lang="en-US" altLang="zh-CN" b="1" dirty="0" smtClean="0">
                <a:hlinkClick r:id="rId1" tooltip="" action="ppaction://hlinkfile"/>
              </a:rPr>
              <a:t>A</a:t>
            </a:r>
            <a:endParaRPr lang="zh-CN" altLang="en-US" dirty="0">
              <a:hlinkClick r:id="rId1" tooltip="" action="ppaction://hlinkfile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提问①：那是什么意思呢？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b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提问②：你只是看树叶吗？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b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提问③：什么时候看树叶最好？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1000" y="1524000"/>
            <a:ext cx="8544560" cy="1383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zh-CN" altLang="en-US" b="1" dirty="0"/>
              <a:t>翻译：</a:t>
            </a:r>
            <a:r>
              <a:rPr lang="en-US" altLang="zh-CN" dirty="0"/>
              <a:t>What does that mean?</a:t>
            </a:r>
            <a:endParaRPr lang="en-US" altLang="zh-CN" dirty="0"/>
          </a:p>
          <a:p>
            <a:r>
              <a:rPr lang="zh-CN" altLang="en-US" b="1" dirty="0">
                <a:solidFill>
                  <a:srgbClr val="FF0000"/>
                </a:solidFill>
              </a:rPr>
              <a:t>Fortunately, big </a:t>
            </a:r>
            <a:r>
              <a:rPr lang="en-US" altLang="zh-CN" b="1" dirty="0">
                <a:solidFill>
                  <a:srgbClr val="FF0000"/>
                </a:solidFill>
              </a:rPr>
              <a:t>P</a:t>
            </a:r>
            <a:r>
              <a:rPr lang="zh-CN" altLang="en-US" b="1" dirty="0">
                <a:solidFill>
                  <a:srgbClr val="FF0000"/>
                </a:solidFill>
              </a:rPr>
              <a:t> n</a:t>
            </a:r>
            <a:r>
              <a:rPr lang="en-US" altLang="zh-CN" b="1" dirty="0">
                <a:solidFill>
                  <a:srgbClr val="FF0000"/>
                </a:solidFill>
              </a:rPr>
              <a:t>i</a:t>
            </a:r>
            <a:r>
              <a:rPr lang="zh-CN" altLang="en-US" b="1" dirty="0">
                <a:solidFill>
                  <a:srgbClr val="FF0000"/>
                </a:solidFill>
              </a:rPr>
              <a:t>r my </a:t>
            </a:r>
            <a:r>
              <a:rPr lang="en-US" altLang="zh-CN" b="1" dirty="0">
                <a:solidFill>
                  <a:srgbClr val="FF0000"/>
                </a:solidFill>
              </a:rPr>
              <a:t>H</a:t>
            </a:r>
            <a:r>
              <a:rPr lang="zh-CN" altLang="en-US" b="1" dirty="0">
                <a:solidFill>
                  <a:srgbClr val="FF0000"/>
                </a:solidFill>
              </a:rPr>
              <a:t>, </a:t>
            </a:r>
            <a:r>
              <a:rPr lang="en-US" altLang="zh-CN" b="1" u="sng" dirty="0">
                <a:solidFill>
                  <a:srgbClr val="FF0000"/>
                </a:solidFill>
              </a:rPr>
              <a:t>it’s </a:t>
            </a:r>
            <a:r>
              <a:rPr lang="zh-CN" altLang="en-US" b="1" u="sng" dirty="0">
                <a:solidFill>
                  <a:srgbClr val="FF0000"/>
                </a:solidFill>
              </a:rPr>
              <a:t>just </a:t>
            </a:r>
            <a:r>
              <a:rPr lang="en-US" altLang="zh-CN" b="1" u="sng" dirty="0">
                <a:solidFill>
                  <a:srgbClr val="FF0000"/>
                </a:solidFill>
              </a:rPr>
              <a:t>10</a:t>
            </a:r>
            <a:r>
              <a:rPr lang="zh-CN" altLang="en-US" b="1" u="sng" dirty="0">
                <a:solidFill>
                  <a:srgbClr val="FF0000"/>
                </a:solidFill>
              </a:rPr>
              <a:t> minutes</a:t>
            </a:r>
            <a:r>
              <a:rPr lang="en-US" altLang="zh-CN" b="1" u="sng" dirty="0">
                <a:solidFill>
                  <a:srgbClr val="FF0000"/>
                </a:solidFill>
              </a:rPr>
              <a:t>’</a:t>
            </a:r>
            <a:r>
              <a:rPr lang="zh-CN" altLang="en-US" b="1" u="sng" dirty="0">
                <a:solidFill>
                  <a:srgbClr val="FF0000"/>
                </a:solidFill>
              </a:rPr>
              <a:t> walk away</a:t>
            </a:r>
            <a:r>
              <a:rPr lang="zh-CN" altLang="en-US" b="1" dirty="0">
                <a:solidFill>
                  <a:srgbClr val="FF0000"/>
                </a:solidFill>
              </a:rPr>
              <a:t>. Ca,</a:t>
            </a:r>
            <a:r>
              <a:rPr lang="en-US" altLang="zh-CN" b="1" dirty="0">
                <a:solidFill>
                  <a:srgbClr val="FF0000"/>
                </a:solidFill>
              </a:rPr>
              <a:t>watching </a:t>
            </a:r>
            <a:r>
              <a:rPr lang="en-US" altLang="zh-CN" b="1" dirty="0">
                <a:solidFill>
                  <a:srgbClr val="FF0000"/>
                </a:solidFill>
              </a:rPr>
              <a:t>trees change color</a:t>
            </a:r>
            <a:r>
              <a:rPr lang="zh-CN" altLang="en-US" b="1" dirty="0">
                <a:solidFill>
                  <a:srgbClr val="FF0000"/>
                </a:solidFill>
              </a:rPr>
              <a:t> , 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1000" y="3497580"/>
            <a:ext cx="8898890" cy="1383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zh-CN" altLang="en-US" b="1" dirty="0"/>
              <a:t>翻译：</a:t>
            </a:r>
            <a:r>
              <a:rPr lang="en-US" altLang="zh-CN" b="1" dirty="0"/>
              <a:t>Did you just watch the tree leaves?</a:t>
            </a:r>
            <a:endParaRPr lang="en-US" altLang="zh-CN" b="1" dirty="0"/>
          </a:p>
          <a:p>
            <a:r>
              <a:rPr lang="zh-CN" altLang="en-US" b="1" dirty="0">
                <a:solidFill>
                  <a:srgbClr val="FF0000"/>
                </a:solidFill>
              </a:rPr>
              <a:t> the best</a:t>
            </a:r>
            <a:r>
              <a:rPr lang="en-US" altLang="zh-CN" b="1" dirty="0">
                <a:solidFill>
                  <a:srgbClr val="FF0000"/>
                </a:solidFill>
              </a:rPr>
              <a:t>  </a:t>
            </a:r>
            <a:r>
              <a:rPr lang="zh-CN" altLang="en-US" b="1" u="sng" dirty="0">
                <a:solidFill>
                  <a:srgbClr val="FF0000"/>
                </a:solidFill>
              </a:rPr>
              <a:t>Ride her mountain bike in the forest.</a:t>
            </a:r>
            <a:r>
              <a:rPr lang="zh-CN" altLang="en-US" b="1" dirty="0">
                <a:solidFill>
                  <a:srgbClr val="FF0000"/>
                </a:solidFill>
              </a:rPr>
              <a:t> tree leaves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9600" y="5410200"/>
            <a:ext cx="7509510" cy="1383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zh-CN" altLang="en-US" b="1" dirty="0"/>
              <a:t>翻译：</a:t>
            </a:r>
            <a:r>
              <a:rPr lang="en-US" altLang="zh-CN" b="1" dirty="0"/>
              <a:t>When is the best time to watch the tree leaves?</a:t>
            </a:r>
            <a:endParaRPr lang="en-US" altLang="zh-CN" b="1" dirty="0"/>
          </a:p>
          <a:p>
            <a:pPr algn="l">
              <a:buClrTx/>
              <a:buSzTx/>
              <a:buFontTx/>
            </a:pPr>
            <a:r>
              <a:rPr lang="zh-CN" altLang="en-US" b="1" u="sng" dirty="0">
                <a:solidFill>
                  <a:srgbClr val="FF0000"/>
                </a:solidFill>
              </a:rPr>
              <a:t>Mid-September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" y="742950"/>
            <a:ext cx="8991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</a:t>
            </a:r>
            <a:r>
              <a:rPr lang="zh-CN" altLang="en-US" sz="3600" b="1"/>
              <a:t>体育运动在英国中学和大学里重要吗？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1443038"/>
            <a:ext cx="8686800" cy="206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Is sport important in British middle schools and universities? 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Are sports important in British high schools and universities?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34290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Q2:</a:t>
            </a:r>
            <a:r>
              <a:rPr lang="zh-CN" altLang="en-US" sz="3600" b="1"/>
              <a:t>哪些体育运动在英国最流行？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4016375"/>
            <a:ext cx="87630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What are the most popular sports in Britain/ England? </a:t>
            </a:r>
            <a:endParaRPr lang="en-US" altLang="zh-CN" sz="36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600" b="1">
                <a:solidFill>
                  <a:srgbClr val="FF0000"/>
                </a:solidFill>
              </a:rPr>
              <a:t>What sports are the most popular ones in Britain/ England?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2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0" name="上箭头 9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下箭头 10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9906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</a:t>
            </a:r>
            <a:r>
              <a:rPr lang="zh-CN" altLang="en-US" sz="3600" b="1"/>
              <a:t>体育运动是不是谈话中的常用话题？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81000" y="2133600"/>
            <a:ext cx="83820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Is sports a common topic in daily conversation? </a:t>
            </a:r>
            <a:endParaRPr lang="en-US" altLang="zh-CN" sz="3600" b="1">
              <a:solidFill>
                <a:srgbClr val="0000CC"/>
              </a:solidFill>
            </a:endParaRPr>
          </a:p>
          <a:p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Is sports the thing most talked about?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20484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6" name="上箭头 5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下箭头 6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上箭头标注 8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742950"/>
            <a:ext cx="4876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</a:t>
            </a:r>
            <a:r>
              <a:rPr lang="zh-CN" altLang="en-US" sz="3600" b="1"/>
              <a:t>你什么时候下班？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371600"/>
            <a:ext cx="82296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When do you finish work?</a:t>
            </a:r>
            <a:r>
              <a:rPr lang="en-US" altLang="zh-CN" sz="3200" b="1">
                <a:solidFill>
                  <a:srgbClr val="FF0000"/>
                </a:solidFill>
              </a:rPr>
              <a:t>/ What time are you off work?/</a:t>
            </a:r>
            <a:r>
              <a:rPr lang="en-US" altLang="zh-CN" sz="3200" b="1">
                <a:solidFill>
                  <a:srgbClr val="0000CC"/>
                </a:solidFill>
              </a:rPr>
              <a:t> When do you get off work?/ </a:t>
            </a:r>
            <a:r>
              <a:rPr lang="en-US" altLang="zh-CN" sz="3200" b="1">
                <a:solidFill>
                  <a:srgbClr val="FF0000"/>
                </a:solidFill>
              </a:rPr>
              <a:t>What time do you finish work?</a:t>
            </a:r>
            <a:r>
              <a:rPr lang="en-US" altLang="zh-CN" sz="3200" b="1">
                <a:solidFill>
                  <a:srgbClr val="0000CC"/>
                </a:solidFill>
              </a:rPr>
              <a:t>/ What time do you get off work? 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581400"/>
            <a:ext cx="5638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</a:t>
            </a:r>
            <a:r>
              <a:rPr lang="zh-CN" altLang="en-US" sz="3600" b="1"/>
              <a:t>你们晚上有哪些活动？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267200"/>
            <a:ext cx="78486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do you do in the evenings?/ </a:t>
            </a:r>
            <a:r>
              <a:rPr lang="en-US" altLang="zh-CN" sz="3600" b="1">
                <a:solidFill>
                  <a:srgbClr val="FF0000"/>
                </a:solidFill>
              </a:rPr>
              <a:t>What activities do you have in the evenings?/</a:t>
            </a:r>
            <a:r>
              <a:rPr lang="en-US" altLang="zh-CN" sz="3600" b="1">
                <a:solidFill>
                  <a:srgbClr val="0000CC"/>
                </a:solidFill>
              </a:rPr>
              <a:t> What are your evening activities?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990600" y="1411288"/>
            <a:ext cx="6934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</a:t>
            </a:r>
            <a:r>
              <a:rPr lang="zh-CN" altLang="en-US" sz="3600" b="1"/>
              <a:t>你经常带工作回家吗？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914400" y="2316163"/>
            <a:ext cx="6629400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Do you often bring work home?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Do you often take work home? 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2" name="Rectangle 10"/>
          <p:cNvSpPr>
            <a:spLocks noChangeArrowheads="1"/>
          </p:cNvSpPr>
          <p:nvPr/>
        </p:nvSpPr>
        <p:spPr bwMode="auto">
          <a:xfrm>
            <a:off x="2286000" y="2540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53340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</a:t>
            </a:r>
            <a:r>
              <a:rPr lang="zh-CN" altLang="en-US" sz="3600" b="1"/>
              <a:t>我还要带其它衣服吗？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143000"/>
            <a:ext cx="82296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Shall I take other clothes?/ Do I need to take other clothes?/ Do I have to take other clothes?/ Is it necessary for me to take other clothes?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200400"/>
            <a:ext cx="6477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</a:t>
            </a:r>
            <a:r>
              <a:rPr lang="zh-CN" altLang="en-US" sz="3600" b="1"/>
              <a:t>英国人喜欢什么样的礼物？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81000" y="3810000"/>
            <a:ext cx="838200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kind of presents/ gifts do the British people like?/ What kind of presents are the British people fond of?/ What kind of presents do the British like?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2355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28600" y="7620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</a:t>
            </a:r>
            <a:r>
              <a:rPr lang="zh-CN" altLang="en-US" sz="3600" b="1"/>
              <a:t>我去别人家吃饭时，我要带些什么？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1495425"/>
            <a:ext cx="8382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shall I take when I go to others’ to have meals?</a:t>
            </a:r>
            <a:r>
              <a:rPr lang="en-US" altLang="zh-CN" sz="3600" b="1">
                <a:solidFill>
                  <a:srgbClr val="FF0000"/>
                </a:solidFill>
              </a:rPr>
              <a:t>/ What shall I take when I have  meals at others’ home?</a:t>
            </a:r>
            <a:r>
              <a:rPr lang="en-US" altLang="zh-CN" sz="3600" b="1">
                <a:solidFill>
                  <a:srgbClr val="0000CC"/>
                </a:solidFill>
              </a:rPr>
              <a:t>/ What should I take if I go to others’ house for dinner?/</a:t>
            </a:r>
            <a:r>
              <a:rPr lang="en-US" altLang="zh-CN" sz="3600" b="1">
                <a:solidFill>
                  <a:srgbClr val="FF0000"/>
                </a:solidFill>
              </a:rPr>
              <a:t>What should I take if I visit others for dinner?</a:t>
            </a:r>
            <a:r>
              <a:rPr lang="en-US" altLang="zh-CN" sz="3600" b="1">
                <a:solidFill>
                  <a:srgbClr val="0000CC"/>
                </a:solidFill>
              </a:rPr>
              <a:t>/ What should I take if I am invited to others’  for dinner?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24580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6" name="上箭头 5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下箭头 6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上箭头标注 8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609600"/>
            <a:ext cx="8077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</a:t>
            </a:r>
            <a:r>
              <a:rPr lang="zh-CN" altLang="en-US" sz="3600" b="1"/>
              <a:t>我怎样才能留下良好的印象呢？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179513"/>
            <a:ext cx="8229600" cy="255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can I leave a good impression?/ </a:t>
            </a:r>
            <a:r>
              <a:rPr lang="en-US" altLang="zh-CN" sz="3200" b="1">
                <a:solidFill>
                  <a:srgbClr val="FF0000"/>
                </a:solidFill>
              </a:rPr>
              <a:t>How can I make a good impression?/ </a:t>
            </a:r>
            <a:r>
              <a:rPr lang="en-US" altLang="zh-CN" sz="3200" b="1">
                <a:solidFill>
                  <a:srgbClr val="0000CC"/>
                </a:solidFill>
              </a:rPr>
              <a:t>What can I do to make a good impression?/</a:t>
            </a:r>
            <a:r>
              <a:rPr lang="en-US" altLang="zh-CN" sz="3200" b="1">
                <a:solidFill>
                  <a:srgbClr val="FF0000"/>
                </a:solidFill>
              </a:rPr>
              <a:t> What can I do to leave a good impression?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7338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</a:t>
            </a:r>
            <a:r>
              <a:rPr lang="zh-CN" altLang="en-US" sz="3600" b="1"/>
              <a:t>我应该知道的下一个重要事情是什么？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418013"/>
            <a:ext cx="8382000" cy="1754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is the next important thing I should know?/</a:t>
            </a:r>
            <a:r>
              <a:rPr lang="en-US" altLang="zh-CN" sz="3600" b="1">
                <a:solidFill>
                  <a:srgbClr val="FF0000"/>
                </a:solidFill>
              </a:rPr>
              <a:t> What is the next important thing I should be aware of?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1371600"/>
            <a:ext cx="86106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</a:t>
            </a:r>
            <a:r>
              <a:rPr lang="zh-CN" altLang="en-US" sz="3600" b="1"/>
              <a:t>如果我不记得某一个英语词，该怎么办呢？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81000" y="2855913"/>
            <a:ext cx="8229600" cy="255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should I do if I don’t remember an English word?/ </a:t>
            </a:r>
            <a:r>
              <a:rPr lang="en-US" altLang="zh-CN" sz="3200" b="1">
                <a:solidFill>
                  <a:srgbClr val="FF0000"/>
                </a:solidFill>
              </a:rPr>
              <a:t>What should I do if I don’t  remember some English word?/ </a:t>
            </a:r>
            <a:r>
              <a:rPr lang="en-US" altLang="zh-CN" sz="3200" b="1">
                <a:solidFill>
                  <a:srgbClr val="0000CC"/>
                </a:solidFill>
              </a:rPr>
              <a:t>What should I do if I forget one English word?/</a:t>
            </a:r>
            <a:r>
              <a:rPr lang="en-US" altLang="zh-CN" sz="3200" b="1">
                <a:solidFill>
                  <a:srgbClr val="FF0000"/>
                </a:solidFill>
              </a:rPr>
              <a:t>What  if I forget an English word?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Rectangle 10"/>
          <p:cNvSpPr>
            <a:spLocks noChangeArrowheads="1"/>
          </p:cNvSpPr>
          <p:nvPr/>
        </p:nvSpPr>
        <p:spPr bwMode="auto">
          <a:xfrm>
            <a:off x="2286000" y="2540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8382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</a:t>
            </a:r>
            <a:r>
              <a:rPr lang="zh-CN" altLang="en-US" sz="3600" b="1"/>
              <a:t>、颜色怎样影响我们的购买行为？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682750"/>
            <a:ext cx="8458200" cy="4032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do colors affect our buying decisions?/How do colors influence our buying decisions?/How do colors influence our purchasing behavior?/How do colors affect our buying behavior?/How do colors influence our buying behavior?/How do colors affect our purchasing behavior?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27652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106488"/>
            <a:ext cx="6934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</a:t>
            </a:r>
            <a:r>
              <a:rPr lang="zh-CN" altLang="en-US" sz="3600" b="1"/>
              <a:t>、什么颜色对顾客更具吸引力？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2058988"/>
            <a:ext cx="8229600" cy="3046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color is more attractive to customers</a:t>
            </a:r>
            <a:r>
              <a:rPr lang="en-US" altLang="zh-CN" sz="3200" b="1">
                <a:solidFill>
                  <a:srgbClr val="FF0000"/>
                </a:solidFill>
              </a:rPr>
              <a:t>?/What color can attract customers more?/</a:t>
            </a:r>
            <a:r>
              <a:rPr lang="en-US" altLang="zh-CN" sz="3200" b="1">
                <a:solidFill>
                  <a:srgbClr val="0000CC"/>
                </a:solidFill>
              </a:rPr>
              <a:t>What color can appeal to more customers?/</a:t>
            </a:r>
            <a:r>
              <a:rPr lang="en-US" altLang="zh-CN" sz="3200" b="1">
                <a:solidFill>
                  <a:srgbClr val="FF0000"/>
                </a:solidFill>
              </a:rPr>
              <a:t>What color can attract people’s attention more?/</a:t>
            </a:r>
            <a:r>
              <a:rPr lang="en-US" altLang="zh-CN" sz="3200" b="1">
                <a:solidFill>
                  <a:srgbClr val="0000CC"/>
                </a:solidFill>
              </a:rPr>
              <a:t>What color can draw people’s attention more?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28676" name="Rectangle 10"/>
          <p:cNvSpPr>
            <a:spLocks noChangeArrowheads="1"/>
          </p:cNvSpPr>
          <p:nvPr/>
        </p:nvSpPr>
        <p:spPr bwMode="auto">
          <a:xfrm>
            <a:off x="2286000" y="363538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5883"/>
            <a:ext cx="8229600" cy="1143000"/>
          </a:xfrm>
        </p:spPr>
        <p:txBody>
          <a:bodyPr/>
          <a:lstStyle/>
          <a:p>
            <a:r>
              <a:rPr lang="en-US" altLang="zh-CN" b="1" dirty="0">
                <a:hlinkClick r:id="rId1" tooltip="" action="ppaction://hlinkfile"/>
              </a:rPr>
              <a:t>2021</a:t>
            </a:r>
            <a:r>
              <a:rPr lang="zh-CN" altLang="zh-CN" b="1" dirty="0">
                <a:hlinkClick r:id="rId1" tooltip="" action="ppaction://hlinkfile"/>
              </a:rPr>
              <a:t>英语听说考试真</a:t>
            </a:r>
            <a:r>
              <a:rPr lang="zh-CN" altLang="zh-CN" b="1" dirty="0" smtClean="0">
                <a:hlinkClick r:id="rId1" tooltip="" action="ppaction://hlinkfile"/>
              </a:rPr>
              <a:t>题</a:t>
            </a:r>
            <a:r>
              <a:rPr lang="en-US" altLang="zh-CN" b="1" dirty="0" smtClean="0">
                <a:hlinkClick r:id="rId1" tooltip="" action="ppaction://hlinkfile"/>
              </a:rPr>
              <a:t>B</a:t>
            </a:r>
            <a:endParaRPr lang="zh-CN" altLang="en-US" dirty="0">
              <a:hlinkClick r:id="rId1" tooltip="" action="ppaction://hlinkfile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43000"/>
            <a:ext cx="9072245" cy="5410200"/>
          </a:xfrm>
        </p:spPr>
        <p:txBody>
          <a:bodyPr/>
          <a:lstStyle/>
          <a:p>
            <a:r>
              <a:rPr lang="zh-CN" altLang="en-US" sz="2600" b="1" dirty="0"/>
              <a:t>提问①：你为什么想学网球呢？</a:t>
            </a:r>
            <a:endParaRPr lang="zh-CN" altLang="en-US" sz="2600" b="1" dirty="0"/>
          </a:p>
          <a:p>
            <a:r>
              <a:rPr lang="en-US" altLang="zh-CN" sz="26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翻译：Why do you want to learn to play tennis?</a:t>
            </a:r>
            <a:endParaRPr lang="en-US" altLang="zh-CN" sz="26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6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The gentlemen were in suit and the ladies in dress (when playing tennis)</a:t>
            </a:r>
            <a:r>
              <a:rPr lang="en-US" altLang="zh-CN" sz="26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clothing industry</a:t>
            </a:r>
            <a:r>
              <a:rPr lang="en-US" altLang="zh-CN" sz="26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endParaRPr lang="en-US" altLang="zh-CN" sz="26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600" b="1" dirty="0" smtClean="0"/>
              <a:t>提问</a:t>
            </a:r>
            <a:r>
              <a:rPr lang="zh-CN" altLang="en-US" sz="2600" b="1" dirty="0"/>
              <a:t>②：网球和服装业有什么关系？</a:t>
            </a:r>
            <a:endParaRPr lang="zh-CN" altLang="en-US" sz="2600" dirty="0"/>
          </a:p>
          <a:p>
            <a:pPr algn="l">
              <a:buClrTx/>
              <a:buSzTx/>
              <a:buFontTx/>
            </a:pPr>
            <a:r>
              <a:rPr lang="en-US" altLang="zh-CN" sz="26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翻译：What is the relationship between tennis and clothing industry?</a:t>
            </a:r>
            <a:endParaRPr lang="en-US" altLang="zh-CN" sz="26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zh-CN" altLang="en-US" sz="2600" b="1" dirty="0" smtClean="0">
                <a:solidFill>
                  <a:srgbClr val="FF0000"/>
                </a:solidFill>
              </a:rPr>
              <a:t>More colors and styles.</a:t>
            </a:r>
            <a:endParaRPr lang="en-US" altLang="zh-CN" sz="2600" b="1" kern="120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zh-CN" altLang="en-US" sz="2600" b="1" dirty="0" smtClean="0"/>
              <a:t>提问</a:t>
            </a:r>
            <a:r>
              <a:rPr lang="zh-CN" altLang="en-US" sz="2600" b="1" dirty="0"/>
              <a:t>③：你为什么要放弃呢？</a:t>
            </a:r>
            <a:endParaRPr lang="zh-CN" altLang="en-US" sz="2600" dirty="0"/>
          </a:p>
          <a:p>
            <a:pPr algn="l">
              <a:buClrTx/>
              <a:buSzTx/>
              <a:buFontTx/>
            </a:pPr>
            <a:r>
              <a:rPr lang="en-US" altLang="zh-CN" sz="26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翻译：What do you want to give up?</a:t>
            </a:r>
            <a:endParaRPr lang="en-US" altLang="zh-CN" sz="26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6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Running here and there out of breath and missing the ball all the time.</a:t>
            </a:r>
            <a:endParaRPr lang="en-US" altLang="zh-CN" sz="26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2763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</a:t>
            </a:r>
            <a:r>
              <a:rPr lang="zh-CN" altLang="en-US" sz="3600" b="1"/>
              <a:t>、绿色是广告中流行的颜色吗？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2392363"/>
            <a:ext cx="8686800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Is green a popular color in advertising?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Is green a fashionable color in advertising?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29700" name="Rectangle 10"/>
          <p:cNvSpPr>
            <a:spLocks noChangeArrowheads="1"/>
          </p:cNvSpPr>
          <p:nvPr/>
        </p:nvSpPr>
        <p:spPr bwMode="auto">
          <a:xfrm>
            <a:off x="2286000" y="5334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8077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</a:t>
            </a:r>
            <a:r>
              <a:rPr lang="zh-CN" altLang="en-US" sz="3600" b="1"/>
              <a:t>、你们怎么解决老人的健康问题？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401763"/>
            <a:ext cx="8229600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do you solve old people’s health problem?/How do you deal with old people’s health problem?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3087688"/>
            <a:ext cx="8458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</a:t>
            </a:r>
            <a:r>
              <a:rPr lang="zh-CN" altLang="en-US" sz="3600" b="1"/>
              <a:t>、谁支付他们在这里的生活费用？</a:t>
            </a:r>
            <a:endParaRPr lang="zh-CN" altLang="en-US" sz="3600" b="1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3810000"/>
            <a:ext cx="8382000" cy="175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Who pays for their living expenses here?/</a:t>
            </a:r>
            <a:r>
              <a:rPr lang="en-US" altLang="zh-CN" sz="3600" b="1">
                <a:solidFill>
                  <a:srgbClr val="FF0000"/>
                </a:solidFill>
              </a:rPr>
              <a:t>Who pays them for the living expenses here?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30726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35255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</a:t>
            </a:r>
            <a:r>
              <a:rPr lang="zh-CN" altLang="en-US" sz="3600" b="1"/>
              <a:t>、他们的子女多久来看望他们一次？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2170113"/>
            <a:ext cx="8229600" cy="255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often do their children come to see them?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How often do their children come to visit them?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31748" name="Rectangle 10"/>
          <p:cNvSpPr>
            <a:spLocks noChangeArrowheads="1"/>
          </p:cNvSpPr>
          <p:nvPr/>
        </p:nvSpPr>
        <p:spPr bwMode="auto">
          <a:xfrm>
            <a:off x="2286000" y="6096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8229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</a:t>
            </a:r>
            <a:r>
              <a:rPr lang="zh-CN" altLang="en-US" sz="3600" b="1"/>
              <a:t>、你父母通常允许你自己做决定吗？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295400"/>
            <a:ext cx="82296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Do your parents usually allow you to make decisions by yourself?</a:t>
            </a:r>
            <a:endParaRPr lang="en-US" altLang="zh-CN" sz="32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Do your parents usually permit you to make decisions by yourself?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33528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</a:t>
            </a:r>
            <a:r>
              <a:rPr lang="zh-CN" altLang="en-US" sz="3600" b="1"/>
              <a:t>、你为什么要离开父母生活呢？</a:t>
            </a:r>
            <a:endParaRPr lang="zh-CN" altLang="en-US" sz="3600" b="1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016375"/>
            <a:ext cx="83820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Why do you want to live without your parents?</a:t>
            </a:r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Why do you want to leave your parents and live alone?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32774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3525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</a:t>
            </a:r>
            <a:r>
              <a:rPr lang="zh-CN" altLang="en-US" sz="3600" b="1"/>
              <a:t>、谁支付你的生活费用？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2357438"/>
            <a:ext cx="8229600" cy="206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Who pays for your living costs?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Who pays for your living expenses?</a:t>
            </a:r>
            <a:endParaRPr lang="en-US" altLang="zh-CN" sz="32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Who pays you for the living costs?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Who pays you for the living expenses?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2286000" y="6096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971550"/>
            <a:ext cx="8610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</a:t>
            </a:r>
            <a:r>
              <a:rPr lang="zh-CN" altLang="en-US" sz="3600" b="1"/>
              <a:t>、你们家是什么时候开始养导盲犬的？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758950"/>
            <a:ext cx="8229600" cy="4032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When did your family begin to raise dogs for the blind?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When did your family start raising dogs for the blind?</a:t>
            </a:r>
            <a:endParaRPr lang="en-US" altLang="zh-CN" sz="32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When did your family begin raising dogs for the blind?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When did your family start to raise dogs for the blind?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20" name="Rectangle 10"/>
          <p:cNvSpPr>
            <a:spLocks noChangeArrowheads="1"/>
          </p:cNvSpPr>
          <p:nvPr/>
        </p:nvSpPr>
        <p:spPr bwMode="auto">
          <a:xfrm>
            <a:off x="2286000" y="2286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1030288"/>
            <a:ext cx="6934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</a:t>
            </a:r>
            <a:r>
              <a:rPr lang="zh-CN" altLang="en-US" sz="3600" b="1"/>
              <a:t>、你们是如何训练这些狗的？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6256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do you train these dogs?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2401888"/>
            <a:ext cx="8458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</a:t>
            </a:r>
            <a:r>
              <a:rPr lang="zh-CN" altLang="en-US" sz="3600" b="1"/>
              <a:t>、你在街上见到过你们训练的狗吗？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3081338"/>
            <a:ext cx="8382000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Did you see the dogs you trained in the street?</a:t>
            </a:r>
            <a:endParaRPr lang="en-US" altLang="zh-CN" sz="3600" b="1">
              <a:solidFill>
                <a:srgbClr val="0000CC"/>
              </a:solidFill>
            </a:endParaRPr>
          </a:p>
          <a:p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Have you ever seen the dogs you trained before in the street?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35846" name="Rectangle 10"/>
          <p:cNvSpPr>
            <a:spLocks noChangeArrowheads="1"/>
          </p:cNvSpPr>
          <p:nvPr/>
        </p:nvSpPr>
        <p:spPr bwMode="auto">
          <a:xfrm>
            <a:off x="2286000" y="2540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496888"/>
            <a:ext cx="8458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</a:t>
            </a:r>
            <a:r>
              <a:rPr lang="zh-CN" altLang="en-US" sz="3600" b="1"/>
              <a:t>、你不是说你想当一名语言教师吗？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143000"/>
            <a:ext cx="82296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Didn’t you say you wanted to be / </a:t>
            </a:r>
            <a:r>
              <a:rPr lang="en-US" altLang="zh-CN" sz="3200" b="1">
                <a:solidFill>
                  <a:srgbClr val="00CC00"/>
                </a:solidFill>
              </a:rPr>
              <a:t>become</a:t>
            </a:r>
            <a:r>
              <a:rPr lang="en-US" altLang="zh-CN" sz="3200" b="1">
                <a:solidFill>
                  <a:srgbClr val="0000CC"/>
                </a:solidFill>
              </a:rPr>
              <a:t> a language teacher?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66"/>
                </a:solidFill>
              </a:rPr>
              <a:t>Didn’t you say you wanted to work as a language teacher?</a:t>
            </a:r>
            <a:endParaRPr lang="en-US" altLang="zh-CN" sz="3200" b="1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2004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</a:t>
            </a:r>
            <a:r>
              <a:rPr lang="zh-CN" altLang="en-US" sz="3600" b="1"/>
              <a:t>、你第一天教课感觉如何？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3886200"/>
            <a:ext cx="83820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How do you feel the first day of teaching?/</a:t>
            </a:r>
            <a:r>
              <a:rPr lang="en-US" altLang="zh-CN" sz="3600" b="1">
                <a:solidFill>
                  <a:srgbClr val="FF0000"/>
                </a:solidFill>
              </a:rPr>
              <a:t>How was your first day of being a teacher?</a:t>
            </a:r>
            <a:r>
              <a:rPr lang="en-US" altLang="zh-CN" sz="3600" b="1">
                <a:solidFill>
                  <a:srgbClr val="0000CC"/>
                </a:solidFill>
              </a:rPr>
              <a:t>/How was your first day of teaching?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36870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314450"/>
            <a:ext cx="69342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</a:t>
            </a:r>
            <a:r>
              <a:rPr lang="zh-CN" altLang="en-US" sz="3600" b="1"/>
              <a:t>、为什么你认为自己能成为语言教师？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2551113"/>
            <a:ext cx="8229600" cy="2554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Why do you think you can become a language teacher?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Why do you think you can be a language teacher?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2286000" y="3810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60960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</a:t>
            </a:r>
            <a:r>
              <a:rPr lang="zh-CN" altLang="en-US" sz="3600" b="1"/>
              <a:t>、你父母喜欢中国的什么呢？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219200"/>
            <a:ext cx="8534400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do your parents like </a:t>
            </a:r>
            <a:r>
              <a:rPr lang="en-US" altLang="zh-CN" sz="3200" b="1">
                <a:solidFill>
                  <a:srgbClr val="00B050"/>
                </a:solidFill>
              </a:rPr>
              <a:t>/love </a:t>
            </a:r>
            <a:r>
              <a:rPr lang="en-US" altLang="zh-CN" sz="3200" b="1">
                <a:solidFill>
                  <a:srgbClr val="0000CC"/>
                </a:solidFill>
              </a:rPr>
              <a:t>about China? What are your parents fond of about China?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27432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</a:t>
            </a:r>
            <a:r>
              <a:rPr lang="zh-CN" altLang="en-US" sz="3600" b="1"/>
              <a:t>、为什么你不买些京剧</a:t>
            </a:r>
            <a:r>
              <a:rPr lang="en-US" altLang="zh-CN" sz="3600" b="1"/>
              <a:t>DVD</a:t>
            </a:r>
            <a:r>
              <a:rPr lang="zh-CN" altLang="en-US" sz="3600" b="1"/>
              <a:t>作为礼物？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3352800"/>
            <a:ext cx="8382000" cy="3046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Why don’t you buy some Beijing Opera DVDs as gifts?</a:t>
            </a:r>
            <a:r>
              <a:rPr lang="en-US" altLang="zh-CN" sz="3200" b="1">
                <a:solidFill>
                  <a:srgbClr val="FF0000"/>
                </a:solidFill>
              </a:rPr>
              <a:t>/Why don’t you buy some Beijing Opera DVDs as presents?/</a:t>
            </a:r>
            <a:r>
              <a:rPr lang="en-US" altLang="zh-CN" sz="3200" b="1">
                <a:solidFill>
                  <a:srgbClr val="0000CC"/>
                </a:solidFill>
              </a:rPr>
              <a:t>Why not purchase some Beijing Opera DVDs as presents?/</a:t>
            </a:r>
            <a:r>
              <a:rPr lang="en-US" altLang="zh-CN" sz="3200" b="1">
                <a:solidFill>
                  <a:srgbClr val="FF0000"/>
                </a:solidFill>
              </a:rPr>
              <a:t>Why not purchase some Beijing Opera DVDs as gifts?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3891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75883"/>
            <a:ext cx="8229600" cy="1143000"/>
          </a:xfrm>
        </p:spPr>
        <p:txBody>
          <a:bodyPr/>
          <a:lstStyle/>
          <a:p>
            <a:r>
              <a:rPr lang="en-US" altLang="zh-CN" b="1" dirty="0">
                <a:hlinkClick r:id="rId1" tooltip="" action="ppaction://hlinkfile"/>
              </a:rPr>
              <a:t>2021</a:t>
            </a:r>
            <a:r>
              <a:rPr lang="zh-CN" altLang="zh-CN" b="1" dirty="0">
                <a:hlinkClick r:id="rId1" tooltip="" action="ppaction://hlinkfile"/>
              </a:rPr>
              <a:t>英语听说考试真</a:t>
            </a:r>
            <a:r>
              <a:rPr lang="zh-CN" altLang="zh-CN" b="1" dirty="0" smtClean="0">
                <a:hlinkClick r:id="rId1" tooltip="" action="ppaction://hlinkfile"/>
              </a:rPr>
              <a:t>题</a:t>
            </a:r>
            <a:r>
              <a:rPr lang="en-US" altLang="zh-CN" b="1" dirty="0" smtClean="0">
                <a:hlinkClick r:id="rId1" tooltip="" action="ppaction://hlinkfile"/>
              </a:rPr>
              <a:t>C</a:t>
            </a:r>
            <a:endParaRPr lang="zh-CN" altLang="en-US" dirty="0">
              <a:hlinkClick r:id="rId1" tooltip="" action="ppaction://hlinkfile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219200"/>
            <a:ext cx="9072245" cy="5410200"/>
          </a:xfrm>
        </p:spPr>
        <p:txBody>
          <a:bodyPr/>
          <a:lstStyle/>
          <a:p>
            <a:r>
              <a:rPr lang="zh-CN" altLang="en-US" b="1" dirty="0"/>
              <a:t>提问①：你是怎么认识这家人的？</a:t>
            </a:r>
            <a:endParaRPr lang="zh-CN" altLang="en-US" dirty="0"/>
          </a:p>
          <a:p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翻译：How did you meet this family?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Her UK university.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 dirty="0" smtClean="0"/>
              <a:t>提问</a:t>
            </a:r>
            <a:r>
              <a:rPr lang="zh-CN" altLang="en-US" b="1" dirty="0"/>
              <a:t>②：你和这家人一起做了什么？</a:t>
            </a:r>
            <a:endParaRPr lang="zh-CN" altLang="en-US" dirty="0"/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翻译：What did you do with this family?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zh-CN" altLang="en-US" b="1" dirty="0" smtClean="0">
                <a:solidFill>
                  <a:srgbClr val="FF0000"/>
                </a:solidFill>
              </a:rPr>
              <a:t>She</a:t>
            </a:r>
            <a:r>
              <a:rPr lang="en-US" altLang="zh-CN" b="1" dirty="0" smtClean="0">
                <a:solidFill>
                  <a:srgbClr val="FF0000"/>
                </a:solidFill>
              </a:rPr>
              <a:t>’</a:t>
            </a:r>
            <a:r>
              <a:rPr lang="zh-CN" altLang="en-US" b="1" dirty="0" smtClean="0">
                <a:solidFill>
                  <a:srgbClr val="FF0000"/>
                </a:solidFill>
              </a:rPr>
              <a:t>s learned how to ride a horse.</a:t>
            </a:r>
            <a:endParaRPr lang="en-US" altLang="zh-CN" sz="2800" b="1" kern="120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zh-CN" altLang="en-US" b="1" dirty="0" smtClean="0"/>
              <a:t>提问</a:t>
            </a:r>
            <a:r>
              <a:rPr lang="zh-CN" altLang="en-US" b="1" dirty="0"/>
              <a:t>③：你和这个英国家庭还保持联系吗？</a:t>
            </a:r>
            <a:endParaRPr lang="zh-CN" altLang="en-US" b="1" dirty="0"/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翻译：Do you still keep in touch with this British family?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Because she really want to meet the horse Mary.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Part C Retelling (故事复述)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" y="1030288"/>
            <a:ext cx="8839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</a:t>
            </a:r>
            <a:r>
              <a:rPr lang="zh-CN" altLang="en-US" sz="3600" b="1"/>
              <a:t>、你打算给弟弟和妹妹买些什么礼物呢？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758950"/>
            <a:ext cx="8229600" cy="4032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/>
              <a:t>What </a:t>
            </a:r>
            <a:r>
              <a:rPr lang="en-US" altLang="zh-CN" sz="3200" b="1">
                <a:solidFill>
                  <a:srgbClr val="FF0000"/>
                </a:solidFill>
              </a:rPr>
              <a:t>gifts</a:t>
            </a:r>
            <a:r>
              <a:rPr lang="en-US" altLang="zh-CN" sz="3200" b="1"/>
              <a:t> do you plan to buy for your brother and sister?</a:t>
            </a:r>
            <a:endParaRPr lang="en-US" altLang="zh-CN" sz="3200" b="1"/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What presents do you plan to purchase for your brother and sister?</a:t>
            </a:r>
            <a:endParaRPr lang="en-US" altLang="zh-CN" sz="3200" b="1"/>
          </a:p>
          <a:p>
            <a:pPr eaLnBrk="0" hangingPunct="0"/>
            <a:r>
              <a:rPr lang="en-US" altLang="zh-CN" sz="3200" b="1"/>
              <a:t>What </a:t>
            </a:r>
            <a:r>
              <a:rPr lang="en-US" altLang="zh-CN" sz="3200" b="1">
                <a:solidFill>
                  <a:srgbClr val="FF0000"/>
                </a:solidFill>
              </a:rPr>
              <a:t>gifts</a:t>
            </a:r>
            <a:r>
              <a:rPr lang="en-US" altLang="zh-CN" sz="3200" b="1"/>
              <a:t> do you decide to buy for your brother and sister?</a:t>
            </a:r>
            <a:endParaRPr lang="en-US" altLang="zh-CN" sz="3200" b="1"/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What presents do you decide to purchase for your brother and sister?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40" name="Rectangle 10"/>
          <p:cNvSpPr>
            <a:spLocks noChangeArrowheads="1"/>
          </p:cNvSpPr>
          <p:nvPr/>
        </p:nvSpPr>
        <p:spPr bwMode="auto">
          <a:xfrm>
            <a:off x="2286000" y="1778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45720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你做过这个话题的研究吗？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085850"/>
            <a:ext cx="82296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Have you done the research about the topic?/</a:t>
            </a:r>
            <a:r>
              <a:rPr lang="en-US" altLang="zh-CN" sz="3200" b="1">
                <a:solidFill>
                  <a:srgbClr val="FF0000"/>
                </a:solidFill>
              </a:rPr>
              <a:t> survey</a:t>
            </a:r>
            <a:endParaRPr lang="en-US" altLang="zh-CN" sz="32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Have you researched the topic?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Have you studied the topic?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011488"/>
            <a:ext cx="8458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 </a:t>
            </a:r>
            <a:r>
              <a:rPr lang="zh-CN" altLang="en-US" sz="3600" b="1"/>
              <a:t>人们一般做些什么来减少压力呢？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3581400"/>
            <a:ext cx="838200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do people usually do to reduce stress?</a:t>
            </a:r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What do people often do to relax? </a:t>
            </a:r>
            <a:r>
              <a:rPr lang="en-US" altLang="zh-CN" sz="3600" b="1">
                <a:solidFill>
                  <a:srgbClr val="0000CC"/>
                </a:solidFill>
              </a:rPr>
              <a:t>What do people often do to relieve pressure?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40966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上箭头标注 12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487488"/>
            <a:ext cx="6934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为什么压力可以是正能量呢？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2357438"/>
            <a:ext cx="8229600" cy="206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Why can stress be positive energy?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Why can stress be positive thing?</a:t>
            </a:r>
            <a:endParaRPr lang="en-US" altLang="zh-CN" sz="32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Why can pressure be positive energy?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Why can stress be positive thing?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41988" name="Rectangle 10"/>
          <p:cNvSpPr>
            <a:spLocks noChangeArrowheads="1"/>
          </p:cNvSpPr>
          <p:nvPr/>
        </p:nvSpPr>
        <p:spPr bwMode="auto">
          <a:xfrm>
            <a:off x="2286000" y="5334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 7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下箭头 8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上箭头标注 10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322388"/>
            <a:ext cx="69342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什么是改变坏情绪最有用的方法</a:t>
            </a:r>
            <a:r>
              <a:rPr lang="en-US" altLang="zh-CN" sz="3600" b="1"/>
              <a:t>(</a:t>
            </a:r>
            <a:r>
              <a:rPr lang="en-US" altLang="zh-CN" sz="3600" b="1">
                <a:solidFill>
                  <a:srgbClr val="FF0000"/>
                </a:solidFill>
              </a:rPr>
              <a:t>mood /feeling</a:t>
            </a:r>
            <a:r>
              <a:rPr lang="en-US" altLang="zh-CN" sz="3600" b="1"/>
              <a:t>)</a:t>
            </a:r>
            <a:r>
              <a:rPr lang="zh-CN" altLang="en-US" sz="3600" b="1"/>
              <a:t>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2744788"/>
            <a:ext cx="8229600" cy="30464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is the most useful way to change a bad mood? 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What is the most useful method to change a bad mood?</a:t>
            </a:r>
            <a:endParaRPr lang="en-US" altLang="zh-CN" sz="32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is the most effective way to change a bad mood?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012" name="Rectangle 10">
            <a:hlinkClick r:id="rId1" action="ppaction://hlinkfile"/>
          </p:cNvPr>
          <p:cNvSpPr>
            <a:spLocks noChangeArrowheads="1"/>
          </p:cNvSpPr>
          <p:nvPr/>
        </p:nvSpPr>
        <p:spPr bwMode="auto">
          <a:xfrm>
            <a:off x="2286000" y="3302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上箭头标注 7">
            <a:hlinkClick r:id="rId2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635000"/>
            <a:ext cx="8458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/>
              <a:t>2. </a:t>
            </a:r>
            <a:r>
              <a:rPr lang="zh-CN" altLang="en-US" sz="3200" b="1"/>
              <a:t>音乐有助于改变坏情绪吗</a:t>
            </a:r>
            <a:r>
              <a:rPr lang="en-US" altLang="zh-CN" sz="3200" b="1"/>
              <a:t>(</a:t>
            </a:r>
            <a:r>
              <a:rPr lang="en-US" altLang="zh-CN" sz="3200" b="1">
                <a:solidFill>
                  <a:srgbClr val="FF0000"/>
                </a:solidFill>
              </a:rPr>
              <a:t>mood /feeling</a:t>
            </a:r>
            <a:r>
              <a:rPr lang="en-US" altLang="zh-CN" sz="3200" b="1"/>
              <a:t>)</a:t>
            </a:r>
            <a:r>
              <a:rPr lang="zh-CN" altLang="en-US" sz="3200" b="1"/>
              <a:t>？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219200"/>
            <a:ext cx="82296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Is music helpful to change a bad mood?/ </a:t>
            </a:r>
            <a:r>
              <a:rPr lang="en-US" altLang="zh-CN" sz="3200" b="1">
                <a:solidFill>
                  <a:srgbClr val="FF0000"/>
                </a:solidFill>
              </a:rPr>
              <a:t>Does music contribute to changing a bad mood?</a:t>
            </a:r>
            <a:r>
              <a:rPr lang="en-US" altLang="zh-CN" sz="3200" b="1">
                <a:solidFill>
                  <a:srgbClr val="0000CC"/>
                </a:solidFill>
              </a:rPr>
              <a:t>/ Is listening to music helpful to change a bad mood?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3276600"/>
            <a:ext cx="8763000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/>
              <a:t>3. </a:t>
            </a:r>
            <a:r>
              <a:rPr lang="zh-CN" altLang="en-US" sz="3200" b="1"/>
              <a:t>颜色怎样影响我们的情绪</a:t>
            </a:r>
            <a:r>
              <a:rPr lang="en-US" altLang="zh-CN" sz="3200" b="1"/>
              <a:t>(influence / affect) (mood /feeling)</a:t>
            </a:r>
            <a:r>
              <a:rPr lang="zh-CN" altLang="en-US" sz="3200" b="1"/>
              <a:t>？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495800"/>
            <a:ext cx="8382000" cy="175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How do colors affect our moods?</a:t>
            </a:r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How do colors have an influence on our moods?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4403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804863"/>
            <a:ext cx="8458200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b="1"/>
              <a:t>1. </a:t>
            </a:r>
            <a:r>
              <a:rPr lang="zh-CN" altLang="en-US" b="1"/>
              <a:t>对你来说最大的挑战是什么</a:t>
            </a:r>
            <a:r>
              <a:rPr lang="en-US" altLang="zh-CN" b="1"/>
              <a:t>(biggest /greatest)</a:t>
            </a:r>
            <a:r>
              <a:rPr lang="zh-CN" altLang="en-US" b="1"/>
              <a:t> ？</a:t>
            </a:r>
            <a:endParaRPr lang="zh-CN" altLang="en-US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81000" y="1600200"/>
            <a:ext cx="8229600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is the biggest challenge to you?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What is the greatest challenge for you?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28194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/>
              <a:t>2. </a:t>
            </a:r>
            <a:r>
              <a:rPr lang="zh-CN" altLang="en-US" sz="3200" b="1"/>
              <a:t>你认为每个人都可以被培训成好老师吗？</a:t>
            </a:r>
            <a:endParaRPr lang="zh-CN" altLang="en-US" sz="3200" b="1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3657600"/>
            <a:ext cx="83820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Do you think that everyone can be trained to be a good teacher?</a:t>
            </a:r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Can everyone be trained to become a good teacher?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45062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182688"/>
            <a:ext cx="6934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好老师有什么特点？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81000" y="2087563"/>
            <a:ext cx="8229600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characteristics do good teachers have?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What features do good teachers have?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46084" name="Rectangle 10"/>
          <p:cNvSpPr>
            <a:spLocks noChangeArrowheads="1"/>
          </p:cNvSpPr>
          <p:nvPr/>
        </p:nvSpPr>
        <p:spPr bwMode="auto">
          <a:xfrm>
            <a:off x="2286000" y="3302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上箭头标注 7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742950"/>
            <a:ext cx="9144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两者之间的区别是什么</a:t>
            </a:r>
            <a:r>
              <a:rPr lang="en-US" altLang="zh-CN" sz="3600" b="1"/>
              <a:t>(them /the two)</a:t>
            </a:r>
            <a:r>
              <a:rPr lang="zh-CN" altLang="en-US" sz="3600" b="1"/>
              <a:t>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524000"/>
            <a:ext cx="8229600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0000CC"/>
                </a:solidFill>
              </a:rPr>
              <a:t>What’s the difference between the two?</a:t>
            </a:r>
            <a:endParaRPr lang="en-US" altLang="zh-CN" sz="3200" b="1" dirty="0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 dirty="0">
                <a:solidFill>
                  <a:srgbClr val="FF0000"/>
                </a:solidFill>
              </a:rPr>
              <a:t>What are the differences between them?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2590800"/>
            <a:ext cx="8686800" cy="954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b="1"/>
              <a:t>2. </a:t>
            </a:r>
            <a:r>
              <a:rPr lang="zh-CN" altLang="en-US" b="1"/>
              <a:t>我需要参加每一次的活动吗</a:t>
            </a:r>
            <a:r>
              <a:rPr lang="en-US" altLang="zh-CN" b="1"/>
              <a:t>(attend / participate / take part in)</a:t>
            </a:r>
            <a:r>
              <a:rPr lang="zh-CN" altLang="en-US" b="1"/>
              <a:t>？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52400" y="3581400"/>
            <a:ext cx="8839200" cy="2862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 dirty="0">
                <a:solidFill>
                  <a:srgbClr val="0000CC"/>
                </a:solidFill>
              </a:rPr>
              <a:t>Do I need to attend every activity?</a:t>
            </a:r>
            <a:endParaRPr lang="en-US" altLang="zh-CN" sz="3600" b="1" dirty="0">
              <a:solidFill>
                <a:srgbClr val="0000CC"/>
              </a:solidFill>
            </a:endParaRPr>
          </a:p>
          <a:p>
            <a:r>
              <a:rPr lang="en-US" altLang="zh-CN" sz="3600" b="1" dirty="0">
                <a:solidFill>
                  <a:srgbClr val="FF0000"/>
                </a:solidFill>
              </a:rPr>
              <a:t>Do I need to attend each activity?</a:t>
            </a:r>
            <a:endParaRPr lang="en-US" altLang="zh-CN" sz="3600" b="1" dirty="0">
              <a:solidFill>
                <a:srgbClr val="FF0000"/>
              </a:solidFill>
            </a:endParaRPr>
          </a:p>
          <a:p>
            <a:r>
              <a:rPr lang="en-US" altLang="zh-CN" sz="3600" b="1" dirty="0">
                <a:solidFill>
                  <a:srgbClr val="0000CC"/>
                </a:solidFill>
              </a:rPr>
              <a:t>Do I need to take part in each activity?</a:t>
            </a:r>
            <a:endParaRPr lang="en-US" altLang="zh-CN" sz="3600" b="1" dirty="0">
              <a:solidFill>
                <a:srgbClr val="0000CC"/>
              </a:solidFill>
            </a:endParaRPr>
          </a:p>
          <a:p>
            <a:r>
              <a:rPr lang="en-US" altLang="zh-CN" sz="3600" b="1" dirty="0">
                <a:solidFill>
                  <a:srgbClr val="FF0000"/>
                </a:solidFill>
              </a:rPr>
              <a:t>Is it necessary for me to attend every activity?</a:t>
            </a:r>
            <a:endParaRPr lang="en-US" altLang="zh-CN" sz="3600" b="1" dirty="0">
              <a:solidFill>
                <a:srgbClr val="FF0000"/>
              </a:solidFill>
            </a:endParaRPr>
          </a:p>
        </p:txBody>
      </p:sp>
      <p:sp>
        <p:nvSpPr>
          <p:cNvPr id="47110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3525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我怎样才能加入这个协会呢？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33400" y="21336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can I join this club?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48132" name="Rectangle 10"/>
          <p:cNvSpPr>
            <a:spLocks noChangeArrowheads="1"/>
          </p:cNvSpPr>
          <p:nvPr/>
        </p:nvSpPr>
        <p:spPr bwMode="auto">
          <a:xfrm>
            <a:off x="2286000" y="6096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33400" y="30734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can I join this association?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13" name="上箭头 12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下箭头 13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上箭头标注 8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2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7429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你的家乡离这里远吗？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447800"/>
            <a:ext cx="8229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Is your hometown far from here?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2133600"/>
            <a:ext cx="90678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b="1"/>
              <a:t>2. </a:t>
            </a:r>
            <a:r>
              <a:rPr lang="zh-CN" altLang="en-US" b="1"/>
              <a:t>回家乡的路上给你印象最深刻的是什么</a:t>
            </a:r>
            <a:r>
              <a:rPr lang="en-US" altLang="zh-CN" b="1"/>
              <a:t>(most /best)</a:t>
            </a:r>
            <a:r>
              <a:rPr lang="zh-CN" altLang="en-US" b="1"/>
              <a:t>？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52400" y="2667000"/>
            <a:ext cx="8839200" cy="3416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impressed you most on the way to your hometown?</a:t>
            </a:r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What gave you the deepest impression on the way to your hometown?</a:t>
            </a:r>
            <a:endParaRPr lang="en-US" altLang="zh-CN" sz="3600" b="1">
              <a:solidFill>
                <a:srgbClr val="FF0000"/>
              </a:solidFill>
            </a:endParaRPr>
          </a:p>
          <a:p>
            <a:r>
              <a:rPr lang="en-US" altLang="zh-CN" sz="3600" b="1">
                <a:solidFill>
                  <a:srgbClr val="0000CC"/>
                </a:solidFill>
              </a:rPr>
              <a:t>What was the most impressive thing on your way to your hometown?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4915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317"/>
            <a:ext cx="8229600" cy="1143000"/>
          </a:xfrm>
        </p:spPr>
        <p:txBody>
          <a:bodyPr/>
          <a:lstStyle/>
          <a:p>
            <a:r>
              <a:rPr lang="en-US" altLang="zh-CN" b="1" dirty="0">
                <a:hlinkClick r:id="rId1" tooltip="" action="ppaction://hlinkfile"/>
              </a:rPr>
              <a:t>2021</a:t>
            </a:r>
            <a:r>
              <a:rPr lang="zh-CN" altLang="zh-CN" b="1" dirty="0">
                <a:hlinkClick r:id="rId1" tooltip="" action="ppaction://hlinkfile"/>
              </a:rPr>
              <a:t>英语听说考试真</a:t>
            </a:r>
            <a:r>
              <a:rPr lang="zh-CN" altLang="zh-CN" b="1" dirty="0" smtClean="0">
                <a:hlinkClick r:id="rId1" tooltip="" action="ppaction://hlinkfile"/>
              </a:rPr>
              <a:t>题</a:t>
            </a:r>
            <a:r>
              <a:rPr lang="en-US" altLang="zh-CN" b="1" dirty="0" smtClean="0">
                <a:hlinkClick r:id="rId1" tooltip="" action="ppaction://hlinkfile"/>
              </a:rPr>
              <a:t>D</a:t>
            </a:r>
            <a:endParaRPr lang="zh-CN" altLang="en-US" dirty="0">
              <a:hlinkClick r:id="rId1" tooltip="" action="ppaction://hlinkfile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990600"/>
            <a:ext cx="9072245" cy="5410200"/>
          </a:xfrm>
        </p:spPr>
        <p:txBody>
          <a:bodyPr/>
          <a:lstStyle/>
          <a:p>
            <a:r>
              <a:rPr lang="zh-CN" altLang="en-US" b="1" dirty="0"/>
              <a:t>问①</a:t>
            </a:r>
            <a:r>
              <a:rPr lang="en-US" altLang="zh-CN" b="1" dirty="0"/>
              <a:t>:</a:t>
            </a:r>
            <a:r>
              <a:rPr lang="zh-CN" altLang="en-US" b="1" dirty="0"/>
              <a:t>我们可以在图书馆哪个地方开小组会议？</a:t>
            </a:r>
            <a:endParaRPr lang="zh-CN" altLang="en-US" dirty="0"/>
          </a:p>
          <a:p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翻译：Where can we have a group meeting in the library? </a:t>
            </a: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It is provided with a desk, some chairs, a computer, and a whiteboard.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 dirty="0" smtClean="0"/>
              <a:t>提问</a:t>
            </a:r>
            <a:r>
              <a:rPr lang="zh-CN" altLang="en-US" b="1" dirty="0"/>
              <a:t>②：怎么预定小组学习空间？</a:t>
            </a:r>
            <a:endParaRPr lang="zh-CN" altLang="en-US" dirty="0"/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翻译：How can we book a group learning space?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zh-CN" altLang="en-US" b="1" dirty="0" smtClean="0">
                <a:solidFill>
                  <a:srgbClr val="FF0000"/>
                </a:solidFill>
              </a:rPr>
              <a:t>They need to reply and confirm the booking.</a:t>
            </a:r>
            <a:endParaRPr lang="zh-CN" altLang="en-US" b="1" dirty="0" smtClean="0">
              <a:solidFill>
                <a:srgbClr val="FF0000"/>
              </a:solidFill>
            </a:endParaRPr>
          </a:p>
          <a:p>
            <a:pPr algn="l">
              <a:buClrTx/>
              <a:buSzTx/>
              <a:buFontTx/>
            </a:pPr>
            <a:r>
              <a:rPr lang="zh-CN" altLang="en-US" b="1" dirty="0" smtClean="0"/>
              <a:t>提问</a:t>
            </a:r>
            <a:r>
              <a:rPr lang="zh-CN" altLang="en-US" b="1" dirty="0"/>
              <a:t>③：中国文学的书在哪个颜色区域？</a:t>
            </a:r>
            <a:endParaRPr lang="zh-CN" altLang="en-US" dirty="0"/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翻译：Which colour zone are the books on Chinese literature in?</a:t>
            </a: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On the ground floor.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990600"/>
            <a:ext cx="7239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你现在更</a:t>
            </a:r>
            <a:r>
              <a:rPr lang="zh-CN" altLang="en-US" sz="3600" b="1">
                <a:solidFill>
                  <a:srgbClr val="FF0000"/>
                </a:solidFill>
              </a:rPr>
              <a:t>喜欢</a:t>
            </a:r>
            <a:r>
              <a:rPr lang="zh-CN" altLang="en-US" sz="3600" b="1"/>
              <a:t>在哪儿</a:t>
            </a:r>
            <a:r>
              <a:rPr lang="zh-CN" altLang="en-US" sz="3600" b="1">
                <a:solidFill>
                  <a:srgbClr val="FF0000"/>
                </a:solidFill>
              </a:rPr>
              <a:t>过</a:t>
            </a:r>
            <a:r>
              <a:rPr lang="zh-CN" altLang="en-US" sz="3600" b="1"/>
              <a:t>春节呢？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52400" y="1771650"/>
            <a:ext cx="8763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Where do you prefer to spend the Spring Festival?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80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3143250"/>
            <a:ext cx="8763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FF0000"/>
                </a:solidFill>
              </a:rPr>
              <a:t>Where do you like more to spend the Spring Festival?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上箭头 12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下箭头 13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上箭头标注 9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2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7429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你怎么看待穿校服？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1414463"/>
            <a:ext cx="8763000" cy="18145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b="1">
                <a:solidFill>
                  <a:srgbClr val="0000CC"/>
                </a:solidFill>
              </a:rPr>
              <a:t>How do you think about wearing school uniforms?</a:t>
            </a:r>
            <a:endParaRPr lang="en-US" altLang="zh-CN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b="1">
                <a:solidFill>
                  <a:srgbClr val="FF0000"/>
                </a:solidFill>
              </a:rPr>
              <a:t>What do you think of wearing school uniforms?</a:t>
            </a:r>
            <a:endParaRPr lang="en-US" altLang="zh-CN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b="1">
                <a:solidFill>
                  <a:srgbClr val="0000CC"/>
                </a:solidFill>
              </a:rPr>
              <a:t>What’s your opinion about wearing school uniforms?</a:t>
            </a:r>
            <a:endParaRPr lang="en-US" altLang="zh-CN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0" y="32004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2. </a:t>
            </a:r>
            <a:r>
              <a:rPr lang="zh-CN" altLang="en-US" sz="3600" b="1"/>
              <a:t>穿同样的衣服不烦吗？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8600" y="3933825"/>
            <a:ext cx="83820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Isn’t it boring to wear the same clothes?</a:t>
            </a:r>
            <a:endParaRPr lang="en-US" altLang="zh-CN" sz="3200" b="1">
              <a:solidFill>
                <a:srgbClr val="0000CC"/>
              </a:solidFill>
            </a:endParaRPr>
          </a:p>
          <a:p>
            <a:r>
              <a:rPr lang="en-US" altLang="zh-CN" sz="3200" b="1">
                <a:solidFill>
                  <a:srgbClr val="FF0000"/>
                </a:solidFill>
              </a:rPr>
              <a:t>Isn’t wearing the same clothes boring?</a:t>
            </a:r>
            <a:endParaRPr lang="en-US" altLang="zh-CN" sz="3200" b="1">
              <a:solidFill>
                <a:srgbClr val="FF0000"/>
              </a:solidFill>
            </a:endParaRPr>
          </a:p>
          <a:p>
            <a:r>
              <a:rPr lang="en-US" altLang="zh-CN" sz="3200" b="1">
                <a:solidFill>
                  <a:srgbClr val="0000CC"/>
                </a:solidFill>
              </a:rPr>
              <a:t>Don’t you feel bored to wear the same clothes?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51206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030288"/>
            <a:ext cx="69342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3. </a:t>
            </a:r>
            <a:r>
              <a:rPr lang="zh-CN" altLang="en-US" sz="3600" b="1"/>
              <a:t>你小时候穿校服吗？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6200" y="1917700"/>
            <a:ext cx="8991600" cy="3416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Did you wear school uniforms when you were young?</a:t>
            </a:r>
            <a:endParaRPr lang="en-US" altLang="zh-CN" sz="36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600" b="1">
                <a:solidFill>
                  <a:srgbClr val="FF0000"/>
                </a:solidFill>
              </a:rPr>
              <a:t>Did you wear school uniforms when you were a kid?</a:t>
            </a:r>
            <a:endParaRPr lang="en-US" altLang="zh-CN" sz="36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Did you wear school uniforms when you were a child?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228" name="Rectangle 10"/>
          <p:cNvSpPr>
            <a:spLocks noChangeArrowheads="1"/>
          </p:cNvSpPr>
          <p:nvPr/>
        </p:nvSpPr>
        <p:spPr bwMode="auto">
          <a:xfrm>
            <a:off x="2286000" y="287338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上箭头标注 7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9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8600" y="1271588"/>
            <a:ext cx="8534400" cy="1077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1. </a:t>
            </a:r>
            <a:r>
              <a:rPr lang="zh-CN" altLang="en-US" sz="3600" b="1"/>
              <a:t>大学课程是怎样安排的</a:t>
            </a:r>
            <a:r>
              <a:rPr lang="en-US" altLang="zh-CN" sz="3600" b="1"/>
              <a:t>?</a:t>
            </a:r>
            <a:endParaRPr lang="en-US" altLang="zh-CN" sz="3600" b="1"/>
          </a:p>
          <a:p>
            <a:pPr eaLnBrk="0" hangingPunct="0"/>
            <a:r>
              <a:rPr lang="en-US" altLang="zh-CN" b="1">
                <a:solidFill>
                  <a:srgbClr val="FF0000"/>
                </a:solidFill>
              </a:rPr>
              <a:t>(university /college); (classes /courses)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2819400"/>
            <a:ext cx="86868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are the university classes arranged?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How are the university courses arranged? </a:t>
            </a:r>
            <a:endParaRPr lang="en-US" altLang="zh-CN" sz="32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are the classes arranged in university?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How are the courses arranged in college?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2" name="Rectangle 10"/>
          <p:cNvSpPr>
            <a:spLocks noChangeArrowheads="1"/>
          </p:cNvSpPr>
          <p:nvPr/>
        </p:nvSpPr>
        <p:spPr bwMode="auto">
          <a:xfrm>
            <a:off x="2286000" y="5588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上箭头标注 7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773113"/>
            <a:ext cx="9144000" cy="5857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/>
              <a:t>2. </a:t>
            </a:r>
            <a:r>
              <a:rPr lang="zh-CN" altLang="en-US" sz="3200" b="1"/>
              <a:t>你们大学会给学生提供出国学习的机会吗？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1290638"/>
            <a:ext cx="8686800" cy="206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Does your university offer the students a chance to study abroad?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Does your university provide the students with a chance to study abroad?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514725"/>
            <a:ext cx="8458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b="1"/>
              <a:t>3. </a:t>
            </a:r>
            <a:r>
              <a:rPr lang="zh-CN" altLang="en-US" b="1"/>
              <a:t>你们大学哪个系最好</a:t>
            </a:r>
            <a:r>
              <a:rPr lang="en-US" altLang="zh-CN" b="1"/>
              <a:t>(</a:t>
            </a:r>
            <a:r>
              <a:rPr lang="en-US" altLang="zh-CN" b="1">
                <a:solidFill>
                  <a:srgbClr val="FF0000"/>
                </a:solidFill>
              </a:rPr>
              <a:t>university /college</a:t>
            </a:r>
            <a:r>
              <a:rPr lang="en-US" altLang="zh-CN" b="1"/>
              <a:t>)</a:t>
            </a:r>
            <a:r>
              <a:rPr lang="zh-CN" altLang="en-US" b="1"/>
              <a:t>？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8600" y="4016375"/>
            <a:ext cx="83820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Which department is the best in your university?</a:t>
            </a:r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Which is the best department in your university?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5427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33400" y="12001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 </a:t>
            </a:r>
            <a:r>
              <a:rPr lang="zh-CN" altLang="en-US" sz="3600" b="1"/>
              <a:t>在大家庭中成长是怎样的？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1905000"/>
            <a:ext cx="8839200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US" altLang="zh-CN" sz="3200" b="1">
                <a:solidFill>
                  <a:srgbClr val="0000CC"/>
                </a:solidFill>
              </a:rPr>
              <a:t>What was it like growing up in a big family?</a:t>
            </a:r>
            <a:endParaRPr lang="en-US" altLang="zh-CN" sz="3200" b="1">
              <a:solidFill>
                <a:srgbClr val="0000CC"/>
              </a:solidFill>
            </a:endParaRPr>
          </a:p>
          <a:p>
            <a:pPr algn="just" eaLnBrk="0" hangingPunct="0"/>
            <a:r>
              <a:rPr lang="en-US" altLang="zh-CN" sz="3200" b="1">
                <a:solidFill>
                  <a:srgbClr val="FF0000"/>
                </a:solidFill>
              </a:rPr>
              <a:t>How did you like growing up in a big family?</a:t>
            </a:r>
            <a:endParaRPr lang="en-US" altLang="zh-CN" sz="3200" b="1">
              <a:solidFill>
                <a:srgbClr val="0000CC"/>
              </a:solidFill>
            </a:endParaRPr>
          </a:p>
          <a:p>
            <a:pPr algn="just" eaLnBrk="0" hangingPunct="0"/>
            <a:r>
              <a:rPr lang="en-US" altLang="zh-CN" sz="3200" b="1">
                <a:solidFill>
                  <a:srgbClr val="0000CC"/>
                </a:solidFill>
              </a:rPr>
              <a:t>What was growing up in a big family like?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33400" y="35814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Q2: </a:t>
            </a:r>
            <a:r>
              <a:rPr lang="zh-CN" altLang="en-US" sz="3600" b="1"/>
              <a:t>最艰难的部分是什么？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4341813"/>
            <a:ext cx="8382000" cy="1754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What was the most difficult part?</a:t>
            </a:r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What was the hardest part?</a:t>
            </a:r>
            <a:endParaRPr lang="en-US" altLang="zh-CN" sz="3600" b="1">
              <a:solidFill>
                <a:srgbClr val="FF0000"/>
              </a:solidFill>
            </a:endParaRPr>
          </a:p>
          <a:p>
            <a:r>
              <a:rPr lang="en-US" altLang="zh-CN" sz="3600" b="1">
                <a:solidFill>
                  <a:srgbClr val="0000CC"/>
                </a:solidFill>
              </a:rPr>
              <a:t>What was the toughest part?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55302" name="Rectangle 10"/>
          <p:cNvSpPr>
            <a:spLocks noChangeArrowheads="1"/>
          </p:cNvSpPr>
          <p:nvPr/>
        </p:nvSpPr>
        <p:spPr bwMode="auto">
          <a:xfrm>
            <a:off x="2286000" y="3810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8" name="上箭头标注 7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上箭头 8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下箭头 11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" y="1447800"/>
            <a:ext cx="87630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 </a:t>
            </a:r>
            <a:r>
              <a:rPr lang="zh-CN" altLang="en-US" sz="3600" b="1"/>
              <a:t>年幼的孩子比年长的孩子更幸运吗？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8600" y="2362200"/>
            <a:ext cx="8229600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Are younger children luckier than the elder children?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4" name="Rectangle 10"/>
          <p:cNvSpPr>
            <a:spLocks noChangeArrowheads="1"/>
          </p:cNvSpPr>
          <p:nvPr/>
        </p:nvSpPr>
        <p:spPr bwMode="auto">
          <a:xfrm>
            <a:off x="2209800" y="5334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28600" y="3657600"/>
            <a:ext cx="8229600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Are younger children more fortunate than the elder children?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上箭头 12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下箭头 13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上箭头标注 8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2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68580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 </a:t>
            </a:r>
            <a:r>
              <a:rPr lang="zh-CN" altLang="en-US" sz="3600" b="1"/>
              <a:t>你</a:t>
            </a:r>
            <a:r>
              <a:rPr lang="en-US" altLang="zh-CN" sz="3600" b="1"/>
              <a:t>12</a:t>
            </a:r>
            <a:r>
              <a:rPr lang="zh-CN" altLang="en-US" sz="3600" b="1"/>
              <a:t>岁时，学校是怎样的？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1371600"/>
            <a:ext cx="8229600" cy="2062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How was the school when you were twelve?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FF0000"/>
                </a:solidFill>
              </a:rPr>
              <a:t>What was the school like when you were twelve?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3528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Q2: </a:t>
            </a:r>
            <a:r>
              <a:rPr lang="zh-CN" altLang="en-US" sz="3600" b="1"/>
              <a:t>你认为体育活动将是一样的吗？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04800" y="3914775"/>
            <a:ext cx="8382000" cy="2308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Do you think that sports will be the same?</a:t>
            </a:r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Will sports be the same in your opinion?</a:t>
            </a:r>
            <a:endParaRPr lang="en-US" altLang="zh-CN" sz="3600" b="1">
              <a:solidFill>
                <a:srgbClr val="FF0000"/>
              </a:solidFill>
            </a:endParaRPr>
          </a:p>
        </p:txBody>
      </p:sp>
      <p:sp>
        <p:nvSpPr>
          <p:cNvPr id="57350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81000" y="1701800"/>
            <a:ext cx="86106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/>
              <a:t>3. </a:t>
            </a:r>
            <a:r>
              <a:rPr lang="zh-CN" altLang="en-US" sz="3200" b="1"/>
              <a:t>最大的变化会是什么</a:t>
            </a:r>
            <a:r>
              <a:rPr lang="en-US" altLang="zh-CN" sz="3200" b="1"/>
              <a:t>(biggest /greatest)</a:t>
            </a:r>
            <a:r>
              <a:rPr lang="zh-CN" altLang="en-US" sz="3200" b="1"/>
              <a:t>？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33400" y="2493963"/>
            <a:ext cx="8229600" cy="1754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What will the biggest change be?</a:t>
            </a:r>
            <a:endParaRPr lang="en-US" altLang="zh-CN" sz="36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What is the greatest change going to be?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372" name="Rectangle 10"/>
          <p:cNvSpPr>
            <a:spLocks noChangeArrowheads="1"/>
          </p:cNvSpPr>
          <p:nvPr/>
        </p:nvSpPr>
        <p:spPr bwMode="auto">
          <a:xfrm>
            <a:off x="2286000" y="7112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上箭头标注 9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74295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 </a:t>
            </a:r>
            <a:r>
              <a:rPr lang="zh-CN" altLang="en-US" sz="3600" b="1"/>
              <a:t>那是什么意思呢？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52400" y="1473200"/>
            <a:ext cx="86868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does that mean?/ What do you mean?</a:t>
            </a:r>
            <a:endParaRPr lang="en-US" altLang="zh-CN" sz="32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2381250"/>
            <a:ext cx="84582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Q2: </a:t>
            </a:r>
            <a:r>
              <a:rPr lang="zh-CN" altLang="en-US" sz="3600" b="1"/>
              <a:t>作为老师，你怎样使用这个系统</a:t>
            </a:r>
            <a:r>
              <a:rPr lang="en-US" altLang="zh-CN" sz="3600" b="1"/>
              <a:t>(</a:t>
            </a:r>
            <a:r>
              <a:rPr lang="en-US" altLang="zh-CN" sz="3600" b="1">
                <a:solidFill>
                  <a:srgbClr val="FF0000"/>
                </a:solidFill>
              </a:rPr>
              <a:t>as /being</a:t>
            </a:r>
            <a:r>
              <a:rPr lang="en-US" altLang="zh-CN" sz="3600" b="1"/>
              <a:t>)</a:t>
            </a:r>
            <a:r>
              <a:rPr lang="zh-CN" altLang="en-US" sz="3600" b="1"/>
              <a:t>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8600" y="3652838"/>
            <a:ext cx="8839200" cy="2062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How did you use the system as a teacher?</a:t>
            </a:r>
            <a:endParaRPr lang="en-US" altLang="zh-CN" sz="3200" b="1">
              <a:solidFill>
                <a:srgbClr val="0000CC"/>
              </a:solidFill>
            </a:endParaRPr>
          </a:p>
          <a:p>
            <a:r>
              <a:rPr lang="en-US" altLang="zh-CN" sz="3200" b="1">
                <a:solidFill>
                  <a:srgbClr val="FF0000"/>
                </a:solidFill>
              </a:rPr>
              <a:t>As a teacher, how did you use the system?</a:t>
            </a:r>
            <a:endParaRPr lang="en-US" altLang="zh-CN" sz="3200" b="1">
              <a:solidFill>
                <a:srgbClr val="FF0000"/>
              </a:solidFill>
            </a:endParaRPr>
          </a:p>
          <a:p>
            <a:r>
              <a:rPr lang="en-US" altLang="zh-CN" sz="3200" b="1">
                <a:solidFill>
                  <a:srgbClr val="0000CC"/>
                </a:solidFill>
              </a:rPr>
              <a:t>How did you use the system working as a teacher?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5939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10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2020</a:t>
            </a:r>
            <a:r>
              <a:rPr lang="zh-CN" altLang="zh-CN" b="1" dirty="0" smtClean="0"/>
              <a:t>英语</a:t>
            </a:r>
            <a:r>
              <a:rPr lang="zh-CN" altLang="zh-CN" b="1" dirty="0"/>
              <a:t>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提问①：我从哪里能得到这个展览的票呢？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b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提问②：这些问题是关于什么的呢？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b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zh-CN" altLang="en-US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提问③：展览上有多少把扇子？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endParaRPr lang="zh-CN" altLang="en-US" sz="1800" dirty="0"/>
          </a:p>
        </p:txBody>
      </p:sp>
      <p:sp>
        <p:nvSpPr>
          <p:cNvPr id="4" name="矩形 3"/>
          <p:cNvSpPr/>
          <p:nvPr/>
        </p:nvSpPr>
        <p:spPr>
          <a:xfrm>
            <a:off x="538480" y="2099310"/>
            <a:ext cx="8379460" cy="95313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zh-CN" altLang="en-US" b="1" dirty="0"/>
              <a:t>翻译：</a:t>
            </a:r>
            <a:r>
              <a:rPr lang="en-US" altLang="zh-CN" dirty="0"/>
              <a:t>Where can I get the ticket to the exhibition?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Watch a short video about the fans in the exhibition.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1315" y="3534410"/>
            <a:ext cx="8898890" cy="95313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zh-CN" altLang="en-US" b="1" dirty="0"/>
              <a:t>翻译：</a:t>
            </a:r>
            <a:r>
              <a:rPr lang="en-US" altLang="zh-CN" b="1" dirty="0"/>
              <a:t>What are the questions about?</a:t>
            </a:r>
            <a:endParaRPr lang="en-US" altLang="zh-CN" b="1" dirty="0"/>
          </a:p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</a:rPr>
              <a:t>The Qs are designed to raise interest of visitors.</a:t>
            </a:r>
            <a:r>
              <a:rPr lang="zh-CN" altLang="en-US" dirty="0">
                <a:solidFill>
                  <a:srgbClr val="FF0000"/>
                </a:solidFill>
              </a:rPr>
              <a:t> 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9100" y="5106670"/>
            <a:ext cx="8498840" cy="95313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zh-CN" altLang="en-US" b="1" dirty="0"/>
              <a:t>翻译：</a:t>
            </a:r>
            <a:r>
              <a:rPr lang="en-US" altLang="zh-CN" b="1" dirty="0"/>
              <a:t>How many fans are there in the exhibition?</a:t>
            </a:r>
            <a:endParaRPr lang="en-US" altLang="zh-CN" b="1" dirty="0"/>
          </a:p>
          <a:p>
            <a:pPr algn="l">
              <a:buClrTx/>
              <a:buSzTx/>
              <a:buFontTx/>
            </a:pPr>
            <a:r>
              <a:rPr lang="zh-CN" altLang="en-US" b="1" dirty="0">
                <a:solidFill>
                  <a:srgbClr val="FF0000"/>
                </a:solidFill>
              </a:rPr>
              <a:t>They are borrowed from museums all over China.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1487488"/>
            <a:ext cx="8915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 </a:t>
            </a:r>
            <a:r>
              <a:rPr lang="zh-CN" altLang="en-US" sz="3600" b="1"/>
              <a:t>学生们喜欢这种交作业的方式吗？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28600" y="2298700"/>
            <a:ext cx="8686800" cy="3416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Did the students like the way to submit assignments?</a:t>
            </a:r>
            <a:endParaRPr lang="en-US" altLang="zh-CN" sz="36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600" b="1">
                <a:solidFill>
                  <a:srgbClr val="FF0000"/>
                </a:solidFill>
              </a:rPr>
              <a:t>Did the students like the way to hand in homework?</a:t>
            </a:r>
            <a:endParaRPr lang="en-US" altLang="zh-CN" sz="3600" b="1">
              <a:solidFill>
                <a:srgbClr val="FF0000"/>
              </a:solidFill>
            </a:endParaRPr>
          </a:p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Did the students like the way to hand in assignments?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0" name="Rectangle 10"/>
          <p:cNvSpPr>
            <a:spLocks noChangeArrowheads="1"/>
          </p:cNvSpPr>
          <p:nvPr/>
        </p:nvSpPr>
        <p:spPr bwMode="auto">
          <a:xfrm>
            <a:off x="2286000" y="48260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上箭头标注 9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53340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 </a:t>
            </a:r>
            <a:r>
              <a:rPr lang="zh-CN" altLang="en-US" sz="3600" b="1"/>
              <a:t>你做什么让观众大笑？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1227138"/>
            <a:ext cx="91440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do you do to </a:t>
            </a:r>
            <a:r>
              <a:rPr lang="en-US" altLang="zh-CN" sz="3200" b="1">
                <a:solidFill>
                  <a:srgbClr val="FF0000"/>
                </a:solidFill>
              </a:rPr>
              <a:t>let</a:t>
            </a:r>
            <a:r>
              <a:rPr lang="en-US" altLang="zh-CN" sz="3200" b="1">
                <a:solidFill>
                  <a:srgbClr val="0000CC"/>
                </a:solidFill>
              </a:rPr>
              <a:t> the audience laugh?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do you do to </a:t>
            </a:r>
            <a:r>
              <a:rPr lang="en-US" altLang="zh-CN" sz="3200" b="1">
                <a:solidFill>
                  <a:srgbClr val="FF0000"/>
                </a:solidFill>
              </a:rPr>
              <a:t>make</a:t>
            </a:r>
            <a:r>
              <a:rPr lang="en-US" altLang="zh-CN" sz="3200" b="1">
                <a:solidFill>
                  <a:srgbClr val="0000CC"/>
                </a:solidFill>
              </a:rPr>
              <a:t> the audience laugh?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2362200"/>
            <a:ext cx="8305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Q2: </a:t>
            </a:r>
            <a:r>
              <a:rPr lang="zh-CN" altLang="en-US" sz="3600" b="1"/>
              <a:t>你是怎么成为一个喜剧演员的？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6200" y="3048000"/>
            <a:ext cx="81534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How did you become a comedian?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3810000"/>
            <a:ext cx="62484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 </a:t>
            </a:r>
            <a:r>
              <a:rPr lang="zh-CN" altLang="en-US" sz="3600" b="1"/>
              <a:t>有什么成功的秘诀吗？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6200" y="4494213"/>
            <a:ext cx="9144000" cy="17541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Do you have any secrets to success?</a:t>
            </a:r>
            <a:endParaRPr lang="en-US" altLang="zh-CN" sz="3600" b="1">
              <a:solidFill>
                <a:srgbClr val="0000CC"/>
              </a:solidFill>
            </a:endParaRPr>
          </a:p>
          <a:p>
            <a:r>
              <a:rPr lang="en-US" altLang="zh-CN" sz="3600" b="1">
                <a:solidFill>
                  <a:srgbClr val="FF0000"/>
                </a:solidFill>
              </a:rPr>
              <a:t>What secrets to success do you have?</a:t>
            </a:r>
            <a:endParaRPr lang="en-US" altLang="zh-CN" sz="3600" b="1">
              <a:solidFill>
                <a:srgbClr val="FF0000"/>
              </a:solidFill>
            </a:endParaRPr>
          </a:p>
          <a:p>
            <a:r>
              <a:rPr lang="en-US" altLang="zh-CN" sz="3600" b="1">
                <a:solidFill>
                  <a:srgbClr val="0000CC"/>
                </a:solidFill>
              </a:rPr>
              <a:t>Are there any secrets to success?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6144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60960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 </a:t>
            </a:r>
            <a:r>
              <a:rPr lang="zh-CN" altLang="en-US" sz="3600" b="1"/>
              <a:t>你从课程中学到了什么？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81000" y="1131888"/>
            <a:ext cx="8229600" cy="1077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What do you learn from the course?</a:t>
            </a:r>
            <a:endParaRPr lang="en-US" altLang="zh-CN" sz="3200" b="1">
              <a:solidFill>
                <a:srgbClr val="0000CC"/>
              </a:solidFill>
            </a:endParaRPr>
          </a:p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 </a:t>
            </a:r>
            <a:r>
              <a:rPr lang="en-US" altLang="zh-CN" sz="3200" b="1">
                <a:solidFill>
                  <a:srgbClr val="FF0000"/>
                </a:solidFill>
              </a:rPr>
              <a:t>What do you study from the course?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2209800"/>
            <a:ext cx="9144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/>
              <a:t>Q2: </a:t>
            </a:r>
            <a:r>
              <a:rPr lang="zh-CN" altLang="en-US" sz="3200" b="1"/>
              <a:t>你怎么知道女性在学习语言方面做得更好？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2770188"/>
            <a:ext cx="8153400" cy="1201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How do you know that women can do better in learning languages?</a:t>
            </a:r>
            <a:endParaRPr lang="en-US" altLang="zh-CN" sz="3600" b="1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3962400"/>
            <a:ext cx="8458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 </a:t>
            </a:r>
            <a:r>
              <a:rPr lang="zh-CN" altLang="en-US" sz="3600" b="1"/>
              <a:t>他们在行为上有什么差异？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4724400"/>
            <a:ext cx="9067800" cy="1077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What are the differences in their behaviors?</a:t>
            </a:r>
            <a:endParaRPr lang="en-US" altLang="zh-CN" sz="3200" b="1">
              <a:solidFill>
                <a:srgbClr val="0000CC"/>
              </a:solidFill>
            </a:endParaRPr>
          </a:p>
          <a:p>
            <a:r>
              <a:rPr lang="en-US" altLang="zh-CN" sz="3200" b="1">
                <a:solidFill>
                  <a:srgbClr val="FF0000"/>
                </a:solidFill>
              </a:rPr>
              <a:t>What is the difference about their behaviors?</a:t>
            </a:r>
            <a:endParaRPr lang="en-US" altLang="zh-CN" sz="3200" b="1">
              <a:solidFill>
                <a:srgbClr val="FF0000"/>
              </a:solidFill>
            </a:endParaRPr>
          </a:p>
        </p:txBody>
      </p:sp>
      <p:sp>
        <p:nvSpPr>
          <p:cNvPr id="62472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685800"/>
            <a:ext cx="69342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 </a:t>
            </a:r>
            <a:r>
              <a:rPr lang="zh-CN" altLang="en-US" sz="3600" b="1"/>
              <a:t>那是什么意思呢？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6200" y="1447800"/>
            <a:ext cx="5715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Q1: What does that mean?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2286000"/>
            <a:ext cx="8305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Q2: </a:t>
            </a:r>
            <a:r>
              <a:rPr lang="zh-CN" altLang="en-US" sz="3600" b="1"/>
              <a:t>你有很多空闲时间旅游吗？</a:t>
            </a: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6200" y="2895600"/>
            <a:ext cx="8153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Q2: Did you have a lot of free time for travelling?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4306888"/>
            <a:ext cx="6248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 </a:t>
            </a:r>
            <a:r>
              <a:rPr lang="zh-CN" altLang="en-US" sz="3600" b="1"/>
              <a:t>游客能找到哪些工作呢？</a:t>
            </a:r>
            <a:endParaRPr lang="zh-CN" altLang="en-US" sz="3600" b="1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6200" y="5048250"/>
            <a:ext cx="7848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Q3: What jobs can travelers find?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63496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685800"/>
            <a:ext cx="9067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 </a:t>
            </a:r>
            <a:r>
              <a:rPr lang="zh-CN" altLang="en-US" sz="3600" b="1"/>
              <a:t>你认为机器人有一天会取代人类吗？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6200" y="1360488"/>
            <a:ext cx="8686800" cy="1077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Q1: Do you think robots will take the place of humans one day?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2533650"/>
            <a:ext cx="8305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Q2: </a:t>
            </a:r>
            <a:r>
              <a:rPr lang="zh-CN" altLang="en-US" sz="3600" b="1"/>
              <a:t>机器人可以做哪些危险的工作？</a:t>
            </a:r>
            <a:endParaRPr lang="zh-CN" altLang="en-US" sz="3600" b="1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6200" y="3143250"/>
            <a:ext cx="8153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Q2: What kind of dangerous jobs can robots do?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4306888"/>
            <a:ext cx="87630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 </a:t>
            </a:r>
            <a:r>
              <a:rPr lang="zh-CN" altLang="en-US" sz="3600" b="1"/>
              <a:t>如果我们被机器人取代了该怎么办？</a:t>
            </a:r>
            <a:endParaRPr lang="zh-CN" altLang="en-US" sz="3600" b="1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6200" y="5048250"/>
            <a:ext cx="78486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Q3: What should we do if we were replaced by robots?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64520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685800"/>
            <a:ext cx="77724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 </a:t>
            </a:r>
            <a:r>
              <a:rPr lang="zh-CN" altLang="en-US" sz="3600" b="1"/>
              <a:t>为什么家长认为这是个问题？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6200" y="1447800"/>
            <a:ext cx="8839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Q1: Why do parents think it a problem?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2286000"/>
            <a:ext cx="8305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Q2: </a:t>
            </a:r>
            <a:r>
              <a:rPr lang="zh-CN" altLang="en-US" sz="3600" b="1"/>
              <a:t>这仅仅发生在童年吗？</a:t>
            </a:r>
            <a:endParaRPr lang="zh-CN" altLang="en-US" sz="3600" b="1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6200" y="2895600"/>
            <a:ext cx="8153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Q2: Does this only happen during childhood?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4306888"/>
            <a:ext cx="6248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 </a:t>
            </a:r>
            <a:r>
              <a:rPr lang="zh-CN" altLang="en-US" sz="3600" b="1"/>
              <a:t>你有什么建议给家长呢？</a:t>
            </a:r>
            <a:endParaRPr lang="zh-CN" altLang="en-US" sz="3600" b="1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6200" y="4972050"/>
            <a:ext cx="8534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Q3: Do you have any suggestion for parents?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65544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685800"/>
            <a:ext cx="77724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Q1: </a:t>
            </a:r>
            <a:r>
              <a:rPr lang="zh-CN" altLang="en-US" sz="3600" b="1"/>
              <a:t>那个医生是如何帮助你的？</a:t>
            </a:r>
            <a:endParaRPr lang="zh-CN" altLang="en-US" sz="3600" b="1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6200" y="1447800"/>
            <a:ext cx="8839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>
                <a:solidFill>
                  <a:srgbClr val="0000CC"/>
                </a:solidFill>
              </a:rPr>
              <a:t>Q1: How did the doctor help you?</a:t>
            </a:r>
            <a:endParaRPr lang="en-US" altLang="zh-CN" sz="3200" b="1">
              <a:solidFill>
                <a:srgbClr val="0000CC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2286000"/>
            <a:ext cx="8305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Q2: </a:t>
            </a:r>
            <a:r>
              <a:rPr lang="zh-CN" altLang="en-US" sz="3600" b="1"/>
              <a:t>现在有很多人以这种方式看病吗？</a:t>
            </a:r>
            <a:endParaRPr lang="zh-CN" altLang="en-US" sz="3600" b="1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6200" y="2895600"/>
            <a:ext cx="8153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>
                <a:solidFill>
                  <a:srgbClr val="0000CC"/>
                </a:solidFill>
              </a:rPr>
              <a:t>Q2: Are there many people who see a doctor in such a way now?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4306888"/>
            <a:ext cx="87630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 </a:t>
            </a:r>
            <a:r>
              <a:rPr lang="zh-CN" altLang="en-US" sz="3600" b="1"/>
              <a:t>网络医生看病的弊端是什么？</a:t>
            </a:r>
            <a:endParaRPr lang="zh-CN" altLang="en-US" sz="3600" b="1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6200" y="4972050"/>
            <a:ext cx="90678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Q3: What’s the disadvantages of seeing a doctor on the Internet?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66568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6200" y="685800"/>
            <a:ext cx="89154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 dirty="0"/>
              <a:t>Q1: </a:t>
            </a:r>
            <a:r>
              <a:rPr lang="zh-CN" altLang="en-US" sz="3600" b="1" dirty="0"/>
              <a:t>你什么时候开始对丝绸历史感兴趣的？</a:t>
            </a:r>
            <a:endParaRPr lang="zh-CN" altLang="en-US" sz="3600" b="1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6200" y="1201738"/>
            <a:ext cx="88392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0000CC"/>
                </a:solidFill>
              </a:rPr>
              <a:t>Q1: When did you begin to take interest in silk history?</a:t>
            </a:r>
            <a:endParaRPr lang="en-US" altLang="zh-CN" sz="3200" b="1" dirty="0">
              <a:solidFill>
                <a:srgbClr val="0000CC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2457450"/>
            <a:ext cx="83058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 dirty="0"/>
              <a:t>Q2: </a:t>
            </a:r>
            <a:r>
              <a:rPr lang="zh-CN" altLang="en-US" sz="3600" b="1" dirty="0"/>
              <a:t>中国丝绸如何传播到其他国家？</a:t>
            </a:r>
            <a:endParaRPr lang="zh-CN" altLang="en-US" sz="3600" b="1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6200" y="3067050"/>
            <a:ext cx="8153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CC"/>
                </a:solidFill>
              </a:rPr>
              <a:t>Q2: How did the Chinese silk spread to other countries?</a:t>
            </a:r>
            <a:endParaRPr lang="en-US" altLang="zh-CN" sz="3600" b="1" dirty="0">
              <a:solidFill>
                <a:srgbClr val="0000CC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4306888"/>
            <a:ext cx="6248400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3600" b="1"/>
              <a:t>Q3: </a:t>
            </a:r>
            <a:r>
              <a:rPr lang="zh-CN" altLang="en-US" sz="3600" b="1"/>
              <a:t>丝绸工业的现状是什么？</a:t>
            </a:r>
            <a:endParaRPr lang="zh-CN" altLang="en-US" sz="3600" b="1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6200" y="4972050"/>
            <a:ext cx="85344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3600" b="1">
                <a:solidFill>
                  <a:srgbClr val="0000CC"/>
                </a:solidFill>
              </a:rPr>
              <a:t>Q3: What’s the current situation of silk industry?</a:t>
            </a:r>
            <a:endParaRPr lang="en-US" altLang="zh-CN" sz="3600" b="1">
              <a:solidFill>
                <a:srgbClr val="0000CC"/>
              </a:solidFill>
            </a:endParaRPr>
          </a:p>
        </p:txBody>
      </p:sp>
      <p:sp>
        <p:nvSpPr>
          <p:cNvPr id="67592" name="Rectangle 10"/>
          <p:cNvSpPr>
            <a:spLocks noChangeArrowheads="1"/>
          </p:cNvSpPr>
          <p:nvPr/>
        </p:nvSpPr>
        <p:spPr bwMode="auto">
          <a:xfrm>
            <a:off x="2286000" y="0"/>
            <a:ext cx="38100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年考试真题  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6000" b="1">
              <a:solidFill>
                <a:srgbClr val="FF0066"/>
              </a:solidFill>
            </a:endParaRPr>
          </a:p>
        </p:txBody>
      </p:sp>
      <p:sp>
        <p:nvSpPr>
          <p:cNvPr id="12" name="上箭头 11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下箭头 12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上箭头标注 14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/>
              <a:t>2018</a:t>
            </a:r>
            <a:r>
              <a:rPr lang="zh-CN" altLang="zh-CN" sz="3600" b="1" dirty="0" smtClean="0"/>
              <a:t>年英语</a:t>
            </a:r>
            <a:r>
              <a:rPr lang="zh-CN" altLang="zh-CN" sz="3600" b="1" dirty="0"/>
              <a:t>听说考试真题</a:t>
            </a:r>
            <a:r>
              <a:rPr lang="en-US" altLang="zh-CN" sz="3600" b="1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/>
          <a:lstStyle/>
          <a:p>
            <a:r>
              <a:rPr lang="en-US" altLang="zh-CN" sz="2800" b="1" dirty="0" smtClean="0"/>
              <a:t>Q1</a:t>
            </a:r>
            <a:r>
              <a:rPr lang="en-US" altLang="zh-CN" sz="2800" b="1" dirty="0"/>
              <a:t>: </a:t>
            </a:r>
            <a:r>
              <a:rPr lang="zh-CN" altLang="zh-CN" sz="2800" b="1" dirty="0"/>
              <a:t>学生是如何受到睡眠影响的？</a:t>
            </a:r>
            <a:endParaRPr lang="zh-CN" altLang="zh-CN" sz="2800" dirty="0"/>
          </a:p>
          <a:p>
            <a:r>
              <a:rPr lang="en-US" altLang="zh-CN" sz="2800" b="1" dirty="0">
                <a:solidFill>
                  <a:srgbClr val="0000CC"/>
                </a:solidFill>
              </a:rPr>
              <a:t>How do students get affected by sleep?</a:t>
            </a:r>
            <a:endParaRPr lang="zh-CN" altLang="zh-CN" sz="2800" b="1" dirty="0">
              <a:solidFill>
                <a:srgbClr val="0000CC"/>
              </a:solidFill>
            </a:endParaRPr>
          </a:p>
          <a:p>
            <a:r>
              <a:rPr lang="en-US" altLang="zh-CN" sz="2800" b="1" dirty="0">
                <a:solidFill>
                  <a:srgbClr val="0000CC"/>
                </a:solidFill>
              </a:rPr>
              <a:t>How are students influenced by sleep?</a:t>
            </a:r>
            <a:endParaRPr lang="zh-CN" altLang="zh-CN" sz="2800" b="1" dirty="0">
              <a:solidFill>
                <a:srgbClr val="0000CC"/>
              </a:solidFill>
            </a:endParaRPr>
          </a:p>
          <a:p>
            <a:r>
              <a:rPr lang="en-US" altLang="zh-CN" sz="2800" b="1" dirty="0">
                <a:solidFill>
                  <a:srgbClr val="0000CC"/>
                </a:solidFill>
              </a:rPr>
              <a:t>How does sleep have an influence / effect on students?</a:t>
            </a:r>
            <a:endParaRPr lang="zh-CN" altLang="zh-CN" sz="2800" b="1" dirty="0">
              <a:solidFill>
                <a:srgbClr val="0000CC"/>
              </a:solidFill>
            </a:endParaRPr>
          </a:p>
          <a:p>
            <a:r>
              <a:rPr lang="en-US" altLang="zh-CN" sz="2800" b="1" dirty="0"/>
              <a:t>Q2: </a:t>
            </a:r>
            <a:r>
              <a:rPr lang="zh-CN" altLang="zh-CN" sz="2800" b="1" dirty="0"/>
              <a:t>睡眠好还要其他什么好处吗？</a:t>
            </a:r>
            <a:endParaRPr lang="zh-CN" altLang="zh-CN" sz="2800" dirty="0"/>
          </a:p>
          <a:p>
            <a:r>
              <a:rPr lang="en-US" altLang="zh-CN" sz="2800" b="1" dirty="0">
                <a:solidFill>
                  <a:srgbClr val="0000CC"/>
                </a:solidFill>
              </a:rPr>
              <a:t>Are there any benefits of good sleep?</a:t>
            </a:r>
            <a:endParaRPr lang="zh-CN" altLang="zh-CN" sz="2800" b="1" dirty="0">
              <a:solidFill>
                <a:srgbClr val="0000CC"/>
              </a:solidFill>
            </a:endParaRPr>
          </a:p>
          <a:p>
            <a:r>
              <a:rPr lang="en-US" altLang="zh-CN" sz="2800" b="1" dirty="0">
                <a:solidFill>
                  <a:srgbClr val="0000CC"/>
                </a:solidFill>
              </a:rPr>
              <a:t>Does good sleep have any other benefits?</a:t>
            </a:r>
            <a:endParaRPr lang="zh-CN" altLang="zh-CN" sz="2800" b="1" dirty="0">
              <a:solidFill>
                <a:srgbClr val="0000CC"/>
              </a:solidFill>
            </a:endParaRPr>
          </a:p>
          <a:p>
            <a:r>
              <a:rPr lang="en-US" altLang="zh-CN" sz="2800" dirty="0"/>
              <a:t> </a:t>
            </a:r>
            <a:r>
              <a:rPr lang="en-US" altLang="zh-CN" sz="2800" b="1" dirty="0" smtClean="0"/>
              <a:t>Q3</a:t>
            </a:r>
            <a:r>
              <a:rPr lang="en-US" altLang="zh-CN" sz="2800" b="1" dirty="0"/>
              <a:t>: </a:t>
            </a:r>
            <a:r>
              <a:rPr lang="zh-CN" altLang="zh-CN" sz="2800" b="1" dirty="0"/>
              <a:t>那意味着我们应该多睡觉吗？</a:t>
            </a:r>
            <a:endParaRPr lang="zh-CN" altLang="zh-CN" sz="2800" dirty="0"/>
          </a:p>
          <a:p>
            <a:r>
              <a:rPr lang="en-US" altLang="zh-CN" sz="2800" b="1" dirty="0">
                <a:solidFill>
                  <a:srgbClr val="0000CC"/>
                </a:solidFill>
              </a:rPr>
              <a:t>Does that mean we should sleep more?</a:t>
            </a:r>
            <a:endParaRPr lang="zh-CN" altLang="zh-CN" sz="2800" b="1" dirty="0">
              <a:solidFill>
                <a:srgbClr val="0000CC"/>
              </a:solidFill>
            </a:endParaRPr>
          </a:p>
          <a:p>
            <a:pPr lvl="0"/>
            <a:endParaRPr lang="zh-CN" altLang="zh-CN" sz="2800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4" name="上箭头 3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下箭头 4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上箭头标注 5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sz="3600" b="1" dirty="0" smtClean="0">
                <a:solidFill>
                  <a:schemeClr val="tx2"/>
                </a:solidFill>
                <a:effectLst/>
              </a:rPr>
              <a:t>2018</a:t>
            </a:r>
            <a:r>
              <a:rPr lang="zh-CN" altLang="zh-CN" sz="3600" b="1" dirty="0" smtClean="0">
                <a:solidFill>
                  <a:schemeClr val="tx2"/>
                </a:solidFill>
                <a:effectLst/>
              </a:rPr>
              <a:t>年英语听说考试真题</a:t>
            </a:r>
            <a:r>
              <a:rPr lang="en-US" altLang="zh-CN" sz="3600" b="1" dirty="0" smtClean="0">
                <a:solidFill>
                  <a:schemeClr val="tx2"/>
                </a:solidFill>
                <a:effectLst/>
              </a:rPr>
              <a:t>B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4525963"/>
          </a:xfrm>
        </p:spPr>
        <p:txBody>
          <a:bodyPr/>
          <a:lstStyle/>
          <a:p>
            <a:pPr lvl="0"/>
            <a:r>
              <a:rPr lang="en-US" altLang="zh-CN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Q1 </a:t>
            </a:r>
            <a:r>
              <a:rPr lang="zh-CN" altLang="zh-CN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你们有哪些活动？</a:t>
            </a:r>
            <a:r>
              <a:rPr lang="en-US" altLang="zh-CN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     </a:t>
            </a:r>
            <a:endParaRPr lang="en-US" altLang="zh-CN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 What activities do you have?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Q2 </a:t>
            </a:r>
            <a:r>
              <a:rPr lang="zh-CN" altLang="zh-CN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提问真的有那么难吗？</a:t>
            </a:r>
            <a:r>
              <a:rPr lang="en-US" altLang="zh-CN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  </a:t>
            </a:r>
            <a:endParaRPr lang="en-US" altLang="zh-CN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Is it really difficult to ask questions?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Q3 </a:t>
            </a:r>
            <a:r>
              <a:rPr lang="zh-CN" altLang="zh-CN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我怎样假如俱乐部？</a:t>
            </a:r>
            <a:r>
              <a:rPr lang="en-US" altLang="zh-CN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    </a:t>
            </a:r>
            <a:endParaRPr lang="en-US" altLang="zh-CN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How do/ can  I join the club?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endParaRPr lang="zh-CN" altLang="en-US" sz="2000" dirty="0"/>
          </a:p>
        </p:txBody>
      </p:sp>
      <p:sp>
        <p:nvSpPr>
          <p:cNvPr id="4" name="上箭头 3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下箭头 4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上箭头标注 5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2019 </a:t>
            </a:r>
            <a:r>
              <a:rPr lang="zh-CN" altLang="zh-CN" b="1" dirty="0" smtClean="0"/>
              <a:t>年</a:t>
            </a:r>
            <a:r>
              <a:rPr lang="en-US" altLang="zh-CN" b="1" dirty="0" smtClean="0"/>
              <a:t>A </a:t>
            </a:r>
            <a:r>
              <a:rPr lang="zh-CN" altLang="en-US" b="1" u="sng" dirty="0" smtClean="0">
                <a:solidFill>
                  <a:srgbClr val="FF0000"/>
                </a:solidFill>
                <a:sym typeface="+mn-ea"/>
              </a:rPr>
              <a:t>两年对话都出现星期</a:t>
            </a:r>
            <a:endParaRPr lang="zh-CN" altLang="en-US" b="1" u="sng" dirty="0" smtClean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en-US" altLang="zh-CN" dirty="0"/>
              <a:t>.</a:t>
            </a:r>
            <a:r>
              <a:rPr lang="zh-CN" altLang="en-US" dirty="0"/>
              <a:t>谁经常参加茶文化的讲座呢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endParaRPr lang="zh-CN" altLang="en-US" dirty="0"/>
          </a:p>
          <a:p>
            <a:r>
              <a:rPr lang="zh-CN" altLang="en-US" dirty="0"/>
              <a:t> </a:t>
            </a:r>
            <a:endParaRPr lang="zh-CN" altLang="en-US" dirty="0"/>
          </a:p>
          <a:p>
            <a:r>
              <a:rPr lang="en-US" altLang="zh-CN" dirty="0"/>
              <a:t>2.</a:t>
            </a:r>
            <a:r>
              <a:rPr lang="zh-CN" altLang="en-US" dirty="0"/>
              <a:t>你们也邀请其他人吗</a:t>
            </a:r>
            <a:r>
              <a:rPr lang="zh-CN" altLang="en-US" dirty="0" smtClean="0"/>
              <a:t>？</a:t>
            </a:r>
            <a:endParaRPr lang="en-US" altLang="zh-CN" b="1" i="1" u="sng" dirty="0" smtClean="0"/>
          </a:p>
          <a:p>
            <a:endParaRPr lang="zh-CN" altLang="en-US" dirty="0"/>
          </a:p>
          <a:p>
            <a:r>
              <a:rPr lang="zh-CN" altLang="en-US" dirty="0"/>
              <a:t> </a:t>
            </a:r>
            <a:endParaRPr lang="zh-CN" altLang="en-US" dirty="0"/>
          </a:p>
          <a:p>
            <a:r>
              <a:rPr lang="en-US" altLang="zh-CN" dirty="0"/>
              <a:t>3.</a:t>
            </a:r>
            <a:r>
              <a:rPr lang="zh-CN" altLang="en-US" dirty="0"/>
              <a:t>哪个讲座给你留下的印象最深？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62000" y="2212818"/>
            <a:ext cx="822960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 often attended the lectures on Chinese tea culture?    </a:t>
            </a:r>
            <a:r>
              <a:rPr lang="en-US" altLang="zh-CN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Sixty60 percent.</a:t>
            </a:r>
            <a:endParaRPr lang="en-US" altLang="zh-CN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2610" y="3994150"/>
            <a:ext cx="8581390" cy="1260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Did you invite anyone else?</a:t>
            </a:r>
            <a:endParaRPr lang="en-US" altLang="zh-C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zh-CN" altLang="en-US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main topics included the history of Chinese tea, different types of tea, the correct ways of making tea, etc.</a:t>
            </a:r>
            <a:endParaRPr lang="zh-CN" alt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9720" y="5666105"/>
            <a:ext cx="9294495" cy="891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Which lecture impressed you most?</a:t>
            </a:r>
            <a:endParaRPr lang="en-US" altLang="zh-CN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zh-CN" altLang="en-US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Because it was in great demand among foreign consumers.</a:t>
            </a:r>
            <a:endParaRPr lang="zh-CN" altLang="en-US" sz="2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/>
              <a:t>2018</a:t>
            </a:r>
            <a:r>
              <a:rPr lang="zh-CN" altLang="zh-CN" sz="3600" b="1" dirty="0" smtClean="0"/>
              <a:t>年英语</a:t>
            </a:r>
            <a:r>
              <a:rPr lang="zh-CN" altLang="zh-CN" sz="3600" b="1" dirty="0"/>
              <a:t>听说考试真题</a:t>
            </a:r>
            <a:r>
              <a:rPr lang="en-US" altLang="zh-CN" sz="3600" b="1" dirty="0" smtClean="0"/>
              <a:t>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altLang="zh-CN" b="1" dirty="0" smtClean="0"/>
              <a:t>Q1 </a:t>
            </a:r>
            <a:r>
              <a:rPr lang="zh-CN" altLang="zh-CN" b="1" dirty="0"/>
              <a:t>他们为什么这样做？</a:t>
            </a:r>
            <a:r>
              <a:rPr lang="en-US" altLang="zh-CN" b="1" dirty="0"/>
              <a:t>      </a:t>
            </a:r>
            <a:endParaRPr lang="en-US" altLang="zh-CN" b="1" dirty="0" smtClean="0"/>
          </a:p>
          <a:p>
            <a:r>
              <a:rPr lang="en-US" altLang="zh-CN" b="1" dirty="0" smtClean="0">
                <a:solidFill>
                  <a:srgbClr val="0000CC"/>
                </a:solidFill>
              </a:rPr>
              <a:t>Why </a:t>
            </a:r>
            <a:r>
              <a:rPr lang="en-US" altLang="zh-CN" b="1" dirty="0">
                <a:solidFill>
                  <a:srgbClr val="0000CC"/>
                </a:solidFill>
              </a:rPr>
              <a:t>do they do so?</a:t>
            </a:r>
            <a:endParaRPr lang="zh-CN" altLang="zh-CN" dirty="0">
              <a:solidFill>
                <a:srgbClr val="0000CC"/>
              </a:solidFill>
            </a:endParaRPr>
          </a:p>
          <a:p>
            <a:r>
              <a:rPr lang="en-US" altLang="zh-CN" b="1" dirty="0" smtClean="0"/>
              <a:t> </a:t>
            </a:r>
            <a:r>
              <a:rPr lang="en-US" altLang="zh-CN" b="1" dirty="0"/>
              <a:t>Q2 </a:t>
            </a:r>
            <a:r>
              <a:rPr lang="zh-CN" altLang="zh-CN" b="1" dirty="0"/>
              <a:t>那意味着我们可以穿任何衣服吗？</a:t>
            </a:r>
            <a:r>
              <a:rPr lang="en-US" altLang="zh-CN" b="1" dirty="0"/>
              <a:t>  </a:t>
            </a:r>
            <a:endParaRPr lang="zh-CN" altLang="zh-CN" dirty="0"/>
          </a:p>
          <a:p>
            <a:r>
              <a:rPr lang="en-US" altLang="zh-CN" b="1" dirty="0">
                <a:solidFill>
                  <a:srgbClr val="0000CC"/>
                </a:solidFill>
              </a:rPr>
              <a:t>Does that mean I can wear casually </a:t>
            </a:r>
            <a:endParaRPr lang="zh-CN" altLang="zh-CN" dirty="0">
              <a:solidFill>
                <a:srgbClr val="0000CC"/>
              </a:solidFill>
            </a:endParaRPr>
          </a:p>
          <a:p>
            <a:r>
              <a:rPr lang="en-US" altLang="zh-CN" b="1" dirty="0">
                <a:solidFill>
                  <a:srgbClr val="0000CC"/>
                </a:solidFill>
              </a:rPr>
              <a:t>/ Does that mean I can wear any clothes?</a:t>
            </a:r>
            <a:endParaRPr lang="zh-CN" altLang="zh-CN" dirty="0">
              <a:solidFill>
                <a:srgbClr val="0000CC"/>
              </a:solidFill>
            </a:endParaRPr>
          </a:p>
          <a:p>
            <a:r>
              <a:rPr lang="en-US" altLang="zh-CN" b="1" dirty="0"/>
              <a:t> </a:t>
            </a:r>
            <a:r>
              <a:rPr lang="en-US" altLang="zh-CN" b="1" dirty="0" smtClean="0"/>
              <a:t>Q3 </a:t>
            </a:r>
            <a:r>
              <a:rPr lang="zh-CN" altLang="zh-CN" b="1" dirty="0"/>
              <a:t>我怎么知道在我们公司该穿什么？</a:t>
            </a:r>
            <a:r>
              <a:rPr lang="en-US" altLang="zh-CN" b="1" dirty="0"/>
              <a:t>  </a:t>
            </a:r>
            <a:endParaRPr lang="zh-CN" altLang="zh-CN" dirty="0"/>
          </a:p>
          <a:p>
            <a:r>
              <a:rPr lang="en-US" altLang="zh-CN" b="1" dirty="0">
                <a:solidFill>
                  <a:srgbClr val="0000CC"/>
                </a:solidFill>
              </a:rPr>
              <a:t>How do I know what I should wear in our company?</a:t>
            </a:r>
            <a:endParaRPr lang="zh-CN" altLang="zh-CN" dirty="0">
              <a:solidFill>
                <a:srgbClr val="0000CC"/>
              </a:solidFill>
            </a:endParaRPr>
          </a:p>
          <a:p>
            <a:endParaRPr lang="zh-CN" altLang="en-US" dirty="0"/>
          </a:p>
        </p:txBody>
      </p:sp>
      <p:sp>
        <p:nvSpPr>
          <p:cNvPr id="4" name="上箭头 3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下箭头 4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上箭头标注 5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CN" sz="3200" b="1" dirty="0" smtClean="0"/>
              <a:t>2018</a:t>
            </a:r>
            <a:r>
              <a:rPr lang="zh-CN" altLang="zh-CN" sz="3200" b="1" dirty="0" smtClean="0"/>
              <a:t>年英语</a:t>
            </a:r>
            <a:r>
              <a:rPr lang="zh-CN" altLang="zh-CN" sz="3200" b="1" dirty="0"/>
              <a:t>听说考试真题</a:t>
            </a:r>
            <a:r>
              <a:rPr lang="en-US" altLang="zh-CN" sz="3200" b="1" dirty="0"/>
              <a:t>D</a:t>
            </a:r>
            <a:br>
              <a:rPr lang="zh-CN" altLang="zh-CN" sz="3200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0"/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Q1 </a:t>
            </a:r>
            <a:r>
              <a:rPr lang="zh-CN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那是什么意思？</a:t>
            </a:r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         </a:t>
            </a:r>
            <a:endParaRPr lang="en-US" altLang="zh-CN" b="1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What does that mean?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Q2 </a:t>
            </a:r>
            <a:r>
              <a:rPr lang="zh-CN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让你印象最深刻的设计师什么？</a:t>
            </a:r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  </a:t>
            </a:r>
            <a:endParaRPr lang="en-US" altLang="zh-CN" b="1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What design impressed you most?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Q3</a:t>
            </a:r>
            <a:r>
              <a:rPr lang="zh-CN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这栋大楼里还有其他新的设计吗？</a:t>
            </a:r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 </a:t>
            </a:r>
            <a:endParaRPr lang="en-US" altLang="zh-CN" b="1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Are there any other new designs in the building?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endParaRPr lang="zh-CN" altLang="en-US" sz="2000" dirty="0"/>
          </a:p>
        </p:txBody>
      </p:sp>
      <p:sp>
        <p:nvSpPr>
          <p:cNvPr id="4" name="上箭头 3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下箭头 4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上箭头标注 5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 smtClean="0">
                <a:solidFill>
                  <a:schemeClr val="tx2"/>
                </a:solidFill>
                <a:effectLst/>
              </a:rPr>
              <a:t>2018</a:t>
            </a:r>
            <a:r>
              <a:rPr lang="zh-CN" altLang="zh-CN" sz="3600" b="1" dirty="0" smtClean="0">
                <a:solidFill>
                  <a:schemeClr val="tx2"/>
                </a:solidFill>
                <a:effectLst/>
              </a:rPr>
              <a:t>年英语听说考试真题</a:t>
            </a:r>
            <a:r>
              <a:rPr lang="en-US" altLang="zh-CN" sz="3600" b="1" dirty="0" smtClean="0">
                <a:solidFill>
                  <a:schemeClr val="tx2"/>
                </a:solidFill>
                <a:effectLst/>
              </a:rPr>
              <a:t>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525963"/>
          </a:xfrm>
        </p:spPr>
        <p:txBody>
          <a:bodyPr/>
          <a:lstStyle/>
          <a:p>
            <a:pPr lvl="0"/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Q1</a:t>
            </a:r>
            <a:r>
              <a:rPr lang="zh-CN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这是个什么项目？</a:t>
            </a:r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                </a:t>
            </a:r>
            <a:endParaRPr lang="zh-CN" altLang="zh-CN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What project is this?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Q2</a:t>
            </a:r>
            <a:r>
              <a:rPr lang="zh-CN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为什么这么多家庭假如这个项目？</a:t>
            </a:r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 </a:t>
            </a:r>
            <a:endParaRPr lang="zh-CN" altLang="zh-CN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 Why did so many families join the project?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Q3</a:t>
            </a:r>
            <a:r>
              <a:rPr lang="zh-CN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他们怎样做才能改变这种情况？</a:t>
            </a:r>
            <a:r>
              <a:rPr lang="en-US" altLang="zh-CN" b="1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     </a:t>
            </a:r>
            <a:endParaRPr lang="zh-CN" altLang="zh-CN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What can they do to change the situation? 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altLang="zh-CN" b="1" dirty="0" smtClean="0">
                <a:solidFill>
                  <a:srgbClr val="0000CC"/>
                </a:solidFill>
                <a:effectLst/>
                <a:latin typeface="+mj-lt"/>
                <a:ea typeface="+mj-ea"/>
                <a:cs typeface="+mj-cs"/>
              </a:rPr>
              <a:t>How can they change the situation?</a:t>
            </a:r>
            <a:endParaRPr lang="zh-CN" altLang="zh-CN" dirty="0" smtClean="0">
              <a:solidFill>
                <a:srgbClr val="0000CC"/>
              </a:solidFill>
              <a:effectLst/>
              <a:latin typeface="+mj-lt"/>
              <a:ea typeface="+mj-ea"/>
              <a:cs typeface="+mj-cs"/>
            </a:endParaRPr>
          </a:p>
          <a:p>
            <a:endParaRPr lang="zh-CN" altLang="en-US" sz="2000" dirty="0"/>
          </a:p>
        </p:txBody>
      </p:sp>
      <p:sp>
        <p:nvSpPr>
          <p:cNvPr id="4" name="上箭头 3">
            <a:hlinkClick r:id="" action="ppaction://hlinkshowjump?jump=previousslide"/>
          </p:cNvPr>
          <p:cNvSpPr/>
          <p:nvPr/>
        </p:nvSpPr>
        <p:spPr>
          <a:xfrm>
            <a:off x="7848600" y="6324600"/>
            <a:ext cx="228600" cy="457200"/>
          </a:xfrm>
          <a:prstGeom prst="up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下箭头 4">
            <a:hlinkClick r:id="" action="ppaction://hlinkshowjump?jump=nextslide"/>
          </p:cNvPr>
          <p:cNvSpPr/>
          <p:nvPr/>
        </p:nvSpPr>
        <p:spPr>
          <a:xfrm>
            <a:off x="8229600" y="6324600"/>
            <a:ext cx="228600" cy="457200"/>
          </a:xfrm>
          <a:prstGeom prst="downArrow">
            <a:avLst/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上箭头标注 5">
            <a:hlinkClick r:id="rId1" action="ppaction://hlinksldjump"/>
          </p:cNvPr>
          <p:cNvSpPr/>
          <p:nvPr/>
        </p:nvSpPr>
        <p:spPr>
          <a:xfrm>
            <a:off x="8610600" y="6324600"/>
            <a:ext cx="228600" cy="457200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FF0000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2019 </a:t>
            </a:r>
            <a:r>
              <a:rPr lang="zh-CN" altLang="zh-CN" b="1" dirty="0" smtClean="0"/>
              <a:t>年</a:t>
            </a:r>
            <a:r>
              <a:rPr lang="zh-CN" altLang="zh-CN" b="1" dirty="0"/>
              <a:t>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en-US" altLang="zh-CN" dirty="0"/>
              <a:t>.</a:t>
            </a:r>
            <a:r>
              <a:rPr lang="zh-CN" altLang="en-US" dirty="0"/>
              <a:t>谁经常参加茶文化的讲座呢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endParaRPr lang="zh-CN" altLang="en-US" dirty="0"/>
          </a:p>
          <a:p>
            <a:r>
              <a:rPr lang="zh-CN" altLang="en-US" dirty="0"/>
              <a:t> </a:t>
            </a:r>
            <a:endParaRPr lang="zh-CN" altLang="en-US" dirty="0"/>
          </a:p>
          <a:p>
            <a:r>
              <a:rPr lang="en-US" altLang="zh-CN" dirty="0"/>
              <a:t>2.</a:t>
            </a:r>
            <a:r>
              <a:rPr lang="zh-CN" altLang="en-US" dirty="0"/>
              <a:t>你们也邀请其他人吗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endParaRPr lang="zh-CN" altLang="en-US" dirty="0"/>
          </a:p>
          <a:p>
            <a:r>
              <a:rPr lang="zh-CN" altLang="en-US" dirty="0"/>
              <a:t> </a:t>
            </a:r>
            <a:endParaRPr lang="zh-CN" altLang="en-US" dirty="0"/>
          </a:p>
          <a:p>
            <a:r>
              <a:rPr lang="en-US" altLang="zh-CN" dirty="0"/>
              <a:t>3.</a:t>
            </a:r>
            <a:r>
              <a:rPr lang="zh-CN" altLang="en-US" dirty="0"/>
              <a:t>哪个讲座给你留下的印象最深？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62000" y="2212818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Who often attended the lectures on Chinese tea culture?</a:t>
            </a:r>
            <a:endParaRPr lang="zh-CN" alt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914400" y="4038600"/>
            <a:ext cx="4919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Did you invite anyone else?</a:t>
            </a:r>
            <a:endParaRPr lang="zh-CN" alt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958352" y="5638800"/>
            <a:ext cx="7576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Which lecture impressed you most?</a:t>
            </a:r>
            <a:endParaRPr lang="zh-CN" alt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2019 </a:t>
            </a:r>
            <a:r>
              <a:rPr lang="zh-CN" altLang="zh-CN" b="1" dirty="0"/>
              <a:t>年英语听说考试真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/>
          <a:lstStyle/>
          <a:p>
            <a:r>
              <a:rPr lang="en-US" altLang="zh-CN" dirty="0" smtClean="0"/>
              <a:t>1</a:t>
            </a:r>
            <a:r>
              <a:rPr lang="en-US" altLang="zh-CN" dirty="0"/>
              <a:t>. </a:t>
            </a:r>
            <a:r>
              <a:rPr lang="zh-CN" altLang="en-US" dirty="0"/>
              <a:t>这个比赛的目的是什么？</a:t>
            </a:r>
            <a:endParaRPr lang="zh-CN" altLang="en-US" dirty="0"/>
          </a:p>
          <a:p>
            <a:r>
              <a:rPr lang="zh-CN" altLang="en-US" dirty="0"/>
              <a:t> </a:t>
            </a:r>
            <a:endParaRPr lang="zh-CN" altLang="en-US" dirty="0"/>
          </a:p>
          <a:p>
            <a:r>
              <a:rPr lang="en-US" altLang="zh-CN" dirty="0"/>
              <a:t>2. </a:t>
            </a:r>
            <a:r>
              <a:rPr lang="zh-CN" altLang="en-US" dirty="0"/>
              <a:t>你为比赛准备了多长时间？</a:t>
            </a:r>
            <a:endParaRPr lang="zh-CN" altLang="en-US" dirty="0"/>
          </a:p>
          <a:p>
            <a:r>
              <a:rPr lang="zh-CN" altLang="en-US" dirty="0"/>
              <a:t> </a:t>
            </a:r>
            <a:endParaRPr lang="zh-CN" altLang="en-US" dirty="0"/>
          </a:p>
          <a:p>
            <a:r>
              <a:rPr lang="en-US" altLang="zh-CN" dirty="0"/>
              <a:t>3. </a:t>
            </a:r>
            <a:r>
              <a:rPr lang="zh-CN" altLang="en-US" dirty="0"/>
              <a:t>长跑对你有哪些益处？</a:t>
            </a:r>
            <a:endParaRPr lang="zh-CN" altLang="en-US" dirty="0"/>
          </a:p>
          <a:p>
            <a:br>
              <a:rPr lang="zh-CN" altLang="en-US" dirty="0"/>
            </a:b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4628346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What </a:t>
            </a:r>
            <a:r>
              <a:rPr lang="en-US" altLang="zh-CN" dirty="0"/>
              <a:t>benefits can you get from long-distance running?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846667" y="33528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How </a:t>
            </a:r>
            <a:r>
              <a:rPr lang="en-US" altLang="zh-CN" dirty="0"/>
              <a:t>long have you been preparing for the race?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84956" y="2219980"/>
            <a:ext cx="7549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What is the purpose of this race?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2019 </a:t>
            </a:r>
            <a:r>
              <a:rPr lang="zh-CN" altLang="zh-CN" b="1" dirty="0"/>
              <a:t>年英语听说考试真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en-US" altLang="zh-CN" dirty="0"/>
              <a:t>.</a:t>
            </a:r>
            <a:r>
              <a:rPr lang="zh-CN" altLang="en-US" dirty="0"/>
              <a:t>对你来说竞选中最困难的部分是什么？</a:t>
            </a:r>
            <a:endParaRPr lang="zh-CN" altLang="en-US" dirty="0"/>
          </a:p>
          <a:p>
            <a:br>
              <a:rPr lang="zh-CN" altLang="en-US" dirty="0"/>
            </a:br>
            <a:endParaRPr lang="zh-CN" altLang="en-US" dirty="0"/>
          </a:p>
          <a:p>
            <a:r>
              <a:rPr lang="en-US" altLang="zh-CN" dirty="0"/>
              <a:t>2.</a:t>
            </a:r>
            <a:r>
              <a:rPr lang="zh-CN" altLang="en-US" dirty="0"/>
              <a:t>为什么你想当学生会主席？</a:t>
            </a:r>
            <a:endParaRPr lang="zh-CN" altLang="en-US" dirty="0"/>
          </a:p>
          <a:p>
            <a:br>
              <a:rPr lang="zh-CN" altLang="en-US" dirty="0"/>
            </a:br>
            <a:endParaRPr lang="zh-CN" altLang="en-US" dirty="0"/>
          </a:p>
          <a:p>
            <a:r>
              <a:rPr lang="en-US" altLang="zh-CN" dirty="0"/>
              <a:t>3.</a:t>
            </a:r>
            <a:r>
              <a:rPr lang="zh-CN" altLang="en-US" dirty="0"/>
              <a:t>你打算如何改进学生会的工作？</a:t>
            </a:r>
            <a:endParaRPr lang="zh-CN" altLang="en-US" dirty="0"/>
          </a:p>
          <a:p>
            <a:br>
              <a:rPr lang="zh-CN" altLang="en-US" dirty="0"/>
            </a:b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36" y="2264481"/>
            <a:ext cx="8032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038600"/>
            <a:ext cx="81422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97" y="5562600"/>
            <a:ext cx="8009290" cy="543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2019 </a:t>
            </a:r>
            <a:r>
              <a:rPr lang="zh-CN" altLang="zh-CN" b="1" dirty="0"/>
              <a:t>年英语听说考试真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1.“</a:t>
            </a:r>
            <a:r>
              <a:rPr lang="zh-CN" altLang="en-US" dirty="0"/>
              <a:t>慢旅行”是什么意思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endParaRPr lang="zh-CN" altLang="en-US" dirty="0"/>
          </a:p>
          <a:p>
            <a:r>
              <a:rPr lang="zh-CN" altLang="en-US" dirty="0"/>
              <a:t> </a:t>
            </a:r>
            <a:endParaRPr lang="zh-CN" altLang="en-US" dirty="0"/>
          </a:p>
          <a:p>
            <a:r>
              <a:rPr lang="en-US" altLang="zh-CN" dirty="0"/>
              <a:t>2. </a:t>
            </a:r>
            <a:r>
              <a:rPr lang="zh-CN" altLang="en-US" dirty="0"/>
              <a:t>度假公寓容易找到吗？</a:t>
            </a:r>
            <a:endParaRPr lang="zh-CN" altLang="en-US" dirty="0"/>
          </a:p>
          <a:p>
            <a:r>
              <a:rPr lang="zh-CN" altLang="en-US" dirty="0"/>
              <a:t> </a:t>
            </a:r>
            <a:endParaRPr lang="zh-CN" altLang="en-US" dirty="0"/>
          </a:p>
          <a:p>
            <a:r>
              <a:rPr lang="en-US" altLang="zh-CN" dirty="0"/>
              <a:t>3. </a:t>
            </a:r>
            <a:r>
              <a:rPr lang="zh-CN" altLang="en-US" dirty="0"/>
              <a:t>关于慢旅行你最喜欢什么呢？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81000" y="22098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1. </a:t>
            </a:r>
            <a:r>
              <a:rPr lang="zh-CN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考生问：</a:t>
            </a: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 does “slow travel” mean? </a:t>
            </a:r>
            <a:endParaRPr lang="en-US" altLang="zh-CN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altLang="zh-C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/</a:t>
            </a: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What’s the meaning of “slow travel”?</a:t>
            </a:r>
            <a:endParaRPr lang="en-US" altLang="zh-CN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altLang="zh-CN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altLang="zh-CN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altLang="zh-C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 </a:t>
            </a:r>
            <a:r>
              <a:rPr lang="zh-CN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考生问：</a:t>
            </a: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 it easy to find holiday apartments?</a:t>
            </a:r>
            <a:endParaRPr lang="en-US" altLang="zh-CN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altLang="zh-CN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endParaRPr lang="en-US" altLang="zh-CN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altLang="zh-C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r>
              <a:rPr lang="zh-CN" alt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考生问：</a:t>
            </a:r>
            <a:r>
              <a:rPr lang="en-US" altLang="zh-CN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What do you like most about slow travel</a:t>
            </a:r>
            <a:r>
              <a:rPr lang="en-US" altLang="zh-CN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en-US" altLang="zh-CN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2020</a:t>
            </a:r>
            <a:r>
              <a:rPr lang="zh-CN" altLang="zh-CN" b="1" dirty="0"/>
              <a:t>英语听说考试真</a:t>
            </a:r>
            <a:r>
              <a:rPr lang="zh-CN" altLang="zh-CN" b="1" dirty="0" smtClean="0"/>
              <a:t>题</a:t>
            </a:r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219200"/>
            <a:ext cx="9072245" cy="5410200"/>
          </a:xfrm>
        </p:spPr>
        <p:txBody>
          <a:bodyPr/>
          <a:lstStyle/>
          <a:p>
            <a:r>
              <a:rPr lang="zh-CN" altLang="en-US" b="1" dirty="0"/>
              <a:t>提问①：你如何得到种子呢？</a:t>
            </a:r>
            <a:endParaRPr lang="zh-CN" altLang="en-US" dirty="0"/>
          </a:p>
          <a:p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翻译：How do you get the seeds?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She learns from them how to take care of flowers.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b="1" dirty="0" smtClean="0"/>
              <a:t>提问</a:t>
            </a:r>
            <a:r>
              <a:rPr lang="zh-CN" altLang="en-US" b="1" dirty="0"/>
              <a:t>②：你做园艺时通常做些什么事呢？</a:t>
            </a:r>
            <a:endParaRPr lang="zh-CN" altLang="en-US" dirty="0"/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翻译：What do you usually do when you are doing gardening?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zh-CN" altLang="en-US" b="1" dirty="0" smtClean="0">
                <a:solidFill>
                  <a:srgbClr val="FF0000"/>
                </a:solidFill>
              </a:rPr>
              <a:t>To better her gardening skills.</a:t>
            </a:r>
            <a:endParaRPr lang="en-US" altLang="zh-CN" sz="2800" b="1" kern="120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zh-CN" altLang="en-US" b="1" dirty="0" smtClean="0"/>
              <a:t>提问</a:t>
            </a:r>
            <a:r>
              <a:rPr lang="zh-CN" altLang="en-US" b="1" dirty="0"/>
              <a:t>③：你从做园艺中学到了什么？</a:t>
            </a:r>
            <a:endParaRPr lang="zh-CN" altLang="en-US" dirty="0"/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翻译：What do you learn from doing gardening?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She will go to her balcony and stay with her plants and flowers for a while.</a:t>
            </a:r>
            <a:endParaRPr lang="en-US" altLang="zh-CN" sz="2800" b="1" kern="12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r>
              <a:rPr lang="en-US" altLang="zh-CN" sz="2800" b="1" kern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Part C Retelling (故事复述)</a:t>
            </a: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>
              <a:buClrTx/>
              <a:buSzTx/>
              <a:buFontTx/>
            </a:pPr>
            <a:endParaRPr lang="en-US" altLang="zh-CN" sz="2800" b="1" kern="1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默认设计模板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20026</Words>
  <Application>WPS 演示</Application>
  <PresentationFormat>全屏显示(4:3)</PresentationFormat>
  <Paragraphs>1018</Paragraphs>
  <Slides>86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86</vt:i4>
      </vt:variant>
    </vt:vector>
  </HeadingPairs>
  <TitlesOfParts>
    <vt:vector size="101" baseType="lpstr">
      <vt:lpstr>Arial</vt:lpstr>
      <vt:lpstr>宋体</vt:lpstr>
      <vt:lpstr>Wingdings</vt:lpstr>
      <vt:lpstr>楷体</vt:lpstr>
      <vt:lpstr>华文新魏</vt:lpstr>
      <vt:lpstr>黑体</vt:lpstr>
      <vt:lpstr>Times New Roman</vt:lpstr>
      <vt:lpstr>华文行楷</vt:lpstr>
      <vt:lpstr>Verdana</vt:lpstr>
      <vt:lpstr>Impact</vt:lpstr>
      <vt:lpstr>微软雅黑</vt:lpstr>
      <vt:lpstr>Arial Unicode MS</vt:lpstr>
      <vt:lpstr>Calibri</vt:lpstr>
      <vt:lpstr>方正粗黑宋简体</vt:lpstr>
      <vt:lpstr>默认设计模板</vt:lpstr>
      <vt:lpstr>PowerPoint 演示文稿</vt:lpstr>
      <vt:lpstr>PowerPoint 演示文稿</vt:lpstr>
      <vt:lpstr>2021英语听说考试真题A</vt:lpstr>
      <vt:lpstr>2021英语听说考试真题B</vt:lpstr>
      <vt:lpstr>2021英语听说考试真题C</vt:lpstr>
      <vt:lpstr>2021英语听说考试真题D</vt:lpstr>
      <vt:lpstr>2020英语听说考试真题A</vt:lpstr>
      <vt:lpstr>2019 年A 两年对话都出现星期</vt:lpstr>
      <vt:lpstr>2020英语听说考试真题B</vt:lpstr>
      <vt:lpstr>2019 年英语听说考试真题B</vt:lpstr>
      <vt:lpstr>2020英语听说考试真题C</vt:lpstr>
      <vt:lpstr>2019 年英语听说考试真题C</vt:lpstr>
      <vt:lpstr>2020英语听说考试真题D</vt:lpstr>
      <vt:lpstr>2019 年英语听说考试真题D</vt:lpstr>
      <vt:lpstr>2020英语听说考试真题E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2018年英语听说考试真题A</vt:lpstr>
      <vt:lpstr>2018年英语听说考试真题B</vt:lpstr>
      <vt:lpstr>2018年英语听说考试真题C</vt:lpstr>
      <vt:lpstr>2018年英语听说考试真题D </vt:lpstr>
      <vt:lpstr>2018年英语听说考试真题E</vt:lpstr>
      <vt:lpstr>2019 年英语听说考试真题A</vt:lpstr>
      <vt:lpstr>2019 年英语听说考试真题B</vt:lpstr>
      <vt:lpstr>2019 年英语听说考试真题C</vt:lpstr>
      <vt:lpstr>2019 年英语听说考试真题D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kiwis</cp:lastModifiedBy>
  <cp:revision>254</cp:revision>
  <cp:lastPrinted>2113-01-01T00:00:00Z</cp:lastPrinted>
  <dcterms:created xsi:type="dcterms:W3CDTF">2113-01-01T00:00:00Z</dcterms:created>
  <dcterms:modified xsi:type="dcterms:W3CDTF">2021-09-13T09:19:56Z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2052-11.1.0.10700</vt:lpwstr>
  </property>
  <property fmtid="{D5CDD505-2E9C-101B-9397-08002B2CF9AE}" pid="4" name="ICV">
    <vt:lpwstr>1EA7DD39697B474E87CFC1385BFEE608</vt:lpwstr>
  </property>
</Properties>
</file>